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65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377" autoAdjust="0"/>
  </p:normalViewPr>
  <p:slideViewPr>
    <p:cSldViewPr snapToGrid="0">
      <p:cViewPr varScale="1">
        <p:scale>
          <a:sx n="57" d="100"/>
          <a:sy n="57" d="100"/>
        </p:scale>
        <p:origin x="9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 descr="Celestia-R1---OverlayTitle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Calibri"/>
              <a:buNone/>
              <a:defRPr sz="4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None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Arial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932558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3962399" y="5870575"/>
            <a:ext cx="4893958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1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body" idx="1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2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body" idx="1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body" idx="2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 txBox="1"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5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sp>
        <p:nvSpPr>
          <p:cNvPr id="111" name="Google Shape;111;p15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lang="en-US" sz="8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5"/>
          <p:cNvSpPr txBox="1">
            <a:spLocks noGrp="1"/>
          </p:cNvSpPr>
          <p:nvPr>
            <p:ph type="body" idx="2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6"/>
          <p:cNvSpPr txBox="1"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1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2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17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 rot="5400000">
            <a:off x="3926947" y="-1099079"/>
            <a:ext cx="3649133" cy="1013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7147151" y="2121124"/>
            <a:ext cx="5181601" cy="215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2011058" y="-715658"/>
            <a:ext cx="5181600" cy="7832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>
            <a:spLocks noGrp="1"/>
          </p:cNvSpPr>
          <p:nvPr>
            <p:ph type="pic" idx="2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  <a:defRPr sz="4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9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 descr="Celestia-R1---OverlayContentH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091315" cy="684935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Calibri"/>
              <a:buNone/>
              <a:defRPr sz="36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•"/>
              <a:defRPr sz="16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rial"/>
              <a:buChar char="•"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200"/>
              <a:buFont typeface="Arial"/>
              <a:buChar char="•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  <a:defRPr sz="10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URN-XyZD2vQ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astronomy.stackexchange.com/questions/8526/is-there-a-strong-galactic-magnetic-fiel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physics.stackexchange.com/questions/107067/lorentz-force-must-there-be-two-magnet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serving-pink-lemonade.com/2012/03/exploring-magnetism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livingwithtech.wikispaces.com/Cellphones+Eri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networking116.wikispaces.com/Wireless+Medi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Wave_in_a_rope.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hyperlink" Target="https://en.wikipedia.org/wiki/Amplitude_modul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armstrong-herrington.wikispaces.com/Unit+3+-+Electromagnetic+Spectrum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nasa.gov/ems/05_radiowav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 txBox="1"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/>
              <a:t>Do You Read Me?</a:t>
            </a:r>
            <a:endParaRPr sz="4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1"/>
          </p:nvPr>
        </p:nvSpPr>
        <p:spPr>
          <a:xfrm>
            <a:off x="3019475" y="4385725"/>
            <a:ext cx="8140800" cy="14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2800"/>
              <a:t>Radio Waves, Magnetism, and Information Transfer</a:t>
            </a:r>
            <a:endParaRPr sz="2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47" name="Google Shape;147;p19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Version </a:t>
            </a:r>
            <a:r>
              <a:rPr lang="en-US" dirty="0" smtClean="0"/>
              <a:t>2.0</a:t>
            </a:r>
            <a:endParaRPr dirty="0"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0826" cy="86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398471" y="55983"/>
            <a:ext cx="11355600" cy="64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5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GOALS FOR THIS LESSON:</a:t>
            </a:r>
            <a:endParaRPr sz="325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Be able to define, describe and draw magnetic field lines around a single magnet</a:t>
            </a:r>
            <a:endParaRPr dirty="0"/>
          </a:p>
          <a:p>
            <a:pPr marL="457200" marR="0" lvl="0" indent="-3175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Describe the interaction between like and unlike magnetic </a:t>
            </a:r>
            <a:r>
              <a:rPr lang="en-US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poles</a:t>
            </a:r>
          </a:p>
          <a:p>
            <a:pPr marL="457200" marR="0" lvl="0" indent="-3175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8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able to understand waves in various forms</a:t>
            </a:r>
            <a:endParaRPr dirty="0"/>
          </a:p>
          <a:p>
            <a:pPr marL="457200" marR="0" lvl="0" indent="-3175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Understand how radio waves are used to transmit information</a:t>
            </a:r>
            <a:br>
              <a:rPr lang="en-US" sz="2800" b="0" i="0" u="none" strike="noStrike" cap="none" dirty="0"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2800" b="0" i="0" u="sng" strike="noStrike" cap="none" dirty="0">
                <a:latin typeface="Calibri"/>
                <a:ea typeface="Calibri"/>
                <a:cs typeface="Calibri"/>
                <a:sym typeface="Calibri"/>
              </a:rPr>
              <a:t>ACTIVITIES</a:t>
            </a:r>
            <a:r>
              <a:rPr lang="en-US" sz="2800" b="0" i="0" strike="noStrike" cap="none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457200" marR="0" lvl="0" indent="-3175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How Magnets Work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Radio Waves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17500" algn="l" rtl="0">
              <a:lnSpc>
                <a:spcPct val="108000"/>
              </a:lnSpc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-US" sz="2800" dirty="0">
                <a:latin typeface="Calibri"/>
                <a:ea typeface="Calibri"/>
                <a:cs typeface="Calibri"/>
                <a:sym typeface="Calibri"/>
              </a:rPr>
              <a:t>Morse Code</a:t>
            </a:r>
            <a:endParaRPr sz="2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 txBox="1">
            <a:spLocks noGrp="1"/>
          </p:cNvSpPr>
          <p:nvPr>
            <p:ph type="sldNum" idx="12"/>
          </p:nvPr>
        </p:nvSpPr>
        <p:spPr>
          <a:xfrm>
            <a:off x="10608958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 smtClean="0"/>
              <a:t>2</a:t>
            </a:fld>
            <a:endParaRPr/>
          </a:p>
        </p:txBody>
      </p:sp>
      <p:sp>
        <p:nvSpPr>
          <p:cNvPr id="155" name="Google Shape;155;p20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685801" y="3810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75"/>
              <a:buFont typeface="Calibri"/>
              <a:buNone/>
            </a:pPr>
            <a:r>
              <a:rPr lang="en-US" sz="3100" b="0" i="0" u="none" strike="noStrike" cap="none">
                <a:latin typeface="Calibri"/>
                <a:ea typeface="Calibri"/>
                <a:cs typeface="Calibri"/>
                <a:sym typeface="Calibri"/>
              </a:rPr>
              <a:t>How do magnets work?</a:t>
            </a:r>
            <a:endParaRPr/>
          </a:p>
        </p:txBody>
      </p:sp>
      <p:pic>
        <p:nvPicPr>
          <p:cNvPr id="161" name="Google Shape;161;p21" descr="A close up of a sign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22" y="1519146"/>
            <a:ext cx="6393025" cy="4789974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1"/>
          <p:cNvSpPr txBox="1"/>
          <p:nvPr/>
        </p:nvSpPr>
        <p:spPr>
          <a:xfrm>
            <a:off x="745700" y="6226050"/>
            <a:ext cx="430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17824" y="2802276"/>
            <a:ext cx="4226825" cy="319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6921759" y="6147615"/>
            <a:ext cx="3533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1"/>
          <p:cNvSpPr txBox="1"/>
          <p:nvPr/>
        </p:nvSpPr>
        <p:spPr>
          <a:xfrm>
            <a:off x="6200388" y="2027025"/>
            <a:ext cx="4509300" cy="6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2500" b="0" i="0" u="sng" strike="noStrike" cap="none" dirty="0">
                <a:solidFill>
                  <a:srgbClr val="4A86E8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Let’s watch this video</a:t>
            </a:r>
            <a:r>
              <a:rPr lang="en-US" sz="2500" dirty="0"/>
              <a:t> </a:t>
            </a:r>
            <a:endParaRPr sz="2500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n-US" sz="1900" dirty="0"/>
              <a:t>(Click Above for link)</a:t>
            </a:r>
            <a:endParaRPr sz="1900" dirty="0"/>
          </a:p>
        </p:txBody>
      </p:sp>
      <p:sp>
        <p:nvSpPr>
          <p:cNvPr id="166" name="Google Shape;166;p21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167" name="Google Shape;167;p21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2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Magnetic Fields: Recap of the Video</a:t>
            </a:r>
            <a:endParaRPr sz="36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2"/>
          <p:cNvSpPr txBox="1">
            <a:spLocks noGrp="1"/>
          </p:cNvSpPr>
          <p:nvPr>
            <p:ph type="body" idx="1"/>
          </p:nvPr>
        </p:nvSpPr>
        <p:spPr>
          <a:xfrm>
            <a:off x="381000" y="2446875"/>
            <a:ext cx="57810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So what is a Magnetic Field?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Why is this important to us here on Earth?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Where </a:t>
            </a:r>
            <a:r>
              <a:rPr lang="en-US" sz="24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can we go to see Aurora Borealis?</a:t>
            </a:r>
            <a:endParaRPr dirty="0"/>
          </a:p>
          <a:p>
            <a:pPr marL="285750" marR="0" lvl="0" indent="-171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What kinds of research on magnetism and space could impact our future?</a:t>
            </a:r>
            <a:endParaRPr lang="en-US" dirty="0" smtClean="0"/>
          </a:p>
          <a:p>
            <a:pPr marL="285750" marR="0" lvl="0" indent="-57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4" name="Google Shape;17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9872" y="2170923"/>
            <a:ext cx="5358760" cy="355885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2"/>
          <p:cNvSpPr txBox="1"/>
          <p:nvPr/>
        </p:nvSpPr>
        <p:spPr>
          <a:xfrm>
            <a:off x="6717194" y="5931295"/>
            <a:ext cx="52476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BY-NC-SA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554600" y="2004025"/>
            <a:ext cx="6269100" cy="9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300" b="0" i="0" u="none" strike="noStrike" cap="none">
                <a:latin typeface="Calibri"/>
                <a:ea typeface="Calibri"/>
                <a:cs typeface="Calibri"/>
                <a:sym typeface="Calibri"/>
              </a:rPr>
              <a:t>Let’s explore how magnets work</a:t>
            </a:r>
            <a:endParaRPr sz="1100"/>
          </a:p>
        </p:txBody>
      </p:sp>
      <p:sp>
        <p:nvSpPr>
          <p:cNvPr id="177" name="Google Shape;177;p22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78" name="Google Shape;178;p22"/>
          <p:cNvSpPr txBox="1"/>
          <p:nvPr/>
        </p:nvSpPr>
        <p:spPr>
          <a:xfrm>
            <a:off x="1977375" y="6237850"/>
            <a:ext cx="7140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[POTENTIAL BREAKPOINT FOR CLASS SESSION DEPENDING ON THE LENGTH OF YOUR CLASSROOM PERIOD]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3"/>
          <p:cNvSpPr txBox="1">
            <a:spLocks noGrp="1"/>
          </p:cNvSpPr>
          <p:nvPr>
            <p:ph type="title"/>
          </p:nvPr>
        </p:nvSpPr>
        <p:spPr>
          <a:xfrm>
            <a:off x="685800" y="835100"/>
            <a:ext cx="4668900" cy="32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Radio Waves and Information Transfer:</a:t>
            </a:r>
            <a:br>
              <a:rPr lang="en-US" sz="3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 you hear me now? </a:t>
            </a:r>
            <a:endParaRPr sz="3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275906" y="3636851"/>
            <a:ext cx="4488000" cy="2806200"/>
          </a:xfrm>
          <a:prstGeom prst="roundRect">
            <a:avLst>
              <a:gd name="adj" fmla="val 4280"/>
            </a:avLst>
          </a:prstGeom>
          <a:noFill/>
          <a:ln w="50800" cap="sq" cmpd="dbl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2352"/>
              </a:srgbClr>
            </a:outerShdw>
          </a:effectLst>
        </p:spPr>
      </p:pic>
      <p:sp>
        <p:nvSpPr>
          <p:cNvPr id="186" name="Google Shape;186;p23"/>
          <p:cNvSpPr txBox="1"/>
          <p:nvPr/>
        </p:nvSpPr>
        <p:spPr>
          <a:xfrm>
            <a:off x="6012300" y="6516343"/>
            <a:ext cx="32811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23" descr="A picture containing clipart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9889" y="179154"/>
            <a:ext cx="4668882" cy="3077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3"/>
          <p:cNvSpPr txBox="1"/>
          <p:nvPr/>
        </p:nvSpPr>
        <p:spPr>
          <a:xfrm>
            <a:off x="7593489" y="3256648"/>
            <a:ext cx="3723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10094825" y="3487350"/>
            <a:ext cx="1283700" cy="2035500"/>
          </a:xfrm>
          <a:prstGeom prst="leftUpArrow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3"/>
          <p:cNvSpPr/>
          <p:nvPr/>
        </p:nvSpPr>
        <p:spPr>
          <a:xfrm rot="10800000">
            <a:off x="6012300" y="1121475"/>
            <a:ext cx="1283700" cy="2035500"/>
          </a:xfrm>
          <a:prstGeom prst="leftUpArrow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>
            <a:spLocks noGrp="1"/>
          </p:cNvSpPr>
          <p:nvPr>
            <p:ph type="title"/>
          </p:nvPr>
        </p:nvSpPr>
        <p:spPr>
          <a:xfrm>
            <a:off x="685801" y="27432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Inquiry:</a:t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What is a radio wave?</a:t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What is a megahertz?</a:t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What is amplitude?</a:t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What is frequency when discussing radio waves?</a:t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- Yes, jump ropes can help us </a:t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understand how radio waves </a:t>
            </a:r>
            <a:b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</a:b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move.  </a:t>
            </a:r>
            <a:endParaRPr/>
          </a:p>
        </p:txBody>
      </p:sp>
      <p:pic>
        <p:nvPicPr>
          <p:cNvPr id="198" name="Google Shape;198;p24" descr="A picture containing sky, water&#10;&#10;Description generated with very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53942" y="4074124"/>
            <a:ext cx="4850417" cy="229762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7053942" y="6544403"/>
            <a:ext cx="4854057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Information Transfer: how is information carried on these radio waves? </a:t>
            </a:r>
            <a:endParaRPr/>
          </a:p>
        </p:txBody>
      </p:sp>
      <p:pic>
        <p:nvPicPr>
          <p:cNvPr id="207" name="Google Shape;207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2142075"/>
            <a:ext cx="6074400" cy="36492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524258" y="5840650"/>
            <a:ext cx="6969879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5" descr="A close up of a logo&#10;&#10;Description generated with very high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17900" y="2341725"/>
            <a:ext cx="5130600" cy="339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5"/>
          <p:cNvSpPr txBox="1"/>
          <p:nvPr/>
        </p:nvSpPr>
        <p:spPr>
          <a:xfrm>
            <a:off x="7273625" y="5791275"/>
            <a:ext cx="3725100" cy="45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This Photo</a:t>
            </a:r>
            <a:r>
              <a:rPr lang="en-US"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Unknown Author is licensed under </a:t>
            </a:r>
            <a:r>
              <a:rPr lang="en-US" sz="9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CC BY-SA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5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212" name="Google Shape;212;p25"/>
          <p:cNvSpPr txBox="1"/>
          <p:nvPr/>
        </p:nvSpPr>
        <p:spPr>
          <a:xfrm>
            <a:off x="1977375" y="6237850"/>
            <a:ext cx="7140600" cy="7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60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[POTENTIAL BREAKPOINT FOR CLASS SESSION DEPENDING ON THE LENGTH OF YOUR CLASSROOM PERIOD]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25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1460850" y="609600"/>
            <a:ext cx="3276300" cy="4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600" b="0" i="0" u="none" strike="noStrike" cap="none">
                <a:latin typeface="Calibri"/>
                <a:ea typeface="Calibri"/>
                <a:cs typeface="Calibri"/>
                <a:sym typeface="Calibri"/>
              </a:rPr>
              <a:t>Morse Code: </a:t>
            </a:r>
            <a:endParaRPr sz="3600" b="0" i="0" u="none" strike="noStrike" cap="none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endParaRPr i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Calibri"/>
              <a:buNone/>
            </a:pPr>
            <a:r>
              <a:rPr lang="en-US" sz="3600" b="0" i="1" u="none" strike="noStrike" cap="none">
                <a:latin typeface="Calibri"/>
                <a:ea typeface="Calibri"/>
                <a:cs typeface="Calibri"/>
                <a:sym typeface="Calibri"/>
              </a:rPr>
              <a:t>an early means of electronic communication</a:t>
            </a:r>
            <a:endParaRPr sz="3600" b="0" i="1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6" descr="A screenshot of a cell phone&#10;&#10;Description generated with high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6886" y="228601"/>
            <a:ext cx="5305040" cy="62301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21" name="Google Shape;221;p26"/>
          <p:cNvSpPr txBox="1"/>
          <p:nvPr/>
        </p:nvSpPr>
        <p:spPr>
          <a:xfrm>
            <a:off x="6622600" y="6088200"/>
            <a:ext cx="3546600" cy="11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www.education.com/activity/article/Morse_Code/</a:t>
            </a:r>
            <a:endParaRPr sz="1100"/>
          </a:p>
        </p:txBody>
      </p:sp>
      <p:sp>
        <p:nvSpPr>
          <p:cNvPr id="222" name="Google Shape;222;p26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685801" y="609600"/>
            <a:ext cx="10131300" cy="14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 smtClean="0">
                <a:latin typeface="Calibri"/>
                <a:ea typeface="Calibri"/>
                <a:cs typeface="Calibri"/>
                <a:sym typeface="Calibri"/>
              </a:rPr>
              <a:t>Radio </a:t>
            </a:r>
            <a:r>
              <a:rPr lang="en-US" sz="36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Waves - </a:t>
            </a:r>
            <a:endParaRPr sz="36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alibri"/>
              <a:buNone/>
            </a:pPr>
            <a:r>
              <a:rPr lang="en-US" sz="3600" b="0" i="0" u="sng" strike="noStrike" cap="none" dirty="0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Click this link for video</a:t>
            </a:r>
            <a:endParaRPr sz="3600" b="0" i="0" u="none" strike="noStrike" cap="none" dirty="0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27"/>
          <p:cNvSpPr txBox="1">
            <a:spLocks noGrp="1"/>
          </p:cNvSpPr>
          <p:nvPr>
            <p:ph type="sldNum" idx="12"/>
          </p:nvPr>
        </p:nvSpPr>
        <p:spPr>
          <a:xfrm>
            <a:off x="10266060" y="5870575"/>
            <a:ext cx="551100" cy="377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232" name="Google Shape;232;p27"/>
          <p:cNvSpPr txBox="1"/>
          <p:nvPr/>
        </p:nvSpPr>
        <p:spPr>
          <a:xfrm>
            <a:off x="10549825" y="6415050"/>
            <a:ext cx="1642200" cy="4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/>
              <a:t>Version 2.0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0973" y="635871"/>
            <a:ext cx="5446901" cy="3276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1" y="2357640"/>
            <a:ext cx="6504974" cy="38906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estial">
  <a:themeElements>
    <a:clrScheme name="Celestial">
      <a:dk1>
        <a:srgbClr val="000000"/>
      </a:dk1>
      <a:lt1>
        <a:srgbClr val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Widescreen</PresentationFormat>
  <Paragraphs>58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Proxima Nova</vt:lpstr>
      <vt:lpstr>Celestial</vt:lpstr>
      <vt:lpstr>Do You Read Me?</vt:lpstr>
      <vt:lpstr>PowerPoint Presentation</vt:lpstr>
      <vt:lpstr>How do magnets work?</vt:lpstr>
      <vt:lpstr>Magnetic Fields: Recap of the Video</vt:lpstr>
      <vt:lpstr>Radio Waves and Information Transfer:  Can you hear me now? </vt:lpstr>
      <vt:lpstr>Inquiry:  What is a radio wave? What is a megahertz? What is amplitude? What is frequency when discussing radio waves?  - Yes, jump ropes can help us  understand how radio waves  move.  </vt:lpstr>
      <vt:lpstr>Information Transfer: how is information carried on these radio waves? </vt:lpstr>
      <vt:lpstr>Morse Code:   an early means of electronic communication</vt:lpstr>
      <vt:lpstr>Radio Waves -  Click this link for video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modified xsi:type="dcterms:W3CDTF">2020-03-26T13:53:50Z</dcterms:modified>
</cp:coreProperties>
</file>