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Latitude_and_Longitude_of_the_Earth.svg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Mercator_projection" TargetMode="External"/><Relationship Id="rId3" Type="http://schemas.openxmlformats.org/officeDocument/2006/relationships/hyperlink" Target="https://en.wikipedia.org/wiki/Robinson_projection" TargetMode="External"/><Relationship Id="rId4" Type="http://schemas.openxmlformats.org/officeDocument/2006/relationships/hyperlink" Target="https://en.wikipedia.org/wiki/Equirectangular_projection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ixabay.com/en/map-atlas-book-sheets-pages-2572025/" TargetMode="External"/><Relationship Id="rId3" Type="http://schemas.openxmlformats.org/officeDocument/2006/relationships/hyperlink" Target="http://www.grandforks.af.mil/News/Article/227510/is-your-information-safe-on-your-smart-phone/" TargetMode="External"/><Relationship Id="rId4" Type="http://schemas.openxmlformats.org/officeDocument/2006/relationships/hyperlink" Target="http://shroomery.org/forums/showflat.php/number/21178977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ravelchannel.com/interests/amusement-parks/articles/disney-world-in-a-wheelchair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af.mil/News/Article-Display/Article/109424/guard-rescue-center-completes-5000th-mission/" TargetMode="External"/><Relationship Id="rId3" Type="http://schemas.openxmlformats.org/officeDocument/2006/relationships/hyperlink" Target="https://www.fgdc.gov/usng/how-to-read-usng/index_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 (Pictures):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Latitude and Longitude: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https://commons.wikimedia.org/wiki/File:Latitude_and_Longitude_of_the_Earth.svg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94ae6bb8_1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94ae6bb8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References: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Mercator: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https://en.wikipedia.org/wiki/Mercator_projection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Robinson: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https://en.wikipedia.org/wiki/Robinson_projection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Plate Carree: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https://en.wikipedia.org/wiki/Equirectangular_projection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Picture References: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Atlas: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https://pixabay.com/en/map-atlas-book-sheets-pages-2572025/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Maps on Mobile: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http://www.grandforks.af.mil/News/Article/227510/is-your-information-safe-on-your-smart-phone/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Google Earth on PC: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http://shroomery.org/forums/showflat.php/number/21178977</a:t>
            </a:r>
            <a:endParaRPr/>
          </a:p>
        </p:txBody>
      </p:sp>
      <p:sp>
        <p:nvSpPr>
          <p:cNvPr id="198" name="Google Shape;19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Disney World: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https://www.travelchannel.com/interests/amusement-parks/articles/disney-world-in-a-wheelchair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  <p:sp>
        <p:nvSpPr>
          <p:cNvPr id="212" name="Google Shape;21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b00428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Picture References: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Search and </a:t>
            </a:r>
            <a:r>
              <a:rPr lang="en-US"/>
              <a:t>Rescue</a:t>
            </a:r>
            <a:r>
              <a:rPr lang="en-US"/>
              <a:t>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http://www.af.mil/News/Article-Display/Article/109424/guard-rescue-center-completes-5000th-mission/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US Nagional Grid (Lower):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https://www.fgdc.gov/usng/how-to-read-usng/index_html</a:t>
            </a:r>
            <a:endParaRPr/>
          </a:p>
        </p:txBody>
      </p:sp>
      <p:sp>
        <p:nvSpPr>
          <p:cNvPr id="220" name="Google Shape;220;g34b00428b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FFFFFF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TitleHD.png"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ctrTitle"/>
          </p:nvPr>
        </p:nvSpPr>
        <p:spPr>
          <a:xfrm>
            <a:off x="3962399" y="1964267"/>
            <a:ext cx="7197726" cy="242146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b="0" i="0" sz="4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962399" y="4385732"/>
            <a:ext cx="7197726" cy="1405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1000"/>
              </a:spcBef>
              <a:spcAft>
                <a:spcPts val="0"/>
              </a:spcAft>
              <a:buSzPts val="1600"/>
              <a:buFont typeface="Arial"/>
              <a:buNone/>
              <a:defRPr b="0" i="0" sz="16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  <a:defRPr b="0" i="0" sz="14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1000"/>
              </a:spcBef>
              <a:spcAft>
                <a:spcPts val="1000"/>
              </a:spcAft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8932558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3962399" y="5870575"/>
            <a:ext cx="4893958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10608958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77" name="Google Shape;7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/>
          <p:nvPr>
            <p:ph type="title"/>
          </p:nvPr>
        </p:nvSpPr>
        <p:spPr>
          <a:xfrm>
            <a:off x="685800" y="4732865"/>
            <a:ext cx="1013142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9" name="Google Shape;79;p11"/>
          <p:cNvSpPr/>
          <p:nvPr>
            <p:ph idx="2" type="pic"/>
          </p:nvPr>
        </p:nvSpPr>
        <p:spPr>
          <a:xfrm>
            <a:off x="1371600" y="932112"/>
            <a:ext cx="8759827" cy="3164976"/>
          </a:xfrm>
          <a:prstGeom prst="roundRect">
            <a:avLst>
              <a:gd fmla="val 43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1" type="body"/>
          </p:nvPr>
        </p:nvSpPr>
        <p:spPr>
          <a:xfrm>
            <a:off x="685800" y="5299603"/>
            <a:ext cx="10131427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1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1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1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85" name="Google Shape;8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>
            <p:ph type="title"/>
          </p:nvPr>
        </p:nvSpPr>
        <p:spPr>
          <a:xfrm>
            <a:off x="685801" y="609601"/>
            <a:ext cx="10131427" cy="312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2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92" name="Google Shape;9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lang="en-US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lang="en-US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95" name="Google Shape;95;p13"/>
          <p:cNvSpPr txBox="1"/>
          <p:nvPr>
            <p:ph type="title"/>
          </p:nvPr>
        </p:nvSpPr>
        <p:spPr>
          <a:xfrm>
            <a:off x="992267" y="609601"/>
            <a:ext cx="95503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1" type="body"/>
          </p:nvPr>
        </p:nvSpPr>
        <p:spPr>
          <a:xfrm>
            <a:off x="1097875" y="3352800"/>
            <a:ext cx="933918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3"/>
          <p:cNvSpPr txBox="1"/>
          <p:nvPr>
            <p:ph idx="2" type="body"/>
          </p:nvPr>
        </p:nvSpPr>
        <p:spPr>
          <a:xfrm>
            <a:off x="687465" y="4343400"/>
            <a:ext cx="10152367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13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3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02" name="Google Shape;10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>
            <p:ph type="title"/>
          </p:nvPr>
        </p:nvSpPr>
        <p:spPr>
          <a:xfrm>
            <a:off x="685802" y="3308581"/>
            <a:ext cx="10131425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4" name="Google Shape;104;p14"/>
          <p:cNvSpPr txBox="1"/>
          <p:nvPr>
            <p:ph idx="1" type="body"/>
          </p:nvPr>
        </p:nvSpPr>
        <p:spPr>
          <a:xfrm>
            <a:off x="685801" y="4777381"/>
            <a:ext cx="10131426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14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4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14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09" name="Google Shape;10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lang="en-US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lang="en-US" sz="80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112" name="Google Shape;112;p15"/>
          <p:cNvSpPr txBox="1"/>
          <p:nvPr>
            <p:ph type="title"/>
          </p:nvPr>
        </p:nvSpPr>
        <p:spPr>
          <a:xfrm>
            <a:off x="992267" y="609601"/>
            <a:ext cx="95503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3" name="Google Shape;113;p15"/>
          <p:cNvSpPr txBox="1"/>
          <p:nvPr>
            <p:ph idx="1" type="body"/>
          </p:nvPr>
        </p:nvSpPr>
        <p:spPr>
          <a:xfrm>
            <a:off x="685800" y="3886200"/>
            <a:ext cx="10135436" cy="8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5"/>
          <p:cNvSpPr txBox="1"/>
          <p:nvPr>
            <p:ph idx="2" type="body"/>
          </p:nvPr>
        </p:nvSpPr>
        <p:spPr>
          <a:xfrm>
            <a:off x="685799" y="4775200"/>
            <a:ext cx="10135436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15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19" name="Google Shape;11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>
            <p:ph type="title"/>
          </p:nvPr>
        </p:nvSpPr>
        <p:spPr>
          <a:xfrm>
            <a:off x="685801" y="609601"/>
            <a:ext cx="10131427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1" name="Google Shape;121;p16"/>
          <p:cNvSpPr txBox="1"/>
          <p:nvPr>
            <p:ph idx="1" type="body"/>
          </p:nvPr>
        </p:nvSpPr>
        <p:spPr>
          <a:xfrm>
            <a:off x="685801" y="3505200"/>
            <a:ext cx="10131428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16"/>
          <p:cNvSpPr txBox="1"/>
          <p:nvPr>
            <p:ph idx="2" type="body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16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16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16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27" name="Google Shape;12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>
            <p:ph idx="1" type="body"/>
          </p:nvPr>
        </p:nvSpPr>
        <p:spPr>
          <a:xfrm rot="5400000">
            <a:off x="3926947" y="-1099079"/>
            <a:ext cx="3649133" cy="101314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7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7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7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17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34" name="Google Shape;13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>
            <p:ph type="title"/>
          </p:nvPr>
        </p:nvSpPr>
        <p:spPr>
          <a:xfrm rot="5400000">
            <a:off x="7147151" y="2121124"/>
            <a:ext cx="5181601" cy="2158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6" name="Google Shape;136;p18"/>
          <p:cNvSpPr txBox="1"/>
          <p:nvPr>
            <p:ph idx="1" type="body"/>
          </p:nvPr>
        </p:nvSpPr>
        <p:spPr>
          <a:xfrm rot="5400000">
            <a:off x="2011058" y="-715658"/>
            <a:ext cx="5181600" cy="78321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18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18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18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b="0" i="0" sz="36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  <a:defRPr b="0" i="0" sz="16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  <a:defRPr b="0" i="0" sz="14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26" name="Google Shape;2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type="title"/>
          </p:nvPr>
        </p:nvSpPr>
        <p:spPr>
          <a:xfrm>
            <a:off x="685800" y="1600200"/>
            <a:ext cx="6164653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8" name="Google Shape;28;p4"/>
          <p:cNvSpPr/>
          <p:nvPr>
            <p:ph idx="2" type="pic"/>
          </p:nvPr>
        </p:nvSpPr>
        <p:spPr>
          <a:xfrm>
            <a:off x="7536253" y="914400"/>
            <a:ext cx="3280974" cy="4572000"/>
          </a:xfrm>
          <a:prstGeom prst="roundRect">
            <a:avLst>
              <a:gd fmla="val 42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85800" y="2971800"/>
            <a:ext cx="6164653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/>
          <p:nvPr>
            <p:ph type="title"/>
          </p:nvPr>
        </p:nvSpPr>
        <p:spPr>
          <a:xfrm>
            <a:off x="685800" y="3308581"/>
            <a:ext cx="10131427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685799" y="4777381"/>
            <a:ext cx="1013142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41" name="Google Shape;41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685802" y="2142067"/>
            <a:ext cx="4995334" cy="36491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2" type="body"/>
          </p:nvPr>
        </p:nvSpPr>
        <p:spPr>
          <a:xfrm>
            <a:off x="5821895" y="2142067"/>
            <a:ext cx="4995332" cy="3649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973670" y="2218267"/>
            <a:ext cx="470905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2" type="body"/>
          </p:nvPr>
        </p:nvSpPr>
        <p:spPr>
          <a:xfrm>
            <a:off x="685801" y="2870201"/>
            <a:ext cx="4996923" cy="2920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3" type="body"/>
          </p:nvPr>
        </p:nvSpPr>
        <p:spPr>
          <a:xfrm>
            <a:off x="6096003" y="2226734"/>
            <a:ext cx="47228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4" type="body"/>
          </p:nvPr>
        </p:nvSpPr>
        <p:spPr>
          <a:xfrm>
            <a:off x="5823483" y="2870201"/>
            <a:ext cx="4995334" cy="2920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7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64" name="Google Shape;6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69" name="Google Shape;6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091315" cy="684935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/>
          <p:nvPr>
            <p:ph type="title"/>
          </p:nvPr>
        </p:nvSpPr>
        <p:spPr>
          <a:xfrm>
            <a:off x="685800" y="2074333"/>
            <a:ext cx="368088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4648201" y="609601"/>
            <a:ext cx="6169026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2" type="body"/>
          </p:nvPr>
        </p:nvSpPr>
        <p:spPr>
          <a:xfrm>
            <a:off x="685800" y="3445933"/>
            <a:ext cx="3680885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b="0" i="0" sz="36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  <a:defRPr b="0" i="0" sz="16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  <a:defRPr b="0" i="0" sz="14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1000"/>
              </a:spcAft>
              <a:buSzPts val="1200"/>
              <a:buFont typeface="Arial"/>
              <a:buChar char="•"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google.com/earth/" TargetMode="External"/><Relationship Id="rId4" Type="http://schemas.openxmlformats.org/officeDocument/2006/relationships/hyperlink" Target="http://shroomery.org/forums/showflat.php/number/21178977" TargetMode="External"/><Relationship Id="rId5" Type="http://schemas.openxmlformats.org/officeDocument/2006/relationships/hyperlink" Target="https://creativecommons.org/licenses/by-nc-sa/4.0/" TargetMode="External"/><Relationship Id="rId6" Type="http://schemas.openxmlformats.org/officeDocument/2006/relationships/image" Target="../media/image1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5.gif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hyperlink" Target="http://bit.ly/IA-TF1-USNG" TargetMode="External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>
            <p:ph type="ctrTitle"/>
          </p:nvPr>
        </p:nvSpPr>
        <p:spPr>
          <a:xfrm>
            <a:off x="3962399" y="1964267"/>
            <a:ext cx="7197726" cy="24214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/>
              <a:t>Are We There Yet?!</a:t>
            </a:r>
            <a:endParaRPr/>
          </a:p>
        </p:txBody>
      </p:sp>
      <p:sp>
        <p:nvSpPr>
          <p:cNvPr id="145" name="Google Shape;145;p19"/>
          <p:cNvSpPr txBox="1"/>
          <p:nvPr>
            <p:ph idx="1" type="subTitle"/>
          </p:nvPr>
        </p:nvSpPr>
        <p:spPr>
          <a:xfrm>
            <a:off x="3962399" y="4385732"/>
            <a:ext cx="7197726" cy="1405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800"/>
              <a:t>Mapping It Out with Longitude and Latitude</a:t>
            </a:r>
            <a:endParaRPr/>
          </a:p>
        </p:txBody>
      </p:sp>
      <p:sp>
        <p:nvSpPr>
          <p:cNvPr id="146" name="Google Shape;146;p19"/>
          <p:cNvSpPr txBox="1"/>
          <p:nvPr/>
        </p:nvSpPr>
        <p:spPr>
          <a:xfrm>
            <a:off x="10549825" y="6415050"/>
            <a:ext cx="16422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Version 1.0</a:t>
            </a:r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0826" cy="86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600226" y="2590000"/>
            <a:ext cx="101313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1" i="0" lang="en-US" sz="3240" u="none" cap="none" strike="noStrike">
                <a:latin typeface="Calibri"/>
                <a:ea typeface="Calibri"/>
                <a:cs typeface="Calibri"/>
                <a:sym typeface="Calibri"/>
              </a:rPr>
              <a:t>GOALS FOR TODAY:</a:t>
            </a:r>
            <a:br>
              <a:rPr b="0" i="0" lang="en-US" sz="3240" u="none" cap="none" strike="noStrike">
                <a:latin typeface="Calibri"/>
                <a:ea typeface="Calibri"/>
                <a:cs typeface="Calibri"/>
                <a:sym typeface="Calibri"/>
              </a:rPr>
            </a:br>
            <a:endParaRPr sz="279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790"/>
              <a:t>Be able to define Longitude and Latitude. Explain the use of degrees, minutes, and seconds in the measurement of the Earth and positions on its surface</a:t>
            </a:r>
            <a:br>
              <a:rPr b="0" i="0" lang="en-US" sz="2790" u="none" cap="none" strike="noStrike">
                <a:latin typeface="Calibri"/>
                <a:ea typeface="Calibri"/>
                <a:cs typeface="Calibri"/>
                <a:sym typeface="Calibri"/>
              </a:rPr>
            </a:br>
            <a:endParaRPr b="0" i="0" sz="279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790"/>
              <a:t>Be able to find locations on a map</a:t>
            </a:r>
            <a:br>
              <a:rPr b="0" i="0" lang="en-US" sz="2790" u="none" cap="none" strike="noStrike">
                <a:latin typeface="Calibri"/>
                <a:ea typeface="Calibri"/>
                <a:cs typeface="Calibri"/>
                <a:sym typeface="Calibri"/>
              </a:rPr>
            </a:br>
            <a:endParaRPr b="0" i="0" sz="279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790"/>
              <a:t>Calculate the time and distance from your current location to Disney World</a:t>
            </a:r>
            <a:endParaRPr b="0" i="0" sz="279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10549825" y="6415050"/>
            <a:ext cx="16422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Version 1.0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/>
        </p:nvSpPr>
        <p:spPr>
          <a:xfrm>
            <a:off x="1176075" y="5171825"/>
            <a:ext cx="46002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Let’s explore and fly around the earth together in Google Earth ® :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>
                <a:solidFill>
                  <a:srgbClr val="4A86E8"/>
                </a:solidFill>
                <a:hlinkClick r:id="rId3"/>
              </a:rPr>
              <a:t>https://www.google.com/earth/</a:t>
            </a:r>
            <a:endParaRPr sz="2200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6192328" y="6471893"/>
            <a:ext cx="5238750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This Photo</a:t>
            </a:r>
            <a:r>
              <a:rPr b="0" i="0" lang="en-US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b="0" i="0" lang="en-US" sz="9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 BY-NC-SA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01275" y="1572425"/>
            <a:ext cx="5009875" cy="47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>
            <p:ph type="title"/>
          </p:nvPr>
        </p:nvSpPr>
        <p:spPr>
          <a:xfrm>
            <a:off x="685801" y="609600"/>
            <a:ext cx="101313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200"/>
              <a:t>The Earth is Round and Spins on a tilted axis...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sz="3100"/>
          </a:p>
        </p:txBody>
      </p:sp>
      <p:sp>
        <p:nvSpPr>
          <p:cNvPr id="162" name="Google Shape;162;p21"/>
          <p:cNvSpPr txBox="1"/>
          <p:nvPr/>
        </p:nvSpPr>
        <p:spPr>
          <a:xfrm>
            <a:off x="414075" y="375550"/>
            <a:ext cx="10224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1"/>
          <p:cNvSpPr txBox="1"/>
          <p:nvPr>
            <p:ph idx="1" type="body"/>
          </p:nvPr>
        </p:nvSpPr>
        <p:spPr>
          <a:xfrm>
            <a:off x="685800" y="2142075"/>
            <a:ext cx="5238900" cy="364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3100"/>
              <a:t>- It is nearly spherical and its surface is very irregular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3100"/>
              <a:t>- It takes approximately 24 hours to complete each rotation (1 day)</a:t>
            </a:r>
            <a:br>
              <a:rPr lang="en-US" sz="3100"/>
            </a:br>
            <a:endParaRPr sz="3100"/>
          </a:p>
          <a:p>
            <a:pPr indent="-171450" lvl="0" marL="28575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1"/>
          <p:cNvSpPr txBox="1"/>
          <p:nvPr/>
        </p:nvSpPr>
        <p:spPr>
          <a:xfrm>
            <a:off x="10854625" y="6415050"/>
            <a:ext cx="16422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Version 1.0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/>
          <p:nvPr/>
        </p:nvSpPr>
        <p:spPr>
          <a:xfrm>
            <a:off x="825908" y="375543"/>
            <a:ext cx="981307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GEOID &amp; ELLIPSOIDS:  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The Earth is an imperfect sphere</a:t>
            </a:r>
            <a:endParaRPr b="1"/>
          </a:p>
        </p:txBody>
      </p:sp>
      <p:pic>
        <p:nvPicPr>
          <p:cNvPr descr="Image of the Earth with the pins in it" id="170" name="Google Shape;1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2235" y="960181"/>
            <a:ext cx="4328148" cy="559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1538875" y="5439151"/>
            <a:ext cx="47505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latin typeface="Calibri"/>
                <a:ea typeface="Calibri"/>
                <a:cs typeface="Calibri"/>
                <a:sym typeface="Calibri"/>
              </a:rPr>
              <a:t>Let’s do an exercise...</a:t>
            </a:r>
            <a:endParaRPr b="1" i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latin typeface="Calibri"/>
                <a:ea typeface="Calibri"/>
                <a:cs typeface="Calibri"/>
                <a:sym typeface="Calibri"/>
              </a:rPr>
              <a:t>Punching out the globe!</a:t>
            </a:r>
            <a:endParaRPr/>
          </a:p>
        </p:txBody>
      </p:sp>
      <p:sp>
        <p:nvSpPr>
          <p:cNvPr id="172" name="Google Shape;172;p22"/>
          <p:cNvSpPr txBox="1"/>
          <p:nvPr>
            <p:ph type="title"/>
          </p:nvPr>
        </p:nvSpPr>
        <p:spPr>
          <a:xfrm>
            <a:off x="685800" y="2819400"/>
            <a:ext cx="6836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800"/>
              <a:t>-It is Nearly Impossible to measure the surface of the Earth due to the irregularities such as mountains or valleys; and the rise and fall of the ocean tides</a:t>
            </a:r>
            <a:br>
              <a:rPr b="0" i="0" lang="en-US" sz="2800" u="none" cap="none" strike="noStrike"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 u="none" cap="none" strike="noStrike"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latin typeface="Calibri"/>
                <a:ea typeface="Calibri"/>
                <a:cs typeface="Calibri"/>
                <a:sym typeface="Calibri"/>
              </a:rPr>
              <a:t>-To </a:t>
            </a:r>
            <a:r>
              <a:rPr lang="en-US" sz="2800"/>
              <a:t>compensate, scientists use theoretical models: Geoids and Ellipsoids</a:t>
            </a:r>
            <a:endParaRPr/>
          </a:p>
        </p:txBody>
      </p:sp>
      <p:sp>
        <p:nvSpPr>
          <p:cNvPr id="173" name="Google Shape;173;p22"/>
          <p:cNvSpPr txBox="1"/>
          <p:nvPr/>
        </p:nvSpPr>
        <p:spPr>
          <a:xfrm>
            <a:off x="1538875" y="6134675"/>
            <a:ext cx="45030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[POTENTIAL BREAKPOINT FOR CLASS SESSION  AFTER THE EXERCISE]</a:t>
            </a:r>
            <a:endParaRPr/>
          </a:p>
        </p:txBody>
      </p:sp>
      <p:sp>
        <p:nvSpPr>
          <p:cNvPr id="174" name="Google Shape;174;p22"/>
          <p:cNvSpPr txBox="1"/>
          <p:nvPr/>
        </p:nvSpPr>
        <p:spPr>
          <a:xfrm>
            <a:off x="10549825" y="6415050"/>
            <a:ext cx="16422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Version 1.0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balloon, transport, aircraft&#10;&#10;Description generated with very high confidence" id="179" name="Google Shape;17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9875" y="2732550"/>
            <a:ext cx="7102275" cy="36950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80" name="Google Shape;180;p23"/>
          <p:cNvSpPr txBox="1"/>
          <p:nvPr>
            <p:ph type="title"/>
          </p:nvPr>
        </p:nvSpPr>
        <p:spPr>
          <a:xfrm>
            <a:off x="685801" y="2528450"/>
            <a:ext cx="101313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400"/>
              <a:t>To determine the location of the places on Earth, we measure the East-West and North-South locations of the Earth. We do this by dividing the Earth by imaginary lines called “Latitude” and “Longitude”</a:t>
            </a:r>
            <a:endParaRPr sz="24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b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000"/>
              <a:t>-If we were to imagine that </a:t>
            </a:r>
            <a:endParaRPr sz="20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000"/>
              <a:t>these lines were points on a</a:t>
            </a:r>
            <a:endParaRPr sz="20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000"/>
              <a:t>graph, then the lines of</a:t>
            </a:r>
            <a:endParaRPr sz="20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000"/>
              <a:t>Latitude would be the X-axis</a:t>
            </a:r>
            <a:endParaRPr sz="20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000"/>
              <a:t>and the Longitudinal lines</a:t>
            </a:r>
            <a:endParaRPr sz="20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000"/>
              <a:t>would be the Y-axis</a:t>
            </a:r>
            <a:endParaRPr sz="2000"/>
          </a:p>
        </p:txBody>
      </p:sp>
      <p:sp>
        <p:nvSpPr>
          <p:cNvPr id="181" name="Google Shape;181;p23"/>
          <p:cNvSpPr txBox="1"/>
          <p:nvPr/>
        </p:nvSpPr>
        <p:spPr>
          <a:xfrm>
            <a:off x="685800" y="493275"/>
            <a:ext cx="10309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A system to describe location on the Earth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10549825" y="6415050"/>
            <a:ext cx="16422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Version 1.0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225" y="3125925"/>
            <a:ext cx="4204201" cy="328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>
            <p:ph idx="1" type="body"/>
          </p:nvPr>
        </p:nvSpPr>
        <p:spPr>
          <a:xfrm>
            <a:off x="685801" y="313275"/>
            <a:ext cx="4717500" cy="364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714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map is right?</a:t>
            </a:r>
            <a:endParaRPr/>
          </a:p>
          <a:p>
            <a:pPr indent="-171450" lvl="0" marL="2857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Is Greenland bigger than the USA?</a:t>
            </a:r>
            <a:endParaRPr/>
          </a:p>
          <a:p>
            <a:pPr indent="-171450" lvl="0" marL="2857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What is causing the distortion?</a:t>
            </a:r>
            <a:endParaRPr/>
          </a:p>
          <a:p>
            <a:pPr indent="-171450" lvl="0" marL="2857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Which is the most accurate for shape?</a:t>
            </a:r>
            <a:endParaRPr/>
          </a:p>
          <a:p>
            <a:pPr indent="-171450" lvl="0" marL="28575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/>
              <a:t>Which is the most accurate for distance?</a:t>
            </a:r>
            <a:endParaRPr/>
          </a:p>
        </p:txBody>
      </p:sp>
      <p:sp>
        <p:nvSpPr>
          <p:cNvPr id="189" name="Google Shape;189;p24"/>
          <p:cNvSpPr txBox="1"/>
          <p:nvPr>
            <p:ph type="title"/>
          </p:nvPr>
        </p:nvSpPr>
        <p:spPr>
          <a:xfrm>
            <a:off x="685801" y="0"/>
            <a:ext cx="10131300" cy="145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Distortions of the Earth</a:t>
            </a:r>
            <a:endParaRPr b="1" sz="3200"/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9325" y="3568050"/>
            <a:ext cx="5601701" cy="281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9313" y="559925"/>
            <a:ext cx="5601701" cy="2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1676150" y="4733513"/>
            <a:ext cx="2276700" cy="48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MERCATOR</a:t>
            </a:r>
            <a:endParaRPr b="1" sz="1600"/>
          </a:p>
        </p:txBody>
      </p:sp>
      <p:sp>
        <p:nvSpPr>
          <p:cNvPr id="193" name="Google Shape;193;p24"/>
          <p:cNvSpPr txBox="1"/>
          <p:nvPr/>
        </p:nvSpPr>
        <p:spPr>
          <a:xfrm>
            <a:off x="7654225" y="4733513"/>
            <a:ext cx="2276700" cy="48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PLATE CARREE</a:t>
            </a:r>
            <a:endParaRPr b="1" sz="1600"/>
          </a:p>
        </p:txBody>
      </p:sp>
      <p:sp>
        <p:nvSpPr>
          <p:cNvPr id="194" name="Google Shape;194;p24"/>
          <p:cNvSpPr txBox="1"/>
          <p:nvPr/>
        </p:nvSpPr>
        <p:spPr>
          <a:xfrm>
            <a:off x="7654225" y="1744425"/>
            <a:ext cx="2276700" cy="48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ROBINSON</a:t>
            </a:r>
            <a:endParaRPr b="1" sz="1600"/>
          </a:p>
        </p:txBody>
      </p:sp>
      <p:sp>
        <p:nvSpPr>
          <p:cNvPr id="195" name="Google Shape;195;p24"/>
          <p:cNvSpPr txBox="1"/>
          <p:nvPr/>
        </p:nvSpPr>
        <p:spPr>
          <a:xfrm>
            <a:off x="10549825" y="6415050"/>
            <a:ext cx="16422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Version 1.0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/>
          <p:nvPr/>
        </p:nvSpPr>
        <p:spPr>
          <a:xfrm>
            <a:off x="4511675" y="720600"/>
            <a:ext cx="6383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your worksheets using one of the three following tools: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524" y="2416015"/>
            <a:ext cx="2901876" cy="193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4230775" y="1748413"/>
            <a:ext cx="24582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Atlas</a:t>
            </a:r>
            <a:endParaRPr sz="2500"/>
          </a:p>
        </p:txBody>
      </p:sp>
      <p:sp>
        <p:nvSpPr>
          <p:cNvPr id="203" name="Google Shape;203;p25"/>
          <p:cNvSpPr txBox="1"/>
          <p:nvPr/>
        </p:nvSpPr>
        <p:spPr>
          <a:xfrm>
            <a:off x="1263025" y="3476388"/>
            <a:ext cx="24582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Maps on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Mobile</a:t>
            </a:r>
            <a:endParaRPr sz="2500"/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4809" y="4610500"/>
            <a:ext cx="3243741" cy="1824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/>
        </p:nvSpPr>
        <p:spPr>
          <a:xfrm>
            <a:off x="7226700" y="3475800"/>
            <a:ext cx="29646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Google Earth on PC</a:t>
            </a:r>
            <a:endParaRPr sz="2500"/>
          </a:p>
        </p:txBody>
      </p:sp>
      <p:pic>
        <p:nvPicPr>
          <p:cNvPr id="206" name="Google Shape;20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16187">
            <a:off x="7767524" y="5081036"/>
            <a:ext cx="1062111" cy="74156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/>
          <p:nvPr>
            <p:ph type="title"/>
          </p:nvPr>
        </p:nvSpPr>
        <p:spPr>
          <a:xfrm>
            <a:off x="899324" y="468325"/>
            <a:ext cx="96090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/>
              <a:t>How do we find our location?</a:t>
            </a:r>
            <a:endParaRPr/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8795" y="4458100"/>
            <a:ext cx="2783957" cy="209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 txBox="1"/>
          <p:nvPr/>
        </p:nvSpPr>
        <p:spPr>
          <a:xfrm>
            <a:off x="10549825" y="6415050"/>
            <a:ext cx="16422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Version 1.0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/>
          <p:nvPr>
            <p:ph type="title"/>
          </p:nvPr>
        </p:nvSpPr>
        <p:spPr>
          <a:xfrm>
            <a:off x="380999" y="1609493"/>
            <a:ext cx="11045400" cy="486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520">
                <a:solidFill>
                  <a:srgbClr val="000000"/>
                </a:solidFill>
              </a:rPr>
              <a:t>Get 3 classmates and plan a trip from here to</a:t>
            </a:r>
            <a:endParaRPr sz="2520">
              <a:solidFill>
                <a:srgbClr val="0000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520">
                <a:solidFill>
                  <a:srgbClr val="000000"/>
                </a:solidFill>
              </a:rPr>
              <a:t>Orlando, FL...you’re going to Disney World!</a:t>
            </a:r>
            <a:br>
              <a:rPr b="0" i="0" lang="en-US" sz="252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52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20">
                <a:solidFill>
                  <a:srgbClr val="000000"/>
                </a:solidFill>
              </a:rPr>
              <a:t>To plan your trip, what will your team </a:t>
            </a:r>
            <a:endParaRPr sz="2520">
              <a:solidFill>
                <a:srgbClr val="0000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520">
                <a:solidFill>
                  <a:srgbClr val="000000"/>
                </a:solidFill>
              </a:rPr>
              <a:t>need to determine?</a:t>
            </a:r>
            <a:br>
              <a:rPr b="0" i="0" lang="en-US" sz="252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5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862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Char char="-"/>
            </a:pPr>
            <a:r>
              <a:rPr lang="en-US" sz="2520">
                <a:solidFill>
                  <a:srgbClr val="000000"/>
                </a:solidFill>
              </a:rPr>
              <a:t>What are your Longitude and Latitude right now?</a:t>
            </a:r>
            <a:endParaRPr sz="2520">
              <a:solidFill>
                <a:srgbClr val="000000"/>
              </a:solidFill>
            </a:endParaRPr>
          </a:p>
          <a:p>
            <a:pPr indent="-38862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Char char="-"/>
            </a:pPr>
            <a:r>
              <a:rPr lang="en-US" sz="2520">
                <a:solidFill>
                  <a:srgbClr val="000000"/>
                </a:solidFill>
              </a:rPr>
              <a:t>What are the Longitude and Latitude of Orlando, Fl?</a:t>
            </a:r>
            <a:endParaRPr sz="2520">
              <a:solidFill>
                <a:srgbClr val="000000"/>
              </a:solidFill>
            </a:endParaRPr>
          </a:p>
          <a:p>
            <a:pPr indent="-38862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Char char="-"/>
            </a:pPr>
            <a:r>
              <a:rPr lang="en-US" sz="2520">
                <a:solidFill>
                  <a:srgbClr val="000000"/>
                </a:solidFill>
              </a:rPr>
              <a:t>How long will you drive before taking a break? Where will that be?</a:t>
            </a:r>
            <a:endParaRPr b="0" i="0" sz="25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862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Char char="-"/>
            </a:pPr>
            <a:r>
              <a:rPr lang="en-US" sz="2520">
                <a:solidFill>
                  <a:srgbClr val="000000"/>
                </a:solidFill>
              </a:rPr>
              <a:t>Using your map and a ruler, calculate the number of miles that you will need to drive to get to Orlando</a:t>
            </a:r>
            <a:endParaRPr sz="2520">
              <a:solidFill>
                <a:srgbClr val="000000"/>
              </a:solidFill>
            </a:endParaRPr>
          </a:p>
          <a:p>
            <a:pPr indent="-38862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Char char="-"/>
            </a:pPr>
            <a:r>
              <a:rPr lang="en-US" sz="2520">
                <a:solidFill>
                  <a:srgbClr val="000000"/>
                </a:solidFill>
              </a:rPr>
              <a:t>Given that </a:t>
            </a:r>
            <a:r>
              <a:rPr b="1" i="1" lang="en-US" sz="2520">
                <a:solidFill>
                  <a:srgbClr val="000000"/>
                </a:solidFill>
              </a:rPr>
              <a:t>Distance = Time x Speed</a:t>
            </a:r>
            <a:r>
              <a:rPr lang="en-US" sz="2520">
                <a:solidFill>
                  <a:srgbClr val="000000"/>
                </a:solidFill>
              </a:rPr>
              <a:t>, how long will it take to drive there if you travel an average of 60 miles per hour when driving (remember your breaks!)?</a:t>
            </a:r>
            <a:endParaRPr sz="2520">
              <a:solidFill>
                <a:srgbClr val="000000"/>
              </a:solidFill>
            </a:endParaRPr>
          </a:p>
        </p:txBody>
      </p:sp>
      <p:pic>
        <p:nvPicPr>
          <p:cNvPr id="215" name="Google Shape;215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8275" y="335225"/>
            <a:ext cx="4942800" cy="3293100"/>
          </a:xfrm>
          <a:prstGeom prst="roundRect">
            <a:avLst>
              <a:gd fmla="val 42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16" name="Google Shape;216;p26"/>
          <p:cNvSpPr txBox="1"/>
          <p:nvPr>
            <p:ph idx="1" type="body"/>
          </p:nvPr>
        </p:nvSpPr>
        <p:spPr>
          <a:xfrm>
            <a:off x="381000" y="529682"/>
            <a:ext cx="61647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1" lang="en-US" sz="3200">
                <a:solidFill>
                  <a:srgbClr val="000000"/>
                </a:solidFill>
              </a:rPr>
              <a:t>Are We There Yet?!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10549825" y="6415050"/>
            <a:ext cx="16422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Version 1.0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6263" y="3191163"/>
            <a:ext cx="4562475" cy="34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>
            <p:ph type="title"/>
          </p:nvPr>
        </p:nvSpPr>
        <p:spPr>
          <a:xfrm>
            <a:off x="301175" y="2164025"/>
            <a:ext cx="7011300" cy="441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5687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0"/>
              <a:buChar char="●"/>
            </a:pPr>
            <a:r>
              <a:rPr lang="en-US" sz="2020">
                <a:solidFill>
                  <a:srgbClr val="000000"/>
                </a:solidFill>
              </a:rPr>
              <a:t>Calculating</a:t>
            </a:r>
            <a:r>
              <a:rPr b="0" i="0" lang="en-US" sz="202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locations </a:t>
            </a:r>
            <a:r>
              <a:rPr lang="en-US" sz="2020">
                <a:solidFill>
                  <a:srgbClr val="000000"/>
                </a:solidFill>
              </a:rPr>
              <a:t>without</a:t>
            </a:r>
            <a:r>
              <a:rPr b="0" i="0" lang="en-US" sz="202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 electronic tool can often seem complicated given the </a:t>
            </a:r>
            <a:r>
              <a:rPr lang="en-US" sz="2020">
                <a:solidFill>
                  <a:srgbClr val="000000"/>
                </a:solidFill>
              </a:rPr>
              <a:t>shape of the Earth and distortions that must be considered</a:t>
            </a:r>
            <a:endParaRPr sz="2020">
              <a:solidFill>
                <a:srgbClr val="0000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0">
              <a:solidFill>
                <a:srgbClr val="000000"/>
              </a:solidFill>
            </a:endParaRPr>
          </a:p>
          <a:p>
            <a:pPr indent="-35687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0"/>
              <a:buChar char="●"/>
            </a:pPr>
            <a:r>
              <a:rPr lang="en-US" sz="2020">
                <a:solidFill>
                  <a:srgbClr val="000000"/>
                </a:solidFill>
              </a:rPr>
              <a:t>The National Geospatial- Intelligence Agency (NGA) has developed a universal location language and presentation method that they call the US National Grid, (USNG) </a:t>
            </a:r>
            <a:endParaRPr b="0" i="0" sz="202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en-US" sz="1700">
                <a:solidFill>
                  <a:srgbClr val="000000"/>
                </a:solidFill>
              </a:rPr>
              <a:t>Provides a standardized grid reference system that is seamless across jurisdictional boundaries and </a:t>
            </a:r>
            <a:endParaRPr sz="1700">
              <a:solidFill>
                <a:srgbClr val="000000"/>
              </a:solidFill>
            </a:endParaRPr>
          </a:p>
          <a:p>
            <a:pPr indent="-3365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en-US" sz="1700">
                <a:solidFill>
                  <a:srgbClr val="000000"/>
                </a:solidFill>
              </a:rPr>
              <a:t>Allows for pinpointing exact locations for cross-border missions such as </a:t>
            </a:r>
            <a:r>
              <a:rPr b="1" i="1" lang="en-US" sz="1700">
                <a:solidFill>
                  <a:srgbClr val="000000"/>
                </a:solidFill>
              </a:rPr>
              <a:t>Search and Rescue (see top image)</a:t>
            </a:r>
            <a:endParaRPr b="1" i="1" sz="1700">
              <a:solidFill>
                <a:srgbClr val="666666"/>
              </a:solidFill>
            </a:endParaRPr>
          </a:p>
          <a:p>
            <a:pPr indent="-3365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</a:pPr>
            <a:r>
              <a:rPr lang="en-US" sz="1700">
                <a:solidFill>
                  <a:srgbClr val="000000"/>
                </a:solidFill>
              </a:rPr>
              <a:t>USNG improves public safety, commerce and aids the casual </a:t>
            </a:r>
            <a:endParaRPr sz="1700">
              <a:solidFill>
                <a:srgbClr val="000000"/>
              </a:solidFill>
            </a:endParaRPr>
          </a:p>
          <a:p>
            <a:pPr indent="-33655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</a:pPr>
            <a:r>
              <a:rPr lang="en-US" sz="1700">
                <a:solidFill>
                  <a:srgbClr val="000000"/>
                </a:solidFill>
              </a:rPr>
              <a:t>GPS user with an easy to use geoaddress system for identifying</a:t>
            </a:r>
            <a:endParaRPr sz="1700">
              <a:solidFill>
                <a:srgbClr val="000000"/>
              </a:solidFill>
            </a:endParaRPr>
          </a:p>
          <a:p>
            <a:pPr indent="-33655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</a:pPr>
            <a:r>
              <a:rPr lang="en-US" sz="1700">
                <a:solidFill>
                  <a:srgbClr val="000000"/>
                </a:solidFill>
              </a:rPr>
              <a:t>and determining location</a:t>
            </a:r>
            <a:endParaRPr sz="1700">
              <a:solidFill>
                <a:srgbClr val="000000"/>
              </a:solidFill>
            </a:endParaRPr>
          </a:p>
          <a:p>
            <a:pPr indent="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-36957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Char char="●"/>
            </a:pPr>
            <a:r>
              <a:rPr lang="en-US" sz="2220">
                <a:solidFill>
                  <a:srgbClr val="000000"/>
                </a:solidFill>
              </a:rPr>
              <a:t>See US National Grid </a:t>
            </a:r>
            <a:r>
              <a:rPr lang="en-US" sz="2220" u="sng">
                <a:solidFill>
                  <a:schemeClr val="hlink"/>
                </a:solidFill>
                <a:hlinkClick r:id="rId4"/>
              </a:rPr>
              <a:t>Video</a:t>
            </a:r>
            <a:endParaRPr sz="2220">
              <a:solidFill>
                <a:srgbClr val="000000"/>
              </a:solidFill>
            </a:endParaRPr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7399" y="241050"/>
            <a:ext cx="3308800" cy="281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7"/>
          <p:cNvSpPr txBox="1"/>
          <p:nvPr>
            <p:ph idx="1" type="body"/>
          </p:nvPr>
        </p:nvSpPr>
        <p:spPr>
          <a:xfrm>
            <a:off x="529775" y="335232"/>
            <a:ext cx="61647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1" lang="en-US" sz="3200">
                <a:solidFill>
                  <a:srgbClr val="000000"/>
                </a:solidFill>
              </a:rPr>
              <a:t>Optional Information:</a:t>
            </a:r>
            <a:endParaRPr b="1" sz="3200">
              <a:solidFill>
                <a:srgbClr val="0000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b="1" lang="en-US" sz="3700">
                <a:solidFill>
                  <a:srgbClr val="000000"/>
                </a:solidFill>
              </a:rPr>
              <a:t>The US National Grid</a:t>
            </a:r>
            <a:r>
              <a:rPr b="1" lang="en-US" sz="3700">
                <a:solidFill>
                  <a:srgbClr val="000000"/>
                </a:solidFill>
              </a:rPr>
              <a:t>!</a:t>
            </a:r>
            <a:endParaRPr b="1" sz="2300">
              <a:solidFill>
                <a:srgbClr val="000000"/>
              </a:solidFill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10549825" y="6415050"/>
            <a:ext cx="16422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Version 1.0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