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2" r:id="rId2"/>
    <p:sldId id="257" r:id="rId3"/>
    <p:sldId id="258" r:id="rId4"/>
    <p:sldId id="259" r:id="rId5"/>
    <p:sldId id="270" r:id="rId6"/>
    <p:sldId id="264" r:id="rId7"/>
    <p:sldId id="260" r:id="rId8"/>
    <p:sldId id="266" r:id="rId9"/>
    <p:sldId id="267" r:id="rId10"/>
    <p:sldId id="269" r:id="rId11"/>
    <p:sldId id="271"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68"/>
    <p:restoredTop sz="94643"/>
  </p:normalViewPr>
  <p:slideViewPr>
    <p:cSldViewPr snapToGrid="0" snapToObjects="1">
      <p:cViewPr varScale="1">
        <p:scale>
          <a:sx n="110" d="100"/>
          <a:sy n="110" d="100"/>
        </p:scale>
        <p:origin x="208" y="176"/>
      </p:cViewPr>
      <p:guideLst>
        <p:guide orient="horz" pos="2160"/>
        <p:guide pos="2880"/>
      </p:guideLst>
    </p:cSldViewPr>
  </p:slideViewPr>
  <p:outlineViewPr>
    <p:cViewPr>
      <p:scale>
        <a:sx n="33" d="100"/>
        <a:sy n="33" d="100"/>
      </p:scale>
      <p:origin x="-40" y="0"/>
    </p:cViewPr>
  </p:outlineViewPr>
  <p:notesTextViewPr>
    <p:cViewPr>
      <p:scale>
        <a:sx n="100" d="100"/>
        <a:sy n="100" d="100"/>
      </p:scale>
      <p:origin x="0" y="0"/>
    </p:cViewPr>
  </p:notesTextViewPr>
  <p:sorterViewPr>
    <p:cViewPr>
      <p:scale>
        <a:sx n="154" d="100"/>
        <a:sy n="154"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1DF2A6-C248-7245-980D-5EA1B02A42DA}" type="datetimeFigureOut">
              <a:rPr lang="en-US" smtClean="0"/>
              <a:t>11/13/17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FB31B0-FE86-304C-BE96-61DE75C983BA}" type="slidenum">
              <a:rPr lang="en-US" smtClean="0"/>
              <a:t>‹#›</a:t>
            </a:fld>
            <a:endParaRPr lang="en-US"/>
          </a:p>
        </p:txBody>
      </p:sp>
    </p:spTree>
    <p:extLst>
      <p:ext uri="{BB962C8B-B14F-4D97-AF65-F5344CB8AC3E}">
        <p14:creationId xmlns:p14="http://schemas.microsoft.com/office/powerpoint/2010/main" val="7944278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a:t>
            </a:r>
            <a:r>
              <a:rPr lang="en-US" dirty="0" err="1" smtClean="0"/>
              <a:t>dhjuk</a:t>
            </a:r>
            <a:r>
              <a:rPr lang="en-US" dirty="0" smtClean="0"/>
              <a: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3FB31B0-FE86-304C-BE96-61DE75C983BA}" type="slidenum">
              <a:rPr lang="en-US" smtClean="0"/>
              <a:t>2</a:t>
            </a:fld>
            <a:endParaRPr lang="en-US"/>
          </a:p>
        </p:txBody>
      </p:sp>
    </p:spTree>
    <p:extLst>
      <p:ext uri="{BB962C8B-B14F-4D97-AF65-F5344CB8AC3E}">
        <p14:creationId xmlns:p14="http://schemas.microsoft.com/office/powerpoint/2010/main" val="403805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original geodetic motivation to install these stations was to measure mm-level</a:t>
            </a:r>
            <a:r>
              <a:rPr lang="en-US" baseline="0" dirty="0" smtClean="0"/>
              <a:t> motions on a ~daily basis.  Over the long term, the linear slope of site motion determines the velocity of the tectonic plate.  When </a:t>
            </a:r>
            <a:r>
              <a:rPr lang="en-US" baseline="0" dirty="0" err="1" smtClean="0"/>
              <a:t>detrended</a:t>
            </a:r>
            <a:r>
              <a:rPr lang="en-US" baseline="0" dirty="0" smtClean="0"/>
              <a:t>, these time series reveal the precise permanent offsets that occur in earthquakes.  GPS and seismology are complementary – seismometers saturate or clip, and do not allow precise measurement of offsets.  </a:t>
            </a:r>
            <a:endParaRPr lang="en-US" dirty="0"/>
          </a:p>
        </p:txBody>
      </p:sp>
      <p:sp>
        <p:nvSpPr>
          <p:cNvPr id="4" name="Slide Number Placeholder 3"/>
          <p:cNvSpPr>
            <a:spLocks noGrp="1"/>
          </p:cNvSpPr>
          <p:nvPr>
            <p:ph type="sldNum" sz="quarter" idx="10"/>
          </p:nvPr>
        </p:nvSpPr>
        <p:spPr/>
        <p:txBody>
          <a:bodyPr/>
          <a:lstStyle/>
          <a:p>
            <a:fld id="{83FB31B0-FE86-304C-BE96-61DE75C983BA}" type="slidenum">
              <a:rPr lang="en-US" smtClean="0"/>
              <a:t>3</a:t>
            </a:fld>
            <a:endParaRPr lang="en-US"/>
          </a:p>
        </p:txBody>
      </p:sp>
    </p:spTree>
    <p:extLst>
      <p:ext uri="{BB962C8B-B14F-4D97-AF65-F5344CB8AC3E}">
        <p14:creationId xmlns:p14="http://schemas.microsoft.com/office/powerpoint/2010/main" val="3328793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Ground</a:t>
            </a:r>
            <a:r>
              <a:rPr lang="en-US" baseline="0" dirty="0" smtClean="0"/>
              <a:t> GPS can also measure the wave motion during an earthquake in great detail.  Japan invested heavily in ground GPS and had ~1200 stations at the time of the devastating Tohoku-Oki earthquake and tsunami.  In this animation we are watching the position of each station measured once per second.  On the right is the vertical motion, and you can see the up/down waves, as if a stone thrown in a pond,  traveling through the south of Japan nearly 8 minutes later.  These are actual measurements, not a model.</a:t>
            </a:r>
            <a:endParaRPr lang="en-US" dirty="0"/>
          </a:p>
        </p:txBody>
      </p:sp>
      <p:sp>
        <p:nvSpPr>
          <p:cNvPr id="4" name="Slide Number Placeholder 3"/>
          <p:cNvSpPr>
            <a:spLocks noGrp="1"/>
          </p:cNvSpPr>
          <p:nvPr>
            <p:ph type="sldNum" sz="quarter" idx="10"/>
          </p:nvPr>
        </p:nvSpPr>
        <p:spPr/>
        <p:txBody>
          <a:bodyPr/>
          <a:lstStyle/>
          <a:p>
            <a:fld id="{83FB31B0-FE86-304C-BE96-61DE75C983BA}" type="slidenum">
              <a:rPr lang="en-US" smtClean="0"/>
              <a:t>4</a:t>
            </a:fld>
            <a:endParaRPr lang="en-US"/>
          </a:p>
        </p:txBody>
      </p:sp>
    </p:spTree>
    <p:extLst>
      <p:ext uri="{BB962C8B-B14F-4D97-AF65-F5344CB8AC3E}">
        <p14:creationId xmlns:p14="http://schemas.microsoft.com/office/powerpoint/2010/main" val="1388287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GPS PW is used by operational forecasters for situational</a:t>
            </a:r>
            <a:r>
              <a:rPr lang="en-US" baseline="0" dirty="0" smtClean="0"/>
              <a:t> awareness, and is assimilated into the NOAA National Centers for Environmental (NCEP) weather models (except GFS)</a:t>
            </a:r>
            <a:endParaRPr lang="en-US" dirty="0"/>
          </a:p>
        </p:txBody>
      </p:sp>
      <p:sp>
        <p:nvSpPr>
          <p:cNvPr id="4" name="Slide Number Placeholder 3"/>
          <p:cNvSpPr>
            <a:spLocks noGrp="1"/>
          </p:cNvSpPr>
          <p:nvPr>
            <p:ph type="sldNum" sz="quarter" idx="10"/>
          </p:nvPr>
        </p:nvSpPr>
        <p:spPr/>
        <p:txBody>
          <a:bodyPr/>
          <a:lstStyle/>
          <a:p>
            <a:fld id="{83FB31B0-FE86-304C-BE96-61DE75C983BA}" type="slidenum">
              <a:rPr lang="en-US" smtClean="0"/>
              <a:t>5</a:t>
            </a:fld>
            <a:endParaRPr lang="en-US"/>
          </a:p>
        </p:txBody>
      </p:sp>
    </p:spTree>
    <p:extLst>
      <p:ext uri="{BB962C8B-B14F-4D97-AF65-F5344CB8AC3E}">
        <p14:creationId xmlns:p14="http://schemas.microsoft.com/office/powerpoint/2010/main" val="1031255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GPS PW (upper row) is compared with radar,</a:t>
            </a:r>
            <a:r>
              <a:rPr lang="en-US" baseline="0" dirty="0" smtClean="0"/>
              <a:t> weather model, and blended precipitation products in a 2013 North American Monsoon event.  GPS PW is the only measurement that provides an accurate, near-continuous measurement of PW over land.</a:t>
            </a:r>
            <a:endParaRPr lang="en-US" dirty="0"/>
          </a:p>
        </p:txBody>
      </p:sp>
      <p:sp>
        <p:nvSpPr>
          <p:cNvPr id="4" name="Slide Number Placeholder 3"/>
          <p:cNvSpPr>
            <a:spLocks noGrp="1"/>
          </p:cNvSpPr>
          <p:nvPr>
            <p:ph type="sldNum" sz="quarter" idx="10"/>
          </p:nvPr>
        </p:nvSpPr>
        <p:spPr/>
        <p:txBody>
          <a:bodyPr/>
          <a:lstStyle/>
          <a:p>
            <a:fld id="{83FB31B0-FE86-304C-BE96-61DE75C983BA}" type="slidenum">
              <a:rPr lang="en-US" smtClean="0"/>
              <a:t>6</a:t>
            </a:fld>
            <a:endParaRPr lang="en-US"/>
          </a:p>
        </p:txBody>
      </p:sp>
    </p:spTree>
    <p:extLst>
      <p:ext uri="{BB962C8B-B14F-4D97-AF65-F5344CB8AC3E}">
        <p14:creationId xmlns:p14="http://schemas.microsoft.com/office/powerpoint/2010/main" val="2935596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GPS PW is used by operational forecasters for situational</a:t>
            </a:r>
            <a:r>
              <a:rPr lang="en-US" baseline="0" dirty="0" smtClean="0"/>
              <a:t> awareness, and is assimilated into the NOAA National Centers for Environmental (NCEP) weather models (except GFS)</a:t>
            </a:r>
            <a:endParaRPr lang="en-US" dirty="0"/>
          </a:p>
        </p:txBody>
      </p:sp>
      <p:sp>
        <p:nvSpPr>
          <p:cNvPr id="4" name="Slide Number Placeholder 3"/>
          <p:cNvSpPr>
            <a:spLocks noGrp="1"/>
          </p:cNvSpPr>
          <p:nvPr>
            <p:ph type="sldNum" sz="quarter" idx="10"/>
          </p:nvPr>
        </p:nvSpPr>
        <p:spPr/>
        <p:txBody>
          <a:bodyPr/>
          <a:lstStyle/>
          <a:p>
            <a:fld id="{83FB31B0-FE86-304C-BE96-61DE75C983BA}" type="slidenum">
              <a:rPr lang="en-US" smtClean="0"/>
              <a:t>7</a:t>
            </a:fld>
            <a:endParaRPr lang="en-US"/>
          </a:p>
        </p:txBody>
      </p:sp>
    </p:spTree>
    <p:extLst>
      <p:ext uri="{BB962C8B-B14F-4D97-AF65-F5344CB8AC3E}">
        <p14:creationId xmlns:p14="http://schemas.microsoft.com/office/powerpoint/2010/main" val="861805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Snow</a:t>
            </a:r>
            <a:r>
              <a:rPr lang="en-US" baseline="0" dirty="0" smtClean="0"/>
              <a:t> alters the frequency of the interfered signal; soil moisture alters the phase; and vegetation reduces the amplitude.</a:t>
            </a:r>
            <a:endParaRPr lang="en-US" dirty="0"/>
          </a:p>
        </p:txBody>
      </p:sp>
      <p:sp>
        <p:nvSpPr>
          <p:cNvPr id="4" name="Slide Number Placeholder 3"/>
          <p:cNvSpPr>
            <a:spLocks noGrp="1"/>
          </p:cNvSpPr>
          <p:nvPr>
            <p:ph type="sldNum" sz="quarter" idx="10"/>
          </p:nvPr>
        </p:nvSpPr>
        <p:spPr/>
        <p:txBody>
          <a:bodyPr/>
          <a:lstStyle/>
          <a:p>
            <a:fld id="{83FB31B0-FE86-304C-BE96-61DE75C983BA}" type="slidenum">
              <a:rPr lang="en-US" smtClean="0"/>
              <a:t>9</a:t>
            </a:fld>
            <a:endParaRPr lang="en-US"/>
          </a:p>
        </p:txBody>
      </p:sp>
    </p:spTree>
    <p:extLst>
      <p:ext uri="{BB962C8B-B14F-4D97-AF65-F5344CB8AC3E}">
        <p14:creationId xmlns:p14="http://schemas.microsoft.com/office/powerpoint/2010/main" val="1102652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GPS</a:t>
            </a:r>
            <a:r>
              <a:rPr lang="en-US" baseline="0" dirty="0" smtClean="0"/>
              <a:t>-IR vegetation index reveals the California droughts of 2007 and 2012-2015.  GPS-IR can be used as calibration/validation data for satellite missions (e.g. SMAP soil moisture).</a:t>
            </a:r>
            <a:endParaRPr lang="en-US" dirty="0"/>
          </a:p>
        </p:txBody>
      </p:sp>
      <p:sp>
        <p:nvSpPr>
          <p:cNvPr id="4" name="Slide Number Placeholder 3"/>
          <p:cNvSpPr>
            <a:spLocks noGrp="1"/>
          </p:cNvSpPr>
          <p:nvPr>
            <p:ph type="sldNum" sz="quarter" idx="10"/>
          </p:nvPr>
        </p:nvSpPr>
        <p:spPr/>
        <p:txBody>
          <a:bodyPr/>
          <a:lstStyle/>
          <a:p>
            <a:fld id="{83FB31B0-FE86-304C-BE96-61DE75C983BA}" type="slidenum">
              <a:rPr lang="en-US" smtClean="0"/>
              <a:t>10</a:t>
            </a:fld>
            <a:endParaRPr lang="en-US"/>
          </a:p>
        </p:txBody>
      </p:sp>
    </p:spTree>
    <p:extLst>
      <p:ext uri="{BB962C8B-B14F-4D97-AF65-F5344CB8AC3E}">
        <p14:creationId xmlns:p14="http://schemas.microsoft.com/office/powerpoint/2010/main" val="726967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77B607-1748-734E-BBD5-1E08332E784E}"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49717-3A90-0B46-AF1A-6D027E27FCB2}" type="slidenum">
              <a:rPr lang="en-US" smtClean="0"/>
              <a:t>‹#›</a:t>
            </a:fld>
            <a:endParaRPr lang="en-US"/>
          </a:p>
        </p:txBody>
      </p:sp>
    </p:spTree>
    <p:extLst>
      <p:ext uri="{BB962C8B-B14F-4D97-AF65-F5344CB8AC3E}">
        <p14:creationId xmlns:p14="http://schemas.microsoft.com/office/powerpoint/2010/main" val="4204984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77B607-1748-734E-BBD5-1E08332E784E}"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49717-3A90-0B46-AF1A-6D027E27FCB2}" type="slidenum">
              <a:rPr lang="en-US" smtClean="0"/>
              <a:t>‹#›</a:t>
            </a:fld>
            <a:endParaRPr lang="en-US"/>
          </a:p>
        </p:txBody>
      </p:sp>
    </p:spTree>
    <p:extLst>
      <p:ext uri="{BB962C8B-B14F-4D97-AF65-F5344CB8AC3E}">
        <p14:creationId xmlns:p14="http://schemas.microsoft.com/office/powerpoint/2010/main" val="170953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77B607-1748-734E-BBD5-1E08332E784E}"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49717-3A90-0B46-AF1A-6D027E27FCB2}" type="slidenum">
              <a:rPr lang="en-US" smtClean="0"/>
              <a:t>‹#›</a:t>
            </a:fld>
            <a:endParaRPr lang="en-US"/>
          </a:p>
        </p:txBody>
      </p:sp>
    </p:spTree>
    <p:extLst>
      <p:ext uri="{BB962C8B-B14F-4D97-AF65-F5344CB8AC3E}">
        <p14:creationId xmlns:p14="http://schemas.microsoft.com/office/powerpoint/2010/main" val="3405370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ster #3">
    <p:spTree>
      <p:nvGrpSpPr>
        <p:cNvPr id="1" name=""/>
        <p:cNvGrpSpPr/>
        <p:nvPr/>
      </p:nvGrpSpPr>
      <p:grpSpPr>
        <a:xfrm>
          <a:off x="0" y="0"/>
          <a:ext cx="0" cy="0"/>
          <a:chOff x="0" y="0"/>
          <a:chExt cx="0" cy="0"/>
        </a:xfrm>
      </p:grpSpPr>
      <p:sp>
        <p:nvSpPr>
          <p:cNvPr id="20" name="Shape 2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839710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77B607-1748-734E-BBD5-1E08332E784E}"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49717-3A90-0B46-AF1A-6D027E27FCB2}" type="slidenum">
              <a:rPr lang="en-US" smtClean="0"/>
              <a:t>‹#›</a:t>
            </a:fld>
            <a:endParaRPr lang="en-US"/>
          </a:p>
        </p:txBody>
      </p:sp>
    </p:spTree>
    <p:extLst>
      <p:ext uri="{BB962C8B-B14F-4D97-AF65-F5344CB8AC3E}">
        <p14:creationId xmlns:p14="http://schemas.microsoft.com/office/powerpoint/2010/main" val="45827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77B607-1748-734E-BBD5-1E08332E784E}"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49717-3A90-0B46-AF1A-6D027E27FCB2}" type="slidenum">
              <a:rPr lang="en-US" smtClean="0"/>
              <a:t>‹#›</a:t>
            </a:fld>
            <a:endParaRPr lang="en-US"/>
          </a:p>
        </p:txBody>
      </p:sp>
    </p:spTree>
    <p:extLst>
      <p:ext uri="{BB962C8B-B14F-4D97-AF65-F5344CB8AC3E}">
        <p14:creationId xmlns:p14="http://schemas.microsoft.com/office/powerpoint/2010/main" val="3952147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77B607-1748-734E-BBD5-1E08332E784E}" type="datetimeFigureOut">
              <a:rPr lang="en-US" smtClean="0"/>
              <a:t>11/13/17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949717-3A90-0B46-AF1A-6D027E27FCB2}" type="slidenum">
              <a:rPr lang="en-US" smtClean="0"/>
              <a:t>‹#›</a:t>
            </a:fld>
            <a:endParaRPr lang="en-US"/>
          </a:p>
        </p:txBody>
      </p:sp>
    </p:spTree>
    <p:extLst>
      <p:ext uri="{BB962C8B-B14F-4D97-AF65-F5344CB8AC3E}">
        <p14:creationId xmlns:p14="http://schemas.microsoft.com/office/powerpoint/2010/main" val="1626529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77B607-1748-734E-BBD5-1E08332E784E}" type="datetimeFigureOut">
              <a:rPr lang="en-US" smtClean="0"/>
              <a:t>11/13/17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949717-3A90-0B46-AF1A-6D027E27FCB2}" type="slidenum">
              <a:rPr lang="en-US" smtClean="0"/>
              <a:t>‹#›</a:t>
            </a:fld>
            <a:endParaRPr lang="en-US"/>
          </a:p>
        </p:txBody>
      </p:sp>
    </p:spTree>
    <p:extLst>
      <p:ext uri="{BB962C8B-B14F-4D97-AF65-F5344CB8AC3E}">
        <p14:creationId xmlns:p14="http://schemas.microsoft.com/office/powerpoint/2010/main" val="1483343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77B607-1748-734E-BBD5-1E08332E784E}" type="datetimeFigureOut">
              <a:rPr lang="en-US" smtClean="0"/>
              <a:t>11/13/17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949717-3A90-0B46-AF1A-6D027E27FCB2}" type="slidenum">
              <a:rPr lang="en-US" smtClean="0"/>
              <a:t>‹#›</a:t>
            </a:fld>
            <a:endParaRPr lang="en-US"/>
          </a:p>
        </p:txBody>
      </p:sp>
    </p:spTree>
    <p:extLst>
      <p:ext uri="{BB962C8B-B14F-4D97-AF65-F5344CB8AC3E}">
        <p14:creationId xmlns:p14="http://schemas.microsoft.com/office/powerpoint/2010/main" val="796213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77B607-1748-734E-BBD5-1E08332E784E}" type="datetimeFigureOut">
              <a:rPr lang="en-US" smtClean="0"/>
              <a:t>11/13/17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949717-3A90-0B46-AF1A-6D027E27FCB2}" type="slidenum">
              <a:rPr lang="en-US" smtClean="0"/>
              <a:t>‹#›</a:t>
            </a:fld>
            <a:endParaRPr lang="en-US"/>
          </a:p>
        </p:txBody>
      </p:sp>
    </p:spTree>
    <p:extLst>
      <p:ext uri="{BB962C8B-B14F-4D97-AF65-F5344CB8AC3E}">
        <p14:creationId xmlns:p14="http://schemas.microsoft.com/office/powerpoint/2010/main" val="371010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77B607-1748-734E-BBD5-1E08332E784E}" type="datetimeFigureOut">
              <a:rPr lang="en-US" smtClean="0"/>
              <a:t>11/13/17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949717-3A90-0B46-AF1A-6D027E27FCB2}" type="slidenum">
              <a:rPr lang="en-US" smtClean="0"/>
              <a:t>‹#›</a:t>
            </a:fld>
            <a:endParaRPr lang="en-US"/>
          </a:p>
        </p:txBody>
      </p:sp>
    </p:spTree>
    <p:extLst>
      <p:ext uri="{BB962C8B-B14F-4D97-AF65-F5344CB8AC3E}">
        <p14:creationId xmlns:p14="http://schemas.microsoft.com/office/powerpoint/2010/main" val="2296306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77B607-1748-734E-BBD5-1E08332E784E}" type="datetimeFigureOut">
              <a:rPr lang="en-US" smtClean="0"/>
              <a:t>11/13/17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949717-3A90-0B46-AF1A-6D027E27FCB2}" type="slidenum">
              <a:rPr lang="en-US" smtClean="0"/>
              <a:t>‹#›</a:t>
            </a:fld>
            <a:endParaRPr lang="en-US"/>
          </a:p>
        </p:txBody>
      </p:sp>
    </p:spTree>
    <p:extLst>
      <p:ext uri="{BB962C8B-B14F-4D97-AF65-F5344CB8AC3E}">
        <p14:creationId xmlns:p14="http://schemas.microsoft.com/office/powerpoint/2010/main" val="37194781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7B607-1748-734E-BBD5-1E08332E784E}" type="datetimeFigureOut">
              <a:rPr lang="en-US" smtClean="0"/>
              <a:t>11/13/17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949717-3A90-0B46-AF1A-6D027E27FCB2}" type="slidenum">
              <a:rPr lang="en-US" smtClean="0"/>
              <a:t>‹#›</a:t>
            </a:fld>
            <a:endParaRPr lang="en-US"/>
          </a:p>
        </p:txBody>
      </p:sp>
    </p:spTree>
    <p:extLst>
      <p:ext uri="{BB962C8B-B14F-4D97-AF65-F5344CB8AC3E}">
        <p14:creationId xmlns:p14="http://schemas.microsoft.com/office/powerpoint/2010/main" val="3851275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8.jpeg"/><Relationship Id="rId6" Type="http://schemas.openxmlformats.org/officeDocument/2006/relationships/image" Target="../media/image9.png"/><Relationship Id="rId1" Type="http://schemas.microsoft.com/office/2007/relationships/media" Target="../media/media2.mp4"/><Relationship Id="rId2" Type="http://schemas.openxmlformats.org/officeDocument/2006/relationships/video" Target="../media/media2.mp4"/></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0.png"/><Relationship Id="rId1" Type="http://schemas.microsoft.com/office/2007/relationships/media" Target="../media/media3.mp4"/><Relationship Id="rId2" Type="http://schemas.openxmlformats.org/officeDocument/2006/relationships/video" Target="../media/media3.mp4"/></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p515_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0620"/>
            <a:ext cx="11878160" cy="8908620"/>
          </a:xfrm>
          <a:prstGeom prst="rect">
            <a:avLst/>
          </a:prstGeom>
        </p:spPr>
      </p:pic>
      <p:sp>
        <p:nvSpPr>
          <p:cNvPr id="5" name="Rectangle 4"/>
          <p:cNvSpPr/>
          <p:nvPr/>
        </p:nvSpPr>
        <p:spPr>
          <a:xfrm>
            <a:off x="1" y="274638"/>
            <a:ext cx="9144000" cy="1278141"/>
          </a:xfrm>
          <a:prstGeom prst="rect">
            <a:avLst/>
          </a:prstGeom>
          <a:solidFill>
            <a:schemeClr val="bg1">
              <a:alpha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tx1"/>
                </a:solidFill>
              </a:rPr>
              <a:t>         Disaster </a:t>
            </a:r>
            <a:r>
              <a:rPr lang="en-US" sz="4000" dirty="0">
                <a:solidFill>
                  <a:schemeClr val="tx1"/>
                </a:solidFill>
              </a:rPr>
              <a:t>Mitigation Applications </a:t>
            </a:r>
            <a:r>
              <a:rPr lang="en-US" sz="4000" dirty="0" smtClean="0">
                <a:solidFill>
                  <a:schemeClr val="tx1"/>
                </a:solidFill>
              </a:rPr>
              <a:t>of</a:t>
            </a:r>
          </a:p>
          <a:p>
            <a:pPr algn="ctr"/>
            <a:r>
              <a:rPr lang="en-US" sz="4000" dirty="0">
                <a:solidFill>
                  <a:schemeClr val="tx1"/>
                </a:solidFill>
              </a:rPr>
              <a:t> </a:t>
            </a:r>
            <a:r>
              <a:rPr lang="en-US" sz="4000" dirty="0" smtClean="0">
                <a:solidFill>
                  <a:schemeClr val="tx1"/>
                </a:solidFill>
              </a:rPr>
              <a:t>      Terrestrial </a:t>
            </a:r>
            <a:r>
              <a:rPr lang="en-US" sz="4000" dirty="0">
                <a:solidFill>
                  <a:schemeClr val="tx1"/>
                </a:solidFill>
              </a:rPr>
              <a:t>GNSS </a:t>
            </a:r>
            <a:endParaRPr lang="en-US" sz="4000" b="1" dirty="0">
              <a:solidFill>
                <a:schemeClr val="tx1"/>
              </a:solidFill>
            </a:endParaRPr>
          </a:p>
        </p:txBody>
      </p:sp>
      <p:sp>
        <p:nvSpPr>
          <p:cNvPr id="7" name="TextBox 6"/>
          <p:cNvSpPr txBox="1"/>
          <p:nvPr/>
        </p:nvSpPr>
        <p:spPr>
          <a:xfrm>
            <a:off x="700692" y="4575303"/>
            <a:ext cx="7742615" cy="1200328"/>
          </a:xfrm>
          <a:prstGeom prst="rect">
            <a:avLst/>
          </a:prstGeom>
          <a:solidFill>
            <a:schemeClr val="bg1">
              <a:alpha val="50000"/>
            </a:schemeClr>
          </a:solidFill>
        </p:spPr>
        <p:txBody>
          <a:bodyPr wrap="square" rtlCol="0">
            <a:spAutoFit/>
          </a:bodyPr>
          <a:lstStyle/>
          <a:p>
            <a:pPr algn="ctr"/>
            <a:r>
              <a:rPr lang="en-US" sz="2400" dirty="0" smtClean="0"/>
              <a:t>Dr. Angelyn Moore</a:t>
            </a:r>
          </a:p>
          <a:p>
            <a:pPr algn="ctr"/>
            <a:r>
              <a:rPr lang="en-US" sz="2400" dirty="0" smtClean="0"/>
              <a:t>Jet Propulsion Laboratory, California Institute of Technology</a:t>
            </a:r>
          </a:p>
          <a:p>
            <a:pPr algn="ctr"/>
            <a:r>
              <a:rPr lang="en-US" sz="2400" dirty="0" smtClean="0"/>
              <a:t>15 November 2017</a:t>
            </a:r>
            <a:endParaRPr lang="en-US" sz="2400" dirty="0"/>
          </a:p>
        </p:txBody>
      </p:sp>
      <p:sp>
        <p:nvSpPr>
          <p:cNvPr id="8" name="TextBox 7"/>
          <p:cNvSpPr txBox="1"/>
          <p:nvPr/>
        </p:nvSpPr>
        <p:spPr>
          <a:xfrm>
            <a:off x="1145895" y="6313568"/>
            <a:ext cx="7060557" cy="338554"/>
          </a:xfrm>
          <a:prstGeom prst="rect">
            <a:avLst/>
          </a:prstGeom>
          <a:solidFill>
            <a:schemeClr val="bg1">
              <a:alpha val="50000"/>
            </a:schemeClr>
          </a:solidFill>
        </p:spPr>
        <p:txBody>
          <a:bodyPr wrap="square" rtlCol="0">
            <a:spAutoFit/>
          </a:bodyPr>
          <a:lstStyle/>
          <a:p>
            <a:r>
              <a:rPr lang="en-US" sz="1600" dirty="0" smtClean="0"/>
              <a:t>©</a:t>
            </a:r>
            <a:r>
              <a:rPr lang="en-US" sz="1600" i="1" dirty="0" smtClean="0"/>
              <a:t>2017 California Institute of Technology.  Government sponsorship acknowledged. </a:t>
            </a:r>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73" y="415350"/>
            <a:ext cx="1041722" cy="861575"/>
          </a:xfrm>
          <a:prstGeom prst="rect">
            <a:avLst/>
          </a:prstGeom>
        </p:spPr>
      </p:pic>
    </p:spTree>
    <p:extLst>
      <p:ext uri="{BB962C8B-B14F-4D97-AF65-F5344CB8AC3E}">
        <p14:creationId xmlns:p14="http://schemas.microsoft.com/office/powerpoint/2010/main" val="4226620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64066" y="3665079"/>
            <a:ext cx="3251200" cy="2308324"/>
          </a:xfrm>
          <a:prstGeom prst="rect">
            <a:avLst/>
          </a:prstGeom>
          <a:noFill/>
        </p:spPr>
        <p:txBody>
          <a:bodyPr wrap="square" rtlCol="0">
            <a:spAutoFit/>
          </a:bodyPr>
          <a:lstStyle/>
          <a:p>
            <a:r>
              <a:rPr lang="en-US" sz="2400" dirty="0" smtClean="0">
                <a:solidFill>
                  <a:schemeClr val="bg1"/>
                </a:solidFill>
              </a:rPr>
              <a:t>Peak annual GPS-IR vegetation water content (health), reported as percentage of the 2008-2012 average</a:t>
            </a:r>
            <a:endParaRPr lang="en-US" sz="2400" dirty="0">
              <a:solidFill>
                <a:schemeClr val="bg1"/>
              </a:solidFill>
            </a:endParaRPr>
          </a:p>
        </p:txBody>
      </p:sp>
      <p:sp>
        <p:nvSpPr>
          <p:cNvPr id="5" name="TextBox 4"/>
          <p:cNvSpPr txBox="1"/>
          <p:nvPr/>
        </p:nvSpPr>
        <p:spPr>
          <a:xfrm>
            <a:off x="2143312" y="6318558"/>
            <a:ext cx="3415249" cy="369332"/>
          </a:xfrm>
          <a:prstGeom prst="rect">
            <a:avLst/>
          </a:prstGeom>
          <a:noFill/>
        </p:spPr>
        <p:txBody>
          <a:bodyPr wrap="square" rtlCol="0">
            <a:spAutoFit/>
          </a:bodyPr>
          <a:lstStyle/>
          <a:p>
            <a:r>
              <a:rPr lang="en-US" i="1" dirty="0" smtClean="0">
                <a:solidFill>
                  <a:schemeClr val="bg1"/>
                </a:solidFill>
              </a:rPr>
              <a:t>After Larson 2016</a:t>
            </a:r>
            <a:endParaRPr lang="en-US" i="1" dirty="0">
              <a:solidFill>
                <a:schemeClr val="bg1"/>
              </a:solidFill>
            </a:endParaRPr>
          </a:p>
        </p:txBody>
      </p:sp>
      <p:pic>
        <p:nvPicPr>
          <p:cNvPr id="11" name="Picture 10" descr="veg-07-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607" y="989009"/>
            <a:ext cx="6260392" cy="1961583"/>
          </a:xfrm>
          <a:prstGeom prst="rect">
            <a:avLst/>
          </a:prstGeom>
        </p:spPr>
      </p:pic>
      <p:pic>
        <p:nvPicPr>
          <p:cNvPr id="12" name="Picture 11" descr="veg-11-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6988" y="2952144"/>
            <a:ext cx="4657689" cy="3891745"/>
          </a:xfrm>
          <a:prstGeom prst="rect">
            <a:avLst/>
          </a:prstGeom>
        </p:spPr>
      </p:pic>
      <p:sp>
        <p:nvSpPr>
          <p:cNvPr id="3" name="TextBox 2"/>
          <p:cNvSpPr txBox="1"/>
          <p:nvPr/>
        </p:nvSpPr>
        <p:spPr>
          <a:xfrm>
            <a:off x="156152" y="1218043"/>
            <a:ext cx="1617605" cy="1754327"/>
          </a:xfrm>
          <a:prstGeom prst="rect">
            <a:avLst/>
          </a:prstGeom>
          <a:noFill/>
        </p:spPr>
        <p:txBody>
          <a:bodyPr wrap="square" rtlCol="0">
            <a:spAutoFit/>
          </a:bodyPr>
          <a:lstStyle/>
          <a:p>
            <a:r>
              <a:rPr lang="en-US" dirty="0" smtClean="0">
                <a:solidFill>
                  <a:schemeClr val="bg1"/>
                </a:solidFill>
              </a:rPr>
              <a:t>Blue is dense vegetation (compared to a multi-year average); red is sparse</a:t>
            </a:r>
            <a:endParaRPr lang="en-US" dirty="0">
              <a:solidFill>
                <a:schemeClr val="bg1"/>
              </a:solidFill>
            </a:endParaRPr>
          </a:p>
        </p:txBody>
      </p:sp>
      <p:sp>
        <p:nvSpPr>
          <p:cNvPr id="6" name="TextBox 5"/>
          <p:cNvSpPr txBox="1"/>
          <p:nvPr/>
        </p:nvSpPr>
        <p:spPr>
          <a:xfrm>
            <a:off x="0" y="83285"/>
            <a:ext cx="9124677" cy="954107"/>
          </a:xfrm>
          <a:prstGeom prst="rect">
            <a:avLst/>
          </a:prstGeom>
          <a:noFill/>
        </p:spPr>
        <p:txBody>
          <a:bodyPr wrap="square" rtlCol="0">
            <a:spAutoFit/>
          </a:bodyPr>
          <a:lstStyle/>
          <a:p>
            <a:pPr algn="ctr"/>
            <a:r>
              <a:rPr lang="en-US" sz="2800" dirty="0" smtClean="0">
                <a:solidFill>
                  <a:schemeClr val="bg1"/>
                </a:solidFill>
              </a:rPr>
              <a:t>GPS-IR vegetation index reveals California droughts </a:t>
            </a:r>
          </a:p>
          <a:p>
            <a:pPr algn="ctr"/>
            <a:r>
              <a:rPr lang="en-US" sz="2800" dirty="0" smtClean="0">
                <a:solidFill>
                  <a:schemeClr val="bg1"/>
                </a:solidFill>
              </a:rPr>
              <a:t>(2007, 2012-2015)</a:t>
            </a:r>
            <a:endParaRPr lang="en-US" sz="2800" dirty="0">
              <a:solidFill>
                <a:schemeClr val="bg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2380" y="826704"/>
            <a:ext cx="783099" cy="2334576"/>
          </a:xfrm>
          <a:prstGeom prst="rect">
            <a:avLst/>
          </a:prstGeom>
        </p:spPr>
      </p:pic>
    </p:spTree>
    <p:extLst>
      <p:ext uri="{BB962C8B-B14F-4D97-AF65-F5344CB8AC3E}">
        <p14:creationId xmlns:p14="http://schemas.microsoft.com/office/powerpoint/2010/main" val="3753483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 y="274638"/>
            <a:ext cx="9144000" cy="127814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bg1"/>
                </a:solidFill>
              </a:rPr>
              <a:t>(Some) Disaster </a:t>
            </a:r>
            <a:r>
              <a:rPr lang="en-US" sz="4000" dirty="0">
                <a:solidFill>
                  <a:schemeClr val="bg1"/>
                </a:solidFill>
              </a:rPr>
              <a:t>Mitigation Applications of Terrestrial GNSS </a:t>
            </a:r>
            <a:endParaRPr lang="en-US" sz="4000" b="1" dirty="0">
              <a:solidFill>
                <a:schemeClr val="bg1"/>
              </a:solidFill>
            </a:endParaRPr>
          </a:p>
        </p:txBody>
      </p:sp>
      <p:pic>
        <p:nvPicPr>
          <p:cNvPr id="3" name="Content Placeholder 3" descr="IMG_0902.JPG"/>
          <p:cNvPicPr>
            <a:picLocks noChangeAspect="1"/>
          </p:cNvPicPr>
          <p:nvPr/>
        </p:nvPicPr>
        <p:blipFill>
          <a:blip r:embed="rId2">
            <a:extLst>
              <a:ext uri="{28A0092B-C50C-407E-A947-70E740481C1C}">
                <a14:useLocalDpi xmlns:a14="http://schemas.microsoft.com/office/drawing/2010/main" val="0"/>
              </a:ext>
            </a:extLst>
          </a:blip>
          <a:srcRect t="13336" b="13336"/>
          <a:stretch>
            <a:fillRect/>
          </a:stretch>
        </p:blipFill>
        <p:spPr>
          <a:xfrm>
            <a:off x="5655872" y="3040235"/>
            <a:ext cx="3013022" cy="165704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019" y="4697281"/>
            <a:ext cx="1368977" cy="2079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288" y="1552779"/>
            <a:ext cx="2173550" cy="2315979"/>
          </a:xfrm>
          <a:prstGeom prst="rect">
            <a:avLst/>
          </a:prstGeom>
        </p:spPr>
      </p:pic>
      <p:sp>
        <p:nvSpPr>
          <p:cNvPr id="8" name="TextBox 7"/>
          <p:cNvSpPr txBox="1"/>
          <p:nvPr/>
        </p:nvSpPr>
        <p:spPr>
          <a:xfrm>
            <a:off x="2773180" y="2065674"/>
            <a:ext cx="2218544" cy="461665"/>
          </a:xfrm>
          <a:prstGeom prst="rect">
            <a:avLst/>
          </a:prstGeom>
          <a:noFill/>
        </p:spPr>
        <p:txBody>
          <a:bodyPr wrap="square" rtlCol="0">
            <a:spAutoFit/>
          </a:bodyPr>
          <a:lstStyle/>
          <a:p>
            <a:r>
              <a:rPr lang="en-US" sz="2400" dirty="0" smtClean="0">
                <a:solidFill>
                  <a:schemeClr val="bg1"/>
                </a:solidFill>
              </a:rPr>
              <a:t>Tectonics</a:t>
            </a:r>
            <a:endParaRPr lang="en-US" sz="2400" dirty="0">
              <a:solidFill>
                <a:schemeClr val="bg1"/>
              </a:solidFill>
            </a:endParaRPr>
          </a:p>
        </p:txBody>
      </p:sp>
      <p:sp>
        <p:nvSpPr>
          <p:cNvPr id="9" name="TextBox 8"/>
          <p:cNvSpPr txBox="1"/>
          <p:nvPr/>
        </p:nvSpPr>
        <p:spPr>
          <a:xfrm>
            <a:off x="4122295" y="3552669"/>
            <a:ext cx="1409075" cy="369332"/>
          </a:xfrm>
          <a:prstGeom prst="rect">
            <a:avLst/>
          </a:prstGeom>
          <a:noFill/>
        </p:spPr>
        <p:txBody>
          <a:bodyPr wrap="square" rtlCol="0">
            <a:spAutoFit/>
          </a:bodyPr>
          <a:lstStyle/>
          <a:p>
            <a:r>
              <a:rPr lang="en-US" dirty="0" smtClean="0"/>
              <a:t>Meteorology</a:t>
            </a:r>
            <a:endParaRPr lang="en-US" dirty="0"/>
          </a:p>
        </p:txBody>
      </p:sp>
      <p:sp>
        <p:nvSpPr>
          <p:cNvPr id="10" name="TextBox 9"/>
          <p:cNvSpPr txBox="1"/>
          <p:nvPr/>
        </p:nvSpPr>
        <p:spPr>
          <a:xfrm>
            <a:off x="3762531" y="3368003"/>
            <a:ext cx="1978701" cy="461665"/>
          </a:xfrm>
          <a:prstGeom prst="rect">
            <a:avLst/>
          </a:prstGeom>
          <a:noFill/>
        </p:spPr>
        <p:txBody>
          <a:bodyPr wrap="square" rtlCol="0">
            <a:spAutoFit/>
          </a:bodyPr>
          <a:lstStyle/>
          <a:p>
            <a:r>
              <a:rPr lang="en-US" sz="2400" dirty="0" smtClean="0">
                <a:solidFill>
                  <a:schemeClr val="bg1"/>
                </a:solidFill>
              </a:rPr>
              <a:t>Meteorology</a:t>
            </a:r>
            <a:endParaRPr lang="en-US" sz="2400" dirty="0">
              <a:solidFill>
                <a:schemeClr val="bg1"/>
              </a:solidFill>
            </a:endParaRPr>
          </a:p>
        </p:txBody>
      </p:sp>
      <p:sp>
        <p:nvSpPr>
          <p:cNvPr id="11" name="TextBox 10"/>
          <p:cNvSpPr txBox="1"/>
          <p:nvPr/>
        </p:nvSpPr>
        <p:spPr>
          <a:xfrm>
            <a:off x="2657838" y="5710504"/>
            <a:ext cx="2438818" cy="461665"/>
          </a:xfrm>
          <a:prstGeom prst="rect">
            <a:avLst/>
          </a:prstGeom>
          <a:noFill/>
        </p:spPr>
        <p:txBody>
          <a:bodyPr wrap="square" rtlCol="0">
            <a:spAutoFit/>
          </a:bodyPr>
          <a:lstStyle/>
          <a:p>
            <a:r>
              <a:rPr lang="en-US" sz="2400" dirty="0" smtClean="0">
                <a:solidFill>
                  <a:schemeClr val="bg1"/>
                </a:solidFill>
              </a:rPr>
              <a:t>Hydrology</a:t>
            </a:r>
            <a:endParaRPr lang="en-US" sz="2400" dirty="0">
              <a:solidFill>
                <a:schemeClr val="bg1"/>
              </a:solidFill>
            </a:endParaRPr>
          </a:p>
        </p:txBody>
      </p:sp>
    </p:spTree>
    <p:extLst>
      <p:ext uri="{BB962C8B-B14F-4D97-AF65-F5344CB8AC3E}">
        <p14:creationId xmlns:p14="http://schemas.microsoft.com/office/powerpoint/2010/main" val="437888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515_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0620"/>
            <a:ext cx="11878160" cy="8908620"/>
          </a:xfrm>
          <a:prstGeom prst="rect">
            <a:avLst/>
          </a:prstGeom>
        </p:spPr>
      </p:pic>
      <p:sp>
        <p:nvSpPr>
          <p:cNvPr id="8" name="Rectangle 7"/>
          <p:cNvSpPr/>
          <p:nvPr/>
        </p:nvSpPr>
        <p:spPr>
          <a:xfrm>
            <a:off x="1" y="274638"/>
            <a:ext cx="9144000" cy="1278141"/>
          </a:xfrm>
          <a:prstGeom prst="rect">
            <a:avLst/>
          </a:prstGeom>
          <a:solidFill>
            <a:schemeClr val="bg1">
              <a:alpha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210827" cy="1143000"/>
          </a:xfrm>
        </p:spPr>
        <p:txBody>
          <a:bodyPr>
            <a:normAutofit fontScale="90000"/>
          </a:bodyPr>
          <a:lstStyle/>
          <a:p>
            <a:r>
              <a:rPr lang="en-US" dirty="0" smtClean="0"/>
              <a:t>Typical western U.S. ground GPS station as installed by geodetic community</a:t>
            </a:r>
            <a:endParaRPr lang="en-US" dirty="0"/>
          </a:p>
        </p:txBody>
      </p:sp>
      <p:grpSp>
        <p:nvGrpSpPr>
          <p:cNvPr id="16" name="Group 15"/>
          <p:cNvGrpSpPr/>
          <p:nvPr/>
        </p:nvGrpSpPr>
        <p:grpSpPr>
          <a:xfrm>
            <a:off x="4219510" y="1781953"/>
            <a:ext cx="4711124" cy="646331"/>
            <a:chOff x="3837170" y="1781953"/>
            <a:chExt cx="3468472" cy="646331"/>
          </a:xfrm>
        </p:grpSpPr>
        <p:sp>
          <p:nvSpPr>
            <p:cNvPr id="11" name="Rectangle 10"/>
            <p:cNvSpPr/>
            <p:nvPr/>
          </p:nvSpPr>
          <p:spPr>
            <a:xfrm>
              <a:off x="3837170" y="1781953"/>
              <a:ext cx="2867633" cy="458122"/>
            </a:xfrm>
            <a:prstGeom prst="rect">
              <a:avLst/>
            </a:prstGeom>
            <a:solidFill>
              <a:schemeClr val="bg1">
                <a:alpha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837170" y="1781953"/>
              <a:ext cx="3468472" cy="646331"/>
            </a:xfrm>
            <a:prstGeom prst="rect">
              <a:avLst/>
            </a:prstGeom>
            <a:noFill/>
          </p:spPr>
          <p:txBody>
            <a:bodyPr wrap="square" rtlCol="0">
              <a:spAutoFit/>
            </a:bodyPr>
            <a:lstStyle/>
            <a:p>
              <a:r>
                <a:rPr lang="en-US" dirty="0" smtClean="0"/>
                <a:t>Dual-</a:t>
              </a:r>
              <a:r>
                <a:rPr lang="en-US" dirty="0" err="1" smtClean="0"/>
                <a:t>freq</a:t>
              </a:r>
              <a:r>
                <a:rPr lang="en-US" dirty="0" smtClean="0"/>
                <a:t> GPS antenna (under </a:t>
              </a:r>
              <a:r>
                <a:rPr lang="en-US" dirty="0" err="1" smtClean="0"/>
                <a:t>radome</a:t>
              </a:r>
              <a:r>
                <a:rPr lang="en-US" dirty="0" smtClean="0"/>
                <a:t>)</a:t>
              </a:r>
              <a:endParaRPr lang="en-US" dirty="0"/>
            </a:p>
          </p:txBody>
        </p:sp>
      </p:grpSp>
      <p:sp>
        <p:nvSpPr>
          <p:cNvPr id="9" name="Rectangle 8"/>
          <p:cNvSpPr/>
          <p:nvPr/>
        </p:nvSpPr>
        <p:spPr>
          <a:xfrm>
            <a:off x="3837138" y="4124333"/>
            <a:ext cx="3058813" cy="923330"/>
          </a:xfrm>
          <a:prstGeom prst="rect">
            <a:avLst/>
          </a:prstGeom>
          <a:solidFill>
            <a:schemeClr val="bg1">
              <a:alpha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864451" y="4124333"/>
            <a:ext cx="3031500" cy="923330"/>
          </a:xfrm>
          <a:prstGeom prst="rect">
            <a:avLst/>
          </a:prstGeom>
          <a:solidFill>
            <a:schemeClr val="bg1">
              <a:alpha val="50000"/>
            </a:schemeClr>
          </a:solidFill>
        </p:spPr>
        <p:txBody>
          <a:bodyPr wrap="square" rtlCol="0">
            <a:spAutoFit/>
          </a:bodyPr>
          <a:lstStyle/>
          <a:p>
            <a:r>
              <a:rPr lang="en-US" dirty="0" smtClean="0"/>
              <a:t>Deep drilled braced monument (legs grouted into bedrock 10 m deep)</a:t>
            </a:r>
            <a:endParaRPr lang="en-US" dirty="0"/>
          </a:p>
        </p:txBody>
      </p:sp>
      <p:sp>
        <p:nvSpPr>
          <p:cNvPr id="10" name="Rectangle 9"/>
          <p:cNvSpPr/>
          <p:nvPr/>
        </p:nvSpPr>
        <p:spPr>
          <a:xfrm>
            <a:off x="341388" y="4242729"/>
            <a:ext cx="1870787" cy="632676"/>
          </a:xfrm>
          <a:prstGeom prst="rect">
            <a:avLst/>
          </a:prstGeom>
          <a:solidFill>
            <a:schemeClr val="bg1">
              <a:alpha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41388" y="4229073"/>
            <a:ext cx="1870787" cy="646331"/>
          </a:xfrm>
          <a:prstGeom prst="rect">
            <a:avLst/>
          </a:prstGeom>
          <a:solidFill>
            <a:schemeClr val="bg1">
              <a:alpha val="50000"/>
            </a:schemeClr>
          </a:solidFill>
        </p:spPr>
        <p:txBody>
          <a:bodyPr wrap="square" rtlCol="0">
            <a:spAutoFit/>
          </a:bodyPr>
          <a:lstStyle/>
          <a:p>
            <a:r>
              <a:rPr lang="en-US" dirty="0" smtClean="0"/>
              <a:t>GPS receiver and </a:t>
            </a:r>
            <a:r>
              <a:rPr lang="en-US" dirty="0" err="1" smtClean="0"/>
              <a:t>comm</a:t>
            </a:r>
            <a:r>
              <a:rPr lang="en-US" dirty="0" smtClean="0"/>
              <a:t> equipment</a:t>
            </a:r>
            <a:endParaRPr lang="en-US" dirty="0"/>
          </a:p>
        </p:txBody>
      </p:sp>
      <p:cxnSp>
        <p:nvCxnSpPr>
          <p:cNvPr id="18" name="Straight Arrow Connector 17"/>
          <p:cNvCxnSpPr/>
          <p:nvPr/>
        </p:nvCxnSpPr>
        <p:spPr>
          <a:xfrm flipH="1">
            <a:off x="3577716" y="1993565"/>
            <a:ext cx="641794" cy="1577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4219510" y="3700384"/>
            <a:ext cx="983199" cy="42394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792013" y="3318057"/>
            <a:ext cx="873946" cy="91101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413500" y="6272252"/>
            <a:ext cx="2730500" cy="369332"/>
          </a:xfrm>
          <a:prstGeom prst="rect">
            <a:avLst/>
          </a:prstGeom>
          <a:noFill/>
        </p:spPr>
        <p:txBody>
          <a:bodyPr wrap="square" rtlCol="0">
            <a:spAutoFit/>
          </a:bodyPr>
          <a:lstStyle/>
          <a:p>
            <a:r>
              <a:rPr lang="en-US" dirty="0" smtClean="0">
                <a:solidFill>
                  <a:schemeClr val="bg1"/>
                </a:solidFill>
              </a:rPr>
              <a:t>Photo courtesy UNAVCO</a:t>
            </a:r>
            <a:endParaRPr lang="en-US" dirty="0">
              <a:solidFill>
                <a:schemeClr val="bg1"/>
              </a:solidFill>
            </a:endParaRPr>
          </a:p>
        </p:txBody>
      </p:sp>
    </p:spTree>
    <p:extLst>
      <p:ext uri="{BB962C8B-B14F-4D97-AF65-F5344CB8AC3E}">
        <p14:creationId xmlns:p14="http://schemas.microsoft.com/office/powerpoint/2010/main" val="4219319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Ground GPS reveals motion between and during earthquakes</a:t>
            </a:r>
            <a:endParaRPr lang="en-US" dirty="0">
              <a:solidFill>
                <a:schemeClr val="bg1"/>
              </a:solidFill>
            </a:endParaRPr>
          </a:p>
        </p:txBody>
      </p:sp>
      <p:pic>
        <p:nvPicPr>
          <p:cNvPr id="7" name="Picture 6" descr="Screen Shot 2017-06-26 at 5.54.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392" y="4447954"/>
            <a:ext cx="8291607" cy="1891243"/>
          </a:xfrm>
          <a:prstGeom prst="rect">
            <a:avLst/>
          </a:prstGeom>
        </p:spPr>
      </p:pic>
      <p:sp>
        <p:nvSpPr>
          <p:cNvPr id="8" name="TextBox 7"/>
          <p:cNvSpPr txBox="1"/>
          <p:nvPr/>
        </p:nvSpPr>
        <p:spPr>
          <a:xfrm>
            <a:off x="54403" y="4302476"/>
            <a:ext cx="738664" cy="2116101"/>
          </a:xfrm>
          <a:prstGeom prst="rect">
            <a:avLst/>
          </a:prstGeom>
          <a:noFill/>
        </p:spPr>
        <p:txBody>
          <a:bodyPr vert="vert270" wrap="square" rtlCol="0">
            <a:spAutoFit/>
          </a:bodyPr>
          <a:lstStyle/>
          <a:p>
            <a:pPr algn="ctr"/>
            <a:r>
              <a:rPr lang="en-US" dirty="0" smtClean="0">
                <a:solidFill>
                  <a:schemeClr val="bg1"/>
                </a:solidFill>
              </a:rPr>
              <a:t>North Coordinate</a:t>
            </a:r>
          </a:p>
          <a:p>
            <a:pPr algn="ctr"/>
            <a:r>
              <a:rPr lang="en-US" dirty="0" smtClean="0">
                <a:solidFill>
                  <a:schemeClr val="bg1"/>
                </a:solidFill>
              </a:rPr>
              <a:t>(</a:t>
            </a:r>
            <a:r>
              <a:rPr lang="en-US" dirty="0" err="1" smtClean="0">
                <a:solidFill>
                  <a:schemeClr val="bg1"/>
                </a:solidFill>
              </a:rPr>
              <a:t>detrended</a:t>
            </a:r>
            <a:r>
              <a:rPr lang="en-US" dirty="0">
                <a:solidFill>
                  <a:schemeClr val="bg1"/>
                </a:solidFill>
              </a:rPr>
              <a:t>)</a:t>
            </a:r>
          </a:p>
        </p:txBody>
      </p:sp>
      <p:grpSp>
        <p:nvGrpSpPr>
          <p:cNvPr id="27" name="Group 26"/>
          <p:cNvGrpSpPr/>
          <p:nvPr/>
        </p:nvGrpSpPr>
        <p:grpSpPr>
          <a:xfrm>
            <a:off x="226367" y="1593925"/>
            <a:ext cx="8685315" cy="2116101"/>
            <a:chOff x="226367" y="1593925"/>
            <a:chExt cx="8685315" cy="2116101"/>
          </a:xfrm>
        </p:grpSpPr>
        <p:grpSp>
          <p:nvGrpSpPr>
            <p:cNvPr id="13" name="Group 12"/>
            <p:cNvGrpSpPr/>
            <p:nvPr/>
          </p:nvGrpSpPr>
          <p:grpSpPr>
            <a:xfrm>
              <a:off x="226367" y="1593925"/>
              <a:ext cx="8566259" cy="2116101"/>
              <a:chOff x="226367" y="1593925"/>
              <a:chExt cx="8566259" cy="2116101"/>
            </a:xfrm>
          </p:grpSpPr>
          <p:pic>
            <p:nvPicPr>
              <p:cNvPr id="5" name="Picture 4" descr="Screen Shot 2017-06-26 at 5.46.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93" y="1820360"/>
                <a:ext cx="7940233" cy="1889666"/>
              </a:xfrm>
              <a:prstGeom prst="rect">
                <a:avLst/>
              </a:prstGeom>
            </p:spPr>
          </p:pic>
          <p:sp>
            <p:nvSpPr>
              <p:cNvPr id="6" name="TextBox 5"/>
              <p:cNvSpPr txBox="1"/>
              <p:nvPr/>
            </p:nvSpPr>
            <p:spPr>
              <a:xfrm>
                <a:off x="226367" y="1593925"/>
                <a:ext cx="461665" cy="2116101"/>
              </a:xfrm>
              <a:prstGeom prst="rect">
                <a:avLst/>
              </a:prstGeom>
              <a:noFill/>
            </p:spPr>
            <p:txBody>
              <a:bodyPr vert="vert270" wrap="square" rtlCol="0">
                <a:spAutoFit/>
              </a:bodyPr>
              <a:lstStyle/>
              <a:p>
                <a:r>
                  <a:rPr lang="en-US" dirty="0" smtClean="0">
                    <a:solidFill>
                      <a:schemeClr val="bg1"/>
                    </a:solidFill>
                  </a:rPr>
                  <a:t>JPLM East Coordinate</a:t>
                </a:r>
                <a:endParaRPr lang="en-US" dirty="0">
                  <a:solidFill>
                    <a:schemeClr val="bg1"/>
                  </a:solidFill>
                </a:endParaRPr>
              </a:p>
            </p:txBody>
          </p:sp>
        </p:grpSp>
        <p:sp>
          <p:nvSpPr>
            <p:cNvPr id="9" name="TextBox 8"/>
            <p:cNvSpPr txBox="1"/>
            <p:nvPr/>
          </p:nvSpPr>
          <p:spPr>
            <a:xfrm>
              <a:off x="5525261" y="2116768"/>
              <a:ext cx="3386421" cy="646331"/>
            </a:xfrm>
            <a:prstGeom prst="rect">
              <a:avLst/>
            </a:prstGeom>
            <a:noFill/>
          </p:spPr>
          <p:txBody>
            <a:bodyPr wrap="square" rtlCol="0">
              <a:spAutoFit/>
            </a:bodyPr>
            <a:lstStyle/>
            <a:p>
              <a:r>
                <a:rPr lang="en-US" dirty="0" smtClean="0"/>
                <a:t>Long-term slope: </a:t>
              </a:r>
            </a:p>
            <a:p>
              <a:r>
                <a:rPr lang="en-US" dirty="0" smtClean="0"/>
                <a:t>tectonic plate velocity</a:t>
              </a:r>
              <a:endParaRPr lang="en-US" dirty="0"/>
            </a:p>
          </p:txBody>
        </p:sp>
      </p:grpSp>
      <p:sp>
        <p:nvSpPr>
          <p:cNvPr id="10" name="TextBox 9"/>
          <p:cNvSpPr txBox="1"/>
          <p:nvPr/>
        </p:nvSpPr>
        <p:spPr>
          <a:xfrm>
            <a:off x="54403" y="6418577"/>
            <a:ext cx="2882260" cy="369332"/>
          </a:xfrm>
          <a:prstGeom prst="rect">
            <a:avLst/>
          </a:prstGeom>
          <a:noFill/>
        </p:spPr>
        <p:txBody>
          <a:bodyPr wrap="square" rtlCol="0">
            <a:spAutoFit/>
          </a:bodyPr>
          <a:lstStyle/>
          <a:p>
            <a:r>
              <a:rPr lang="en-US" dirty="0" smtClean="0">
                <a:solidFill>
                  <a:schemeClr val="bg1"/>
                </a:solidFill>
              </a:rPr>
              <a:t>1994 Northridge earthquake</a:t>
            </a:r>
            <a:endParaRPr lang="en-US" dirty="0">
              <a:solidFill>
                <a:schemeClr val="bg1"/>
              </a:solidFill>
            </a:endParaRPr>
          </a:p>
        </p:txBody>
      </p:sp>
      <p:sp>
        <p:nvSpPr>
          <p:cNvPr id="11" name="TextBox 10"/>
          <p:cNvSpPr txBox="1"/>
          <p:nvPr/>
        </p:nvSpPr>
        <p:spPr>
          <a:xfrm>
            <a:off x="8333766" y="4603971"/>
            <a:ext cx="736646" cy="369332"/>
          </a:xfrm>
          <a:prstGeom prst="rect">
            <a:avLst/>
          </a:prstGeom>
          <a:noFill/>
        </p:spPr>
        <p:txBody>
          <a:bodyPr wrap="square" rtlCol="0">
            <a:spAutoFit/>
          </a:bodyPr>
          <a:lstStyle/>
          <a:p>
            <a:r>
              <a:rPr lang="en-US" dirty="0" smtClean="0"/>
              <a:t>PIN1</a:t>
            </a:r>
            <a:endParaRPr lang="en-US" dirty="0"/>
          </a:p>
        </p:txBody>
      </p:sp>
      <p:sp>
        <p:nvSpPr>
          <p:cNvPr id="12" name="TextBox 11"/>
          <p:cNvSpPr txBox="1"/>
          <p:nvPr/>
        </p:nvSpPr>
        <p:spPr>
          <a:xfrm>
            <a:off x="8318477" y="5761836"/>
            <a:ext cx="736646" cy="369332"/>
          </a:xfrm>
          <a:prstGeom prst="rect">
            <a:avLst/>
          </a:prstGeom>
          <a:noFill/>
        </p:spPr>
        <p:txBody>
          <a:bodyPr wrap="square" rtlCol="0">
            <a:spAutoFit/>
          </a:bodyPr>
          <a:lstStyle/>
          <a:p>
            <a:r>
              <a:rPr lang="en-US" dirty="0" smtClean="0"/>
              <a:t>VNDP</a:t>
            </a:r>
            <a:endParaRPr lang="en-US" dirty="0"/>
          </a:p>
        </p:txBody>
      </p:sp>
      <p:sp>
        <p:nvSpPr>
          <p:cNvPr id="14" name="TextBox 13"/>
          <p:cNvSpPr txBox="1"/>
          <p:nvPr/>
        </p:nvSpPr>
        <p:spPr>
          <a:xfrm>
            <a:off x="8340800" y="5186597"/>
            <a:ext cx="736646" cy="369332"/>
          </a:xfrm>
          <a:prstGeom prst="rect">
            <a:avLst/>
          </a:prstGeom>
          <a:solidFill>
            <a:schemeClr val="bg1">
              <a:alpha val="66000"/>
            </a:schemeClr>
          </a:solidFill>
        </p:spPr>
        <p:txBody>
          <a:bodyPr wrap="square" rtlCol="0">
            <a:spAutoFit/>
          </a:bodyPr>
          <a:lstStyle/>
          <a:p>
            <a:r>
              <a:rPr lang="en-US" dirty="0" smtClean="0"/>
              <a:t>JPLM</a:t>
            </a:r>
            <a:endParaRPr lang="en-US" dirty="0"/>
          </a:p>
        </p:txBody>
      </p:sp>
      <p:sp>
        <p:nvSpPr>
          <p:cNvPr id="15" name="TextBox 14"/>
          <p:cNvSpPr txBox="1"/>
          <p:nvPr/>
        </p:nvSpPr>
        <p:spPr>
          <a:xfrm>
            <a:off x="2262024" y="3889563"/>
            <a:ext cx="1997460" cy="369332"/>
          </a:xfrm>
          <a:prstGeom prst="rect">
            <a:avLst/>
          </a:prstGeom>
          <a:noFill/>
        </p:spPr>
        <p:txBody>
          <a:bodyPr wrap="square" rtlCol="0">
            <a:spAutoFit/>
          </a:bodyPr>
          <a:lstStyle/>
          <a:p>
            <a:r>
              <a:rPr lang="en-US" dirty="0" smtClean="0">
                <a:solidFill>
                  <a:schemeClr val="bg1"/>
                </a:solidFill>
              </a:rPr>
              <a:t>1999 </a:t>
            </a:r>
            <a:r>
              <a:rPr lang="en-US" dirty="0" smtClean="0">
                <a:solidFill>
                  <a:schemeClr val="bg1"/>
                </a:solidFill>
              </a:rPr>
              <a:t>Hector Mine </a:t>
            </a:r>
            <a:endParaRPr lang="en-US" dirty="0">
              <a:solidFill>
                <a:schemeClr val="bg1"/>
              </a:solidFill>
            </a:endParaRPr>
          </a:p>
        </p:txBody>
      </p:sp>
      <p:sp>
        <p:nvSpPr>
          <p:cNvPr id="16" name="TextBox 15"/>
          <p:cNvSpPr txBox="1"/>
          <p:nvPr/>
        </p:nvSpPr>
        <p:spPr>
          <a:xfrm>
            <a:off x="5853757" y="3889563"/>
            <a:ext cx="2651981" cy="369332"/>
          </a:xfrm>
          <a:prstGeom prst="rect">
            <a:avLst/>
          </a:prstGeom>
          <a:noFill/>
        </p:spPr>
        <p:txBody>
          <a:bodyPr wrap="square" rtlCol="0">
            <a:spAutoFit/>
          </a:bodyPr>
          <a:lstStyle/>
          <a:p>
            <a:r>
              <a:rPr lang="en-US" dirty="0" smtClean="0">
                <a:solidFill>
                  <a:schemeClr val="bg1"/>
                </a:solidFill>
              </a:rPr>
              <a:t>2010</a:t>
            </a:r>
            <a:r>
              <a:rPr lang="en-US" dirty="0" smtClean="0">
                <a:solidFill>
                  <a:schemeClr val="bg1"/>
                </a:solidFill>
              </a:rPr>
              <a:t> </a:t>
            </a:r>
            <a:r>
              <a:rPr lang="en-US" dirty="0" smtClean="0">
                <a:solidFill>
                  <a:schemeClr val="bg1"/>
                </a:solidFill>
              </a:rPr>
              <a:t>El Mayor-</a:t>
            </a:r>
            <a:r>
              <a:rPr lang="en-US" dirty="0" err="1" smtClean="0">
                <a:solidFill>
                  <a:schemeClr val="bg1"/>
                </a:solidFill>
              </a:rPr>
              <a:t>Cucapah</a:t>
            </a:r>
            <a:r>
              <a:rPr lang="en-US" dirty="0" smtClean="0">
                <a:solidFill>
                  <a:schemeClr val="bg1"/>
                </a:solidFill>
              </a:rPr>
              <a:t> </a:t>
            </a:r>
            <a:endParaRPr lang="en-US" dirty="0">
              <a:solidFill>
                <a:schemeClr val="bg1"/>
              </a:solidFill>
            </a:endParaRPr>
          </a:p>
        </p:txBody>
      </p:sp>
      <p:cxnSp>
        <p:nvCxnSpPr>
          <p:cNvPr id="18" name="Straight Arrow Connector 17"/>
          <p:cNvCxnSpPr/>
          <p:nvPr/>
        </p:nvCxnSpPr>
        <p:spPr>
          <a:xfrm flipV="1">
            <a:off x="555585" y="5662356"/>
            <a:ext cx="1388962" cy="756221"/>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844065" y="4258895"/>
            <a:ext cx="740780" cy="714408"/>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680246" y="4302476"/>
            <a:ext cx="833377" cy="407334"/>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5023709" y="1419904"/>
            <a:ext cx="3937995" cy="2415639"/>
            <a:chOff x="5127936" y="1456492"/>
            <a:chExt cx="3937995" cy="2415639"/>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7936" y="1456492"/>
              <a:ext cx="3937995" cy="2415639"/>
            </a:xfrm>
            <a:prstGeom prst="rect">
              <a:avLst/>
            </a:prstGeom>
          </p:spPr>
        </p:pic>
        <p:sp>
          <p:nvSpPr>
            <p:cNvPr id="23" name="TextBox 22"/>
            <p:cNvSpPr txBox="1"/>
            <p:nvPr/>
          </p:nvSpPr>
          <p:spPr>
            <a:xfrm>
              <a:off x="5222936" y="2847453"/>
              <a:ext cx="1261641" cy="646331"/>
            </a:xfrm>
            <a:prstGeom prst="rect">
              <a:avLst/>
            </a:prstGeom>
            <a:solidFill>
              <a:schemeClr val="bg1"/>
            </a:solidFill>
          </p:spPr>
          <p:txBody>
            <a:bodyPr wrap="square" rtlCol="0">
              <a:spAutoFit/>
            </a:bodyPr>
            <a:lstStyle/>
            <a:p>
              <a:r>
                <a:rPr lang="en-US" dirty="0" err="1" smtClean="0"/>
                <a:t>Postseismic</a:t>
              </a:r>
              <a:r>
                <a:rPr lang="en-US" dirty="0" smtClean="0"/>
                <a:t> motion</a:t>
              </a:r>
              <a:endParaRPr lang="en-US" dirty="0"/>
            </a:p>
          </p:txBody>
        </p:sp>
      </p:grpSp>
      <p:grpSp>
        <p:nvGrpSpPr>
          <p:cNvPr id="25" name="Group 24"/>
          <p:cNvGrpSpPr/>
          <p:nvPr/>
        </p:nvGrpSpPr>
        <p:grpSpPr>
          <a:xfrm>
            <a:off x="793067" y="1469191"/>
            <a:ext cx="4172554" cy="2409092"/>
            <a:chOff x="793067" y="1469191"/>
            <a:chExt cx="4172554" cy="2409092"/>
          </a:xfrm>
        </p:grpSpPr>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9700"/>
            <a:stretch/>
          </p:blipFill>
          <p:spPr>
            <a:xfrm>
              <a:off x="793067" y="1469191"/>
              <a:ext cx="2382044" cy="2409092"/>
            </a:xfrm>
            <a:prstGeom prst="rect">
              <a:avLst/>
            </a:prstGeom>
          </p:spPr>
        </p:pic>
        <p:sp>
          <p:nvSpPr>
            <p:cNvPr id="17" name="TextBox 16"/>
            <p:cNvSpPr txBox="1"/>
            <p:nvPr/>
          </p:nvSpPr>
          <p:spPr>
            <a:xfrm>
              <a:off x="1250066" y="3430463"/>
              <a:ext cx="1860217" cy="369332"/>
            </a:xfrm>
            <a:prstGeom prst="rect">
              <a:avLst/>
            </a:prstGeom>
            <a:solidFill>
              <a:schemeClr val="bg1"/>
            </a:solidFill>
          </p:spPr>
          <p:txBody>
            <a:bodyPr wrap="square" rtlCol="0">
              <a:spAutoFit/>
            </a:bodyPr>
            <a:lstStyle/>
            <a:p>
              <a:r>
                <a:rPr lang="en-US" smtClean="0"/>
                <a:t>Earthquake </a:t>
              </a:r>
              <a:r>
                <a:rPr lang="en-US" dirty="0" smtClean="0"/>
                <a:t>offset</a:t>
              </a:r>
              <a:endParaRPr lang="en-US" dirty="0"/>
            </a:p>
          </p:txBody>
        </p:sp>
        <p:sp>
          <p:nvSpPr>
            <p:cNvPr id="24" name="TextBox 23"/>
            <p:cNvSpPr txBox="1"/>
            <p:nvPr/>
          </p:nvSpPr>
          <p:spPr>
            <a:xfrm>
              <a:off x="3350953" y="3383479"/>
              <a:ext cx="1614668" cy="307777"/>
            </a:xfrm>
            <a:prstGeom prst="rect">
              <a:avLst/>
            </a:prstGeom>
            <a:noFill/>
          </p:spPr>
          <p:txBody>
            <a:bodyPr wrap="square" rtlCol="0">
              <a:spAutoFit/>
            </a:bodyPr>
            <a:lstStyle/>
            <a:p>
              <a:r>
                <a:rPr lang="en-US" sz="1400" dirty="0" smtClean="0">
                  <a:solidFill>
                    <a:schemeClr val="bg1"/>
                  </a:solidFill>
                </a:rPr>
                <a:t>Photo credit: USGS</a:t>
              </a:r>
              <a:endParaRPr lang="en-US" sz="1400" dirty="0">
                <a:solidFill>
                  <a:schemeClr val="bg1"/>
                </a:solidFill>
              </a:endParaRPr>
            </a:p>
          </p:txBody>
        </p:sp>
      </p:grpSp>
    </p:spTree>
    <p:extLst>
      <p:ext uri="{BB962C8B-B14F-4D97-AF65-F5344CB8AC3E}">
        <p14:creationId xmlns:p14="http://schemas.microsoft.com/office/powerpoint/2010/main" val="180296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GPS can also measure the movement during an earthquake</a:t>
            </a:r>
            <a:endParaRPr lang="en-US" dirty="0">
              <a:solidFill>
                <a:schemeClr val="bg1"/>
              </a:solidFill>
            </a:endParaRPr>
          </a:p>
        </p:txBody>
      </p:sp>
      <p:pic>
        <p:nvPicPr>
          <p:cNvPr id="5" name="japan.composi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925637"/>
            <a:ext cx="9144000" cy="4932363"/>
          </a:xfrm>
          <a:prstGeom prst="rect">
            <a:avLst/>
          </a:prstGeom>
        </p:spPr>
      </p:pic>
    </p:spTree>
    <p:extLst>
      <p:ext uri="{BB962C8B-B14F-4D97-AF65-F5344CB8AC3E}">
        <p14:creationId xmlns:p14="http://schemas.microsoft.com/office/powerpoint/2010/main" val="1976691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272" y="865682"/>
            <a:ext cx="7989757" cy="5992318"/>
          </a:xfrm>
          <a:prstGeom prst="rect">
            <a:avLst/>
          </a:prstGeom>
        </p:spPr>
      </p:pic>
      <p:sp>
        <p:nvSpPr>
          <p:cNvPr id="2" name="Title 1"/>
          <p:cNvSpPr>
            <a:spLocks noGrp="1"/>
          </p:cNvSpPr>
          <p:nvPr>
            <p:ph type="title"/>
          </p:nvPr>
        </p:nvSpPr>
        <p:spPr>
          <a:xfrm>
            <a:off x="457200" y="-214864"/>
            <a:ext cx="8229600" cy="1143000"/>
          </a:xfrm>
        </p:spPr>
        <p:txBody>
          <a:bodyPr>
            <a:normAutofit/>
          </a:bodyPr>
          <a:lstStyle/>
          <a:p>
            <a:r>
              <a:rPr lang="en-US" dirty="0" smtClean="0">
                <a:solidFill>
                  <a:schemeClr val="bg1"/>
                </a:solidFill>
              </a:rPr>
              <a:t>Ground GPS meteorology</a:t>
            </a:r>
            <a:endParaRPr lang="en-US" dirty="0">
              <a:solidFill>
                <a:schemeClr val="bg1"/>
              </a:solidFill>
            </a:endParaRPr>
          </a:p>
        </p:txBody>
      </p:sp>
      <p:sp>
        <p:nvSpPr>
          <p:cNvPr id="8" name="TextBox 7"/>
          <p:cNvSpPr txBox="1"/>
          <p:nvPr/>
        </p:nvSpPr>
        <p:spPr>
          <a:xfrm>
            <a:off x="530271" y="928136"/>
            <a:ext cx="5585715" cy="1569660"/>
          </a:xfrm>
          <a:prstGeom prst="rect">
            <a:avLst/>
          </a:prstGeom>
          <a:solidFill>
            <a:schemeClr val="bg1">
              <a:alpha val="50000"/>
            </a:schemeClr>
          </a:solidFill>
        </p:spPr>
        <p:txBody>
          <a:bodyPr wrap="square" rtlCol="0">
            <a:spAutoFit/>
          </a:bodyPr>
          <a:lstStyle/>
          <a:p>
            <a:pPr>
              <a:spcBef>
                <a:spcPts val="1000"/>
              </a:spcBef>
            </a:pPr>
            <a:r>
              <a:rPr lang="en-US" sz="2400" dirty="0" smtClean="0"/>
              <a:t>Because GPS is a time-of-flight technique, when we estimate the station’s position, we </a:t>
            </a:r>
            <a:r>
              <a:rPr lang="en-US" sz="2400" u="sng" dirty="0" smtClean="0"/>
              <a:t>automatically</a:t>
            </a:r>
            <a:r>
              <a:rPr lang="en-US" sz="2400" dirty="0" smtClean="0"/>
              <a:t> also estimate the amount of delay due to water vapor.</a:t>
            </a:r>
          </a:p>
        </p:txBody>
      </p:sp>
      <p:sp>
        <p:nvSpPr>
          <p:cNvPr id="9" name="TextBox 8"/>
          <p:cNvSpPr txBox="1"/>
          <p:nvPr/>
        </p:nvSpPr>
        <p:spPr>
          <a:xfrm>
            <a:off x="725144" y="5263198"/>
            <a:ext cx="4041728" cy="1200329"/>
          </a:xfrm>
          <a:prstGeom prst="rect">
            <a:avLst/>
          </a:prstGeom>
          <a:solidFill>
            <a:schemeClr val="bg1">
              <a:alpha val="63000"/>
            </a:schemeClr>
          </a:solidFill>
        </p:spPr>
        <p:txBody>
          <a:bodyPr wrap="square" rtlCol="0">
            <a:spAutoFit/>
          </a:bodyPr>
          <a:lstStyle/>
          <a:p>
            <a:pPr>
              <a:spcBef>
                <a:spcPts val="1000"/>
              </a:spcBef>
            </a:pPr>
            <a:r>
              <a:rPr lang="en-US" dirty="0" smtClean="0"/>
              <a:t>Given co-located surface pressure and temperature measurements, the delay can be converted into </a:t>
            </a:r>
            <a:r>
              <a:rPr lang="en-US" dirty="0" err="1" smtClean="0"/>
              <a:t>Precipitable</a:t>
            </a:r>
            <a:r>
              <a:rPr lang="en-US" dirty="0" smtClean="0"/>
              <a:t> Water (PW), a figure familiar to meteorologists.</a:t>
            </a:r>
            <a:endParaRPr lang="en-US" dirty="0"/>
          </a:p>
        </p:txBody>
      </p:sp>
      <p:pic>
        <p:nvPicPr>
          <p:cNvPr id="3" name="carto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44893" y="865682"/>
            <a:ext cx="1975136" cy="1679096"/>
          </a:xfrm>
          <a:prstGeom prst="rect">
            <a:avLst/>
          </a:prstGeom>
        </p:spPr>
      </p:pic>
      <p:sp>
        <p:nvSpPr>
          <p:cNvPr id="7" name="Oval 6"/>
          <p:cNvSpPr/>
          <p:nvPr/>
        </p:nvSpPr>
        <p:spPr>
          <a:xfrm>
            <a:off x="5584028" y="2627429"/>
            <a:ext cx="679980" cy="67612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3132944" y="3303550"/>
            <a:ext cx="2308486" cy="1959648"/>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961744" y="5953320"/>
            <a:ext cx="3423373" cy="646331"/>
          </a:xfrm>
          <a:prstGeom prst="rect">
            <a:avLst/>
          </a:prstGeom>
          <a:solidFill>
            <a:schemeClr val="bg1">
              <a:alpha val="63000"/>
            </a:schemeClr>
          </a:solidFill>
        </p:spPr>
        <p:txBody>
          <a:bodyPr wrap="square" rtlCol="0">
            <a:spAutoFit/>
          </a:bodyPr>
          <a:lstStyle/>
          <a:p>
            <a:r>
              <a:rPr lang="en-US" dirty="0" smtClean="0"/>
              <a:t>GPS is </a:t>
            </a:r>
            <a:r>
              <a:rPr lang="en-US" i="1" dirty="0" smtClean="0"/>
              <a:t>uniquely</a:t>
            </a:r>
            <a:r>
              <a:rPr lang="en-US" dirty="0" smtClean="0"/>
              <a:t> able to precisely determine </a:t>
            </a:r>
            <a:r>
              <a:rPr lang="en-US" smtClean="0"/>
              <a:t>PW near-continuously</a:t>
            </a:r>
            <a:endParaRPr lang="en-US"/>
          </a:p>
        </p:txBody>
      </p:sp>
      <p:sp>
        <p:nvSpPr>
          <p:cNvPr id="16" name="TextBox 15"/>
          <p:cNvSpPr txBox="1"/>
          <p:nvPr/>
        </p:nvSpPr>
        <p:spPr>
          <a:xfrm>
            <a:off x="457200" y="6476097"/>
            <a:ext cx="2730500" cy="369332"/>
          </a:xfrm>
          <a:prstGeom prst="rect">
            <a:avLst/>
          </a:prstGeom>
          <a:noFill/>
        </p:spPr>
        <p:txBody>
          <a:bodyPr wrap="square" rtlCol="0">
            <a:spAutoFit/>
          </a:bodyPr>
          <a:lstStyle/>
          <a:p>
            <a:r>
              <a:rPr lang="en-US" dirty="0" smtClean="0">
                <a:solidFill>
                  <a:schemeClr val="bg1"/>
                </a:solidFill>
              </a:rPr>
              <a:t>Photo courtesy UNAVCO</a:t>
            </a:r>
            <a:endParaRPr lang="en-US" dirty="0">
              <a:solidFill>
                <a:schemeClr val="bg1"/>
              </a:solidFill>
            </a:endParaRPr>
          </a:p>
        </p:txBody>
      </p:sp>
    </p:spTree>
    <p:extLst>
      <p:ext uri="{BB962C8B-B14F-4D97-AF65-F5344CB8AC3E}">
        <p14:creationId xmlns:p14="http://schemas.microsoft.com/office/powerpoint/2010/main" val="209554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Ground GPS Meteorology</a:t>
            </a:r>
            <a:br>
              <a:rPr lang="en-US" dirty="0" smtClean="0">
                <a:solidFill>
                  <a:schemeClr val="bg1"/>
                </a:solidFill>
              </a:rPr>
            </a:br>
            <a:r>
              <a:rPr lang="en-US" sz="3600" dirty="0" smtClean="0">
                <a:solidFill>
                  <a:schemeClr val="bg1"/>
                </a:solidFill>
              </a:rPr>
              <a:t>Uniquely able to precisely determine </a:t>
            </a:r>
            <a:r>
              <a:rPr lang="en-US" sz="3600" dirty="0" err="1" smtClean="0">
                <a:solidFill>
                  <a:schemeClr val="bg1"/>
                </a:solidFill>
              </a:rPr>
              <a:t>Precipitable</a:t>
            </a:r>
            <a:r>
              <a:rPr lang="en-US" sz="3600" dirty="0" smtClean="0">
                <a:solidFill>
                  <a:schemeClr val="bg1"/>
                </a:solidFill>
              </a:rPr>
              <a:t> Water Vapor near-continuously</a:t>
            </a:r>
            <a:endParaRPr lang="en-US" sz="3600" dirty="0">
              <a:solidFill>
                <a:schemeClr val="bg1"/>
              </a:solidFill>
            </a:endParaRPr>
          </a:p>
        </p:txBody>
      </p:sp>
      <p:pic>
        <p:nvPicPr>
          <p:cNvPr id="4" name="montage2.2017110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8899" y="1739590"/>
            <a:ext cx="7746202" cy="5118410"/>
          </a:xfrm>
          <a:prstGeom prst="rect">
            <a:avLst/>
          </a:prstGeom>
        </p:spPr>
      </p:pic>
    </p:spTree>
    <p:extLst>
      <p:ext uri="{BB962C8B-B14F-4D97-AF65-F5344CB8AC3E}">
        <p14:creationId xmlns:p14="http://schemas.microsoft.com/office/powerpoint/2010/main" val="23697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4" y="928136"/>
            <a:ext cx="10559739" cy="5939853"/>
          </a:xfrm>
          <a:prstGeom prst="rect">
            <a:avLst/>
          </a:prstGeom>
        </p:spPr>
      </p:pic>
      <p:sp>
        <p:nvSpPr>
          <p:cNvPr id="2" name="Title 1"/>
          <p:cNvSpPr>
            <a:spLocks noGrp="1"/>
          </p:cNvSpPr>
          <p:nvPr>
            <p:ph type="title"/>
          </p:nvPr>
        </p:nvSpPr>
        <p:spPr>
          <a:xfrm>
            <a:off x="457200" y="-214864"/>
            <a:ext cx="8229600" cy="1143000"/>
          </a:xfrm>
        </p:spPr>
        <p:txBody>
          <a:bodyPr>
            <a:normAutofit/>
          </a:bodyPr>
          <a:lstStyle/>
          <a:p>
            <a:r>
              <a:rPr lang="en-US" dirty="0" smtClean="0">
                <a:solidFill>
                  <a:schemeClr val="bg1"/>
                </a:solidFill>
              </a:rPr>
              <a:t>Ground GPS meteorology</a:t>
            </a:r>
            <a:endParaRPr lang="en-US" dirty="0">
              <a:solidFill>
                <a:schemeClr val="bg1"/>
              </a:solidFill>
            </a:endParaRPr>
          </a:p>
        </p:txBody>
      </p:sp>
      <p:pic>
        <p:nvPicPr>
          <p:cNvPr id="6" name="Content Placeholder 3" descr="IMG_0902.JPG"/>
          <p:cNvPicPr>
            <a:picLocks noGrp="1" noChangeAspect="1"/>
          </p:cNvPicPr>
          <p:nvPr>
            <p:ph idx="1"/>
          </p:nvPr>
        </p:nvPicPr>
        <p:blipFill>
          <a:blip r:embed="rId4">
            <a:extLst>
              <a:ext uri="{28A0092B-C50C-407E-A947-70E740481C1C}">
                <a14:useLocalDpi xmlns:a14="http://schemas.microsoft.com/office/drawing/2010/main" val="0"/>
              </a:ext>
            </a:extLst>
          </a:blip>
          <a:srcRect t="13336" b="13336"/>
          <a:stretch>
            <a:fillRect/>
          </a:stretch>
        </p:blipFill>
        <p:spPr>
          <a:xfrm>
            <a:off x="0" y="4024014"/>
            <a:ext cx="5101234" cy="2805482"/>
          </a:xfrm>
        </p:spPr>
      </p:pic>
      <p:sp>
        <p:nvSpPr>
          <p:cNvPr id="10" name="TextBox 9"/>
          <p:cNvSpPr txBox="1"/>
          <p:nvPr/>
        </p:nvSpPr>
        <p:spPr>
          <a:xfrm>
            <a:off x="5118508" y="5667660"/>
            <a:ext cx="4041728" cy="1200329"/>
          </a:xfrm>
          <a:prstGeom prst="rect">
            <a:avLst/>
          </a:prstGeom>
          <a:solidFill>
            <a:schemeClr val="bg1">
              <a:alpha val="63000"/>
            </a:schemeClr>
          </a:solidFill>
        </p:spPr>
        <p:txBody>
          <a:bodyPr wrap="square" rtlCol="0">
            <a:spAutoFit/>
          </a:bodyPr>
          <a:lstStyle/>
          <a:p>
            <a:r>
              <a:rPr lang="en-US" dirty="0" smtClean="0"/>
              <a:t>R. Munroe (NWS) consults GPS PW at the National Weather Service LA/Oxnard forecast during developing storms. </a:t>
            </a:r>
          </a:p>
          <a:p>
            <a:r>
              <a:rPr lang="en-US" sz="1600" dirty="0" smtClean="0"/>
              <a:t>Photo courtesy J. </a:t>
            </a:r>
            <a:r>
              <a:rPr lang="en-US" sz="1600" dirty="0" err="1" smtClean="0"/>
              <a:t>Laber</a:t>
            </a:r>
            <a:r>
              <a:rPr lang="en-US" sz="1600" dirty="0" smtClean="0"/>
              <a:t>, NWS </a:t>
            </a:r>
            <a:endParaRPr lang="en-US" sz="1600" dirty="0"/>
          </a:p>
        </p:txBody>
      </p:sp>
      <p:sp>
        <p:nvSpPr>
          <p:cNvPr id="7" name="TextBox 6"/>
          <p:cNvSpPr txBox="1"/>
          <p:nvPr/>
        </p:nvSpPr>
        <p:spPr>
          <a:xfrm>
            <a:off x="6565692" y="928136"/>
            <a:ext cx="2578308" cy="338554"/>
          </a:xfrm>
          <a:prstGeom prst="rect">
            <a:avLst/>
          </a:prstGeom>
          <a:solidFill>
            <a:schemeClr val="bg1">
              <a:alpha val="63000"/>
            </a:schemeClr>
          </a:solidFill>
        </p:spPr>
        <p:txBody>
          <a:bodyPr wrap="square" rtlCol="0">
            <a:spAutoFit/>
          </a:bodyPr>
          <a:lstStyle/>
          <a:p>
            <a:r>
              <a:rPr lang="en-US" sz="1600" dirty="0" smtClean="0"/>
              <a:t>Photo credit: A. Tardy, NWS</a:t>
            </a:r>
            <a:endParaRPr lang="en-US" sz="1600" dirty="0"/>
          </a:p>
        </p:txBody>
      </p:sp>
    </p:spTree>
    <p:extLst>
      <p:ext uri="{BB962C8B-B14F-4D97-AF65-F5344CB8AC3E}">
        <p14:creationId xmlns:p14="http://schemas.microsoft.com/office/powerpoint/2010/main" val="556496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515_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17"/>
            <a:ext cx="9144000" cy="6858000"/>
          </a:xfrm>
          <a:prstGeom prst="rect">
            <a:avLst/>
          </a:prstGeom>
        </p:spPr>
      </p:pic>
      <p:cxnSp>
        <p:nvCxnSpPr>
          <p:cNvPr id="4" name="Straight Arrow Connector 3"/>
          <p:cNvCxnSpPr/>
          <p:nvPr/>
        </p:nvCxnSpPr>
        <p:spPr>
          <a:xfrm flipH="1">
            <a:off x="2762250" y="0"/>
            <a:ext cx="6111875" cy="3190875"/>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92125" y="4651375"/>
            <a:ext cx="8080375" cy="830997"/>
          </a:xfrm>
          <a:prstGeom prst="rect">
            <a:avLst/>
          </a:prstGeom>
          <a:noFill/>
        </p:spPr>
        <p:txBody>
          <a:bodyPr wrap="square" rtlCol="0">
            <a:spAutoFit/>
          </a:bodyPr>
          <a:lstStyle/>
          <a:p>
            <a:r>
              <a:rPr lang="en-US" sz="2400" dirty="0" smtClean="0">
                <a:solidFill>
                  <a:schemeClr val="bg1"/>
                </a:solidFill>
              </a:rPr>
              <a:t>We use the interference pattern created by the direct and </a:t>
            </a:r>
            <a:r>
              <a:rPr lang="en-US" sz="2400" dirty="0" smtClean="0">
                <a:solidFill>
                  <a:srgbClr val="FF0000"/>
                </a:solidFill>
              </a:rPr>
              <a:t>reflected </a:t>
            </a:r>
            <a:r>
              <a:rPr lang="en-US" sz="2400" dirty="0" smtClean="0">
                <a:solidFill>
                  <a:schemeClr val="bg1"/>
                </a:solidFill>
              </a:rPr>
              <a:t>signal power to infer changes in the reflecting surface</a:t>
            </a:r>
            <a:endParaRPr lang="en-US" sz="2400" dirty="0">
              <a:solidFill>
                <a:schemeClr val="bg1"/>
              </a:solidFill>
            </a:endParaRPr>
          </a:p>
        </p:txBody>
      </p:sp>
      <p:sp>
        <p:nvSpPr>
          <p:cNvPr id="31" name="TextBox 30"/>
          <p:cNvSpPr txBox="1"/>
          <p:nvPr/>
        </p:nvSpPr>
        <p:spPr>
          <a:xfrm>
            <a:off x="6413500" y="6272252"/>
            <a:ext cx="2730500" cy="369332"/>
          </a:xfrm>
          <a:prstGeom prst="rect">
            <a:avLst/>
          </a:prstGeom>
          <a:noFill/>
        </p:spPr>
        <p:txBody>
          <a:bodyPr wrap="square" rtlCol="0">
            <a:spAutoFit/>
          </a:bodyPr>
          <a:lstStyle/>
          <a:p>
            <a:r>
              <a:rPr lang="en-US" dirty="0" smtClean="0">
                <a:solidFill>
                  <a:schemeClr val="bg1"/>
                </a:solidFill>
              </a:rPr>
              <a:t>Photo courtesy UNAVCO</a:t>
            </a:r>
            <a:endParaRPr lang="en-US" dirty="0">
              <a:solidFill>
                <a:schemeClr val="bg1"/>
              </a:solidFill>
            </a:endParaRPr>
          </a:p>
        </p:txBody>
      </p:sp>
      <p:cxnSp>
        <p:nvCxnSpPr>
          <p:cNvPr id="11" name="Straight Arrow Connector 10"/>
          <p:cNvCxnSpPr/>
          <p:nvPr/>
        </p:nvCxnSpPr>
        <p:spPr>
          <a:xfrm flipH="1">
            <a:off x="3978275" y="993775"/>
            <a:ext cx="6111875" cy="3190875"/>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flipV="1">
            <a:off x="2873375" y="3317875"/>
            <a:ext cx="1104900" cy="866775"/>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0" y="181130"/>
            <a:ext cx="9144000" cy="1938992"/>
          </a:xfrm>
          <a:prstGeom prst="rect">
            <a:avLst/>
          </a:prstGeom>
          <a:solidFill>
            <a:schemeClr val="bg1">
              <a:alpha val="80000"/>
            </a:schemeClr>
          </a:solidFill>
        </p:spPr>
        <p:txBody>
          <a:bodyPr wrap="square" rtlCol="0">
            <a:spAutoFit/>
          </a:bodyPr>
          <a:lstStyle/>
          <a:p>
            <a:pPr algn="ctr"/>
            <a:r>
              <a:rPr lang="en-US" sz="4000" dirty="0" smtClean="0"/>
              <a:t>GPS </a:t>
            </a:r>
            <a:r>
              <a:rPr lang="en-US" sz="4000" dirty="0" err="1" smtClean="0"/>
              <a:t>Interferometric</a:t>
            </a:r>
            <a:r>
              <a:rPr lang="en-US" sz="4000" dirty="0" smtClean="0"/>
              <a:t> </a:t>
            </a:r>
            <a:r>
              <a:rPr lang="en-US" sz="4000" dirty="0" err="1" smtClean="0"/>
              <a:t>Reflectometry</a:t>
            </a:r>
            <a:r>
              <a:rPr lang="en-US" sz="4000" dirty="0" smtClean="0"/>
              <a:t> (GPS-IR) detects changes in </a:t>
            </a:r>
          </a:p>
          <a:p>
            <a:pPr algn="ctr"/>
            <a:r>
              <a:rPr lang="en-US" sz="4000" dirty="0" smtClean="0"/>
              <a:t>snow, soil moisture, and vegetation</a:t>
            </a:r>
            <a:endParaRPr lang="en-US" sz="4000" dirty="0"/>
          </a:p>
        </p:txBody>
      </p:sp>
    </p:spTree>
    <p:extLst>
      <p:ext uri="{BB962C8B-B14F-4D97-AF65-F5344CB8AC3E}">
        <p14:creationId xmlns:p14="http://schemas.microsoft.com/office/powerpoint/2010/main" val="39056928"/>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reflections_101.001.png"/>
          <p:cNvPicPr>
            <a:picLocks noChangeAspect="1"/>
          </p:cNvPicPr>
          <p:nvPr/>
        </p:nvPicPr>
        <p:blipFill>
          <a:blip r:embed="rId3">
            <a:extLst/>
          </a:blip>
          <a:stretch>
            <a:fillRect/>
          </a:stretch>
        </p:blipFill>
        <p:spPr>
          <a:xfrm>
            <a:off x="1177311" y="1388785"/>
            <a:ext cx="6787849" cy="5041869"/>
          </a:xfrm>
          <a:prstGeom prst="rect">
            <a:avLst/>
          </a:prstGeom>
        </p:spPr>
      </p:pic>
      <p:sp>
        <p:nvSpPr>
          <p:cNvPr id="4" name="TextBox 3"/>
          <p:cNvSpPr txBox="1"/>
          <p:nvPr/>
        </p:nvSpPr>
        <p:spPr>
          <a:xfrm>
            <a:off x="0" y="6468823"/>
            <a:ext cx="3227683" cy="369332"/>
          </a:xfrm>
          <a:prstGeom prst="rect">
            <a:avLst/>
          </a:prstGeom>
          <a:noFill/>
        </p:spPr>
        <p:txBody>
          <a:bodyPr wrap="square" rtlCol="0">
            <a:spAutoFit/>
          </a:bodyPr>
          <a:lstStyle/>
          <a:p>
            <a:r>
              <a:rPr lang="en-US" i="1" dirty="0" smtClean="0">
                <a:solidFill>
                  <a:schemeClr val="bg1"/>
                </a:solidFill>
              </a:rPr>
              <a:t>Illustration courtesy K. Larson</a:t>
            </a:r>
            <a:endParaRPr lang="en-US" i="1" dirty="0">
              <a:solidFill>
                <a:schemeClr val="bg1"/>
              </a:solidFill>
            </a:endParaRPr>
          </a:p>
        </p:txBody>
      </p:sp>
      <p:sp>
        <p:nvSpPr>
          <p:cNvPr id="5" name="TextBox 4"/>
          <p:cNvSpPr txBox="1"/>
          <p:nvPr/>
        </p:nvSpPr>
        <p:spPr>
          <a:xfrm>
            <a:off x="0" y="56808"/>
            <a:ext cx="9144000" cy="1323439"/>
          </a:xfrm>
          <a:prstGeom prst="rect">
            <a:avLst/>
          </a:prstGeom>
          <a:noFill/>
        </p:spPr>
        <p:txBody>
          <a:bodyPr wrap="square" rtlCol="0">
            <a:spAutoFit/>
          </a:bodyPr>
          <a:lstStyle/>
          <a:p>
            <a:pPr algn="ctr"/>
            <a:r>
              <a:rPr lang="en-US" sz="4000" dirty="0" smtClean="0">
                <a:solidFill>
                  <a:schemeClr val="bg1"/>
                </a:solidFill>
              </a:rPr>
              <a:t>GPS-IR detects changes in snow, soil moisture, and vegetation</a:t>
            </a:r>
            <a:endParaRPr lang="en-US" sz="4000" dirty="0">
              <a:solidFill>
                <a:schemeClr val="bg1"/>
              </a:solidFill>
            </a:endParaRPr>
          </a:p>
        </p:txBody>
      </p:sp>
    </p:spTree>
    <p:extLst>
      <p:ext uri="{BB962C8B-B14F-4D97-AF65-F5344CB8AC3E}">
        <p14:creationId xmlns:p14="http://schemas.microsoft.com/office/powerpoint/2010/main" val="10308032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40285</TotalTime>
  <Words>684</Words>
  <Application>Microsoft Macintosh PowerPoint</Application>
  <PresentationFormat>On-screen Show (4:3)</PresentationFormat>
  <Paragraphs>69</Paragraphs>
  <Slides>11</Slides>
  <Notes>8</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Calibri</vt:lpstr>
      <vt:lpstr>Arial</vt:lpstr>
      <vt:lpstr>Office Theme</vt:lpstr>
      <vt:lpstr>PowerPoint Presentation</vt:lpstr>
      <vt:lpstr>Typical western U.S. ground GPS station as installed by geodetic community</vt:lpstr>
      <vt:lpstr>Ground GPS reveals motion between and during earthquakes</vt:lpstr>
      <vt:lpstr>GPS can also measure the movement during an earthquake</vt:lpstr>
      <vt:lpstr>Ground GPS meteorology</vt:lpstr>
      <vt:lpstr>Ground GPS Meteorology Uniquely able to precisely determine Precipitable Water Vapor near-continuously</vt:lpstr>
      <vt:lpstr>Ground GPS meteorology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Angelyn Moore</dc:creator>
  <cp:lastModifiedBy>Microsoft Office User</cp:lastModifiedBy>
  <cp:revision>64</cp:revision>
  <dcterms:created xsi:type="dcterms:W3CDTF">2017-06-26T23:59:51Z</dcterms:created>
  <dcterms:modified xsi:type="dcterms:W3CDTF">2017-11-15T02:05:22Z</dcterms:modified>
</cp:coreProperties>
</file>