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Default Extension="sldx" ContentType="application/vnd.openxmlformats-officedocument.presentationml.slide"/>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5"/>
  </p:notesMasterIdLst>
  <p:handoutMasterIdLst>
    <p:handoutMasterId r:id="rId26"/>
  </p:handoutMasterIdLst>
  <p:sldIdLst>
    <p:sldId id="699" r:id="rId2"/>
    <p:sldId id="700" r:id="rId3"/>
    <p:sldId id="693" r:id="rId4"/>
    <p:sldId id="701" r:id="rId5"/>
    <p:sldId id="702" r:id="rId6"/>
    <p:sldId id="703" r:id="rId7"/>
    <p:sldId id="704" r:id="rId8"/>
    <p:sldId id="705" r:id="rId9"/>
    <p:sldId id="706" r:id="rId10"/>
    <p:sldId id="708" r:id="rId11"/>
    <p:sldId id="709" r:id="rId12"/>
    <p:sldId id="710" r:id="rId13"/>
    <p:sldId id="712" r:id="rId14"/>
    <p:sldId id="713" r:id="rId15"/>
    <p:sldId id="714" r:id="rId16"/>
    <p:sldId id="716" r:id="rId17"/>
    <p:sldId id="717" r:id="rId18"/>
    <p:sldId id="718" r:id="rId19"/>
    <p:sldId id="722" r:id="rId20"/>
    <p:sldId id="692" r:id="rId21"/>
    <p:sldId id="695" r:id="rId22"/>
    <p:sldId id="720" r:id="rId23"/>
    <p:sldId id="698"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Medium" pitchFamily="34" charset="0"/>
        <a:ea typeface="+mn-ea"/>
        <a:cs typeface="+mn-cs"/>
      </a:defRPr>
    </a:lvl1pPr>
    <a:lvl2pPr marL="457200" algn="l" rtl="0" fontAlgn="base">
      <a:spcBef>
        <a:spcPct val="0"/>
      </a:spcBef>
      <a:spcAft>
        <a:spcPct val="0"/>
      </a:spcAft>
      <a:defRPr kern="1200">
        <a:solidFill>
          <a:schemeClr val="tx1"/>
        </a:solidFill>
        <a:latin typeface="Franklin Gothic Medium" pitchFamily="34" charset="0"/>
        <a:ea typeface="+mn-ea"/>
        <a:cs typeface="+mn-cs"/>
      </a:defRPr>
    </a:lvl2pPr>
    <a:lvl3pPr marL="914400" algn="l" rtl="0" fontAlgn="base">
      <a:spcBef>
        <a:spcPct val="0"/>
      </a:spcBef>
      <a:spcAft>
        <a:spcPct val="0"/>
      </a:spcAft>
      <a:defRPr kern="1200">
        <a:solidFill>
          <a:schemeClr val="tx1"/>
        </a:solidFill>
        <a:latin typeface="Franklin Gothic Medium" pitchFamily="34" charset="0"/>
        <a:ea typeface="+mn-ea"/>
        <a:cs typeface="+mn-cs"/>
      </a:defRPr>
    </a:lvl3pPr>
    <a:lvl4pPr marL="1371600" algn="l" rtl="0" fontAlgn="base">
      <a:spcBef>
        <a:spcPct val="0"/>
      </a:spcBef>
      <a:spcAft>
        <a:spcPct val="0"/>
      </a:spcAft>
      <a:defRPr kern="1200">
        <a:solidFill>
          <a:schemeClr val="tx1"/>
        </a:solidFill>
        <a:latin typeface="Franklin Gothic Medium" pitchFamily="34" charset="0"/>
        <a:ea typeface="+mn-ea"/>
        <a:cs typeface="+mn-cs"/>
      </a:defRPr>
    </a:lvl4pPr>
    <a:lvl5pPr marL="1828800" algn="l" rtl="0" fontAlgn="base">
      <a:spcBef>
        <a:spcPct val="0"/>
      </a:spcBef>
      <a:spcAft>
        <a:spcPct val="0"/>
      </a:spcAft>
      <a:defRPr kern="1200">
        <a:solidFill>
          <a:schemeClr val="tx1"/>
        </a:solidFill>
        <a:latin typeface="Franklin Gothic Medium" pitchFamily="34" charset="0"/>
        <a:ea typeface="+mn-ea"/>
        <a:cs typeface="+mn-cs"/>
      </a:defRPr>
    </a:lvl5pPr>
    <a:lvl6pPr marL="2286000" algn="l" defTabSz="914400" rtl="0" eaLnBrk="1" latinLnBrk="0" hangingPunct="1">
      <a:defRPr kern="1200">
        <a:solidFill>
          <a:schemeClr val="tx1"/>
        </a:solidFill>
        <a:latin typeface="Franklin Gothic Medium" pitchFamily="34" charset="0"/>
        <a:ea typeface="+mn-ea"/>
        <a:cs typeface="+mn-cs"/>
      </a:defRPr>
    </a:lvl6pPr>
    <a:lvl7pPr marL="2743200" algn="l" defTabSz="914400" rtl="0" eaLnBrk="1" latinLnBrk="0" hangingPunct="1">
      <a:defRPr kern="1200">
        <a:solidFill>
          <a:schemeClr val="tx1"/>
        </a:solidFill>
        <a:latin typeface="Franklin Gothic Medium" pitchFamily="34" charset="0"/>
        <a:ea typeface="+mn-ea"/>
        <a:cs typeface="+mn-cs"/>
      </a:defRPr>
    </a:lvl7pPr>
    <a:lvl8pPr marL="3200400" algn="l" defTabSz="914400" rtl="0" eaLnBrk="1" latinLnBrk="0" hangingPunct="1">
      <a:defRPr kern="1200">
        <a:solidFill>
          <a:schemeClr val="tx1"/>
        </a:solidFill>
        <a:latin typeface="Franklin Gothic Medium" pitchFamily="34" charset="0"/>
        <a:ea typeface="+mn-ea"/>
        <a:cs typeface="+mn-cs"/>
      </a:defRPr>
    </a:lvl8pPr>
    <a:lvl9pPr marL="3657600" algn="l" defTabSz="914400" rtl="0" eaLnBrk="1" latinLnBrk="0" hangingPunct="1">
      <a:defRPr kern="1200">
        <a:solidFill>
          <a:schemeClr val="tx1"/>
        </a:solidFill>
        <a:latin typeface="Franklin Gothic Medium"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00"/>
    <a:srgbClr val="F0EB15"/>
    <a:srgbClr val="FFCC00"/>
    <a:srgbClr val="FDDF03"/>
    <a:srgbClr val="FFFF00"/>
    <a:srgbClr val="B8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15" autoAdjust="0"/>
    <p:restoredTop sz="96635" autoAdjust="0"/>
  </p:normalViewPr>
  <p:slideViewPr>
    <p:cSldViewPr snapToGrid="0">
      <p:cViewPr varScale="1">
        <p:scale>
          <a:sx n="64" d="100"/>
          <a:sy n="64" d="100"/>
        </p:scale>
        <p:origin x="-120" y="-366"/>
      </p:cViewPr>
      <p:guideLst>
        <p:guide orient="horz" pos="144"/>
        <p:guide orient="horz" pos="4176"/>
        <p:guide orient="horz" pos="4224"/>
        <p:guide pos="5616"/>
        <p:guide pos="144"/>
        <p:guide pos="288"/>
        <p:guide pos="2880"/>
        <p:guide pos="5472"/>
        <p:guide pos="11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57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73" tIns="45686" rIns="91373" bIns="45686" numCol="1" anchor="t" anchorCtr="0" compatLnSpc="1">
            <a:prstTxWarp prst="textNoShape">
              <a:avLst/>
            </a:prstTxWarp>
          </a:bodyPr>
          <a:lstStyle>
            <a:lvl1pPr defTabSz="880676" eaLnBrk="0" hangingPunct="0">
              <a:defRPr sz="1200"/>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373" tIns="45686" rIns="91373" bIns="45686" numCol="1" anchor="t" anchorCtr="0" compatLnSpc="1">
            <a:prstTxWarp prst="textNoShape">
              <a:avLst/>
            </a:prstTxWarp>
          </a:bodyPr>
          <a:lstStyle>
            <a:lvl1pPr algn="r" defTabSz="880676" eaLnBrk="0" hangingPunct="0">
              <a:defRPr sz="1200"/>
            </a:lvl1pPr>
          </a:lstStyle>
          <a:p>
            <a:pPr>
              <a:defRPr/>
            </a:pPr>
            <a:fld id="{47A368E1-0DF9-46F6-8274-33D7E67FDB1E}" type="datetimeFigureOut">
              <a:rPr lang="en-US"/>
              <a:pPr>
                <a:defRPr/>
              </a:pPr>
              <a:t>4/28/2010</a:t>
            </a:fld>
            <a:endParaRPr lang="en-US"/>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73" tIns="45686" rIns="91373" bIns="45686" numCol="1" anchor="b" anchorCtr="0" compatLnSpc="1">
            <a:prstTxWarp prst="textNoShape">
              <a:avLst/>
            </a:prstTxWarp>
          </a:bodyPr>
          <a:lstStyle>
            <a:lvl1pPr defTabSz="880676" eaLnBrk="0" hangingPunct="0">
              <a:defRPr sz="1200"/>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373" tIns="45686" rIns="91373" bIns="45686" numCol="1" anchor="b" anchorCtr="0" compatLnSpc="1">
            <a:prstTxWarp prst="textNoShape">
              <a:avLst/>
            </a:prstTxWarp>
          </a:bodyPr>
          <a:lstStyle>
            <a:lvl1pPr algn="r" defTabSz="880676" eaLnBrk="0" hangingPunct="0">
              <a:defRPr sz="1200"/>
            </a:lvl1pPr>
          </a:lstStyle>
          <a:p>
            <a:pPr>
              <a:defRPr/>
            </a:pPr>
            <a:fld id="{DA972A14-1AC1-458F-975A-30405CFBA9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73" tIns="45686" rIns="91373" bIns="45686" numCol="1" anchor="t" anchorCtr="0" compatLnSpc="1">
            <a:prstTxWarp prst="textNoShape">
              <a:avLst/>
            </a:prstTxWarp>
          </a:bodyPr>
          <a:lstStyle>
            <a:lvl1pPr defTabSz="880676">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1373" tIns="45686" rIns="91373" bIns="45686" numCol="1" anchor="t" anchorCtr="0" compatLnSpc="1">
            <a:prstTxWarp prst="textNoShape">
              <a:avLst/>
            </a:prstTxWarp>
          </a:bodyPr>
          <a:lstStyle>
            <a:lvl1pPr algn="r" defTabSz="880676">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373" tIns="45686" rIns="91373" bIns="456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1373" tIns="45686" rIns="91373" bIns="45686" numCol="1" anchor="b" anchorCtr="0" compatLnSpc="1">
            <a:prstTxWarp prst="textNoShape">
              <a:avLst/>
            </a:prstTxWarp>
          </a:bodyPr>
          <a:lstStyle>
            <a:lvl1pPr defTabSz="880676">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373" tIns="45686" rIns="91373" bIns="45686" numCol="1" anchor="b" anchorCtr="0" compatLnSpc="1">
            <a:prstTxWarp prst="textNoShape">
              <a:avLst/>
            </a:prstTxWarp>
          </a:bodyPr>
          <a:lstStyle>
            <a:lvl1pPr algn="r" defTabSz="880676">
              <a:defRPr sz="1200">
                <a:latin typeface="Arial" charset="0"/>
              </a:defRPr>
            </a:lvl1pPr>
          </a:lstStyle>
          <a:p>
            <a:pPr>
              <a:defRPr/>
            </a:pPr>
            <a:fld id="{CF1D7019-D680-47FE-8C2E-6C2DDA373A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5"/>
          <p:cNvSpPr>
            <a:spLocks noGrp="1" noChangeArrowheads="1"/>
          </p:cNvSpPr>
          <p:nvPr>
            <p:ph type="dt" sz="quarter" idx="1"/>
          </p:nvPr>
        </p:nvSpPr>
        <p:spPr>
          <a:noFill/>
        </p:spPr>
        <p:txBody>
          <a:bodyPr/>
          <a:lstStyle/>
          <a:p>
            <a:pPr defTabSz="879475">
              <a:tabLst>
                <a:tab pos="723900" algn="l"/>
                <a:tab pos="1447800" algn="l"/>
                <a:tab pos="2171700" algn="l"/>
                <a:tab pos="2895600" algn="l"/>
              </a:tabLst>
            </a:pPr>
            <a:r>
              <a:rPr lang="en-GB" smtClean="0">
                <a:latin typeface="Arial" pitchFamily="34" charset="0"/>
              </a:rPr>
              <a:t>03/12/08</a:t>
            </a:r>
          </a:p>
        </p:txBody>
      </p:sp>
      <p:sp>
        <p:nvSpPr>
          <p:cNvPr id="28675" name="Rectangle 9"/>
          <p:cNvSpPr>
            <a:spLocks noGrp="1" noChangeArrowheads="1"/>
          </p:cNvSpPr>
          <p:nvPr>
            <p:ph type="sldNum" sz="quarter" idx="5"/>
          </p:nvPr>
        </p:nvSpPr>
        <p:spPr>
          <a:noFill/>
        </p:spPr>
        <p:txBody>
          <a:bodyPr/>
          <a:lstStyle/>
          <a:p>
            <a:pPr defTabSz="879475">
              <a:tabLst>
                <a:tab pos="723900" algn="l"/>
                <a:tab pos="1447800" algn="l"/>
                <a:tab pos="2171700" algn="l"/>
                <a:tab pos="2895600" algn="l"/>
              </a:tabLst>
            </a:pPr>
            <a:fld id="{3DF228CF-A0ED-4A06-AEE8-4F8A4B7BF0B2}" type="slidenum">
              <a:rPr lang="en-GB" smtClean="0">
                <a:latin typeface="Arial" pitchFamily="34" charset="0"/>
              </a:rPr>
              <a:pPr defTabSz="879475">
                <a:tabLst>
                  <a:tab pos="723900" algn="l"/>
                  <a:tab pos="1447800" algn="l"/>
                  <a:tab pos="2171700" algn="l"/>
                  <a:tab pos="2895600" algn="l"/>
                </a:tabLst>
              </a:pPr>
              <a:t>1</a:t>
            </a:fld>
            <a:endParaRPr lang="en-GB" smtClean="0">
              <a:latin typeface="Arial" pitchFamily="34" charset="0"/>
            </a:endParaRPr>
          </a:p>
        </p:txBody>
      </p:sp>
      <p:sp>
        <p:nvSpPr>
          <p:cNvPr id="28676" name="Text Box 1"/>
          <p:cNvSpPr txBox="1">
            <a:spLocks noChangeArrowheads="1"/>
          </p:cNvSpPr>
          <p:nvPr/>
        </p:nvSpPr>
        <p:spPr bwMode="auto">
          <a:xfrm>
            <a:off x="1181100" y="698500"/>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p>
            <a:endParaRPr lang="en-US"/>
          </a:p>
        </p:txBody>
      </p:sp>
      <p:sp>
        <p:nvSpPr>
          <p:cNvPr id="28677" name="Text Box 2"/>
          <p:cNvSpPr>
            <a:spLocks noGrp="1" noChangeArrowheads="1"/>
          </p:cNvSpPr>
          <p:nvPr>
            <p:ph type="body"/>
          </p:nvPr>
        </p:nvSpPr>
        <p:spPr>
          <a:xfrm>
            <a:off x="935038" y="4416425"/>
            <a:ext cx="5141912" cy="4183063"/>
          </a:xfrm>
          <a:noFill/>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latin typeface="Arial" pitchFamily="34"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5"/>
          <p:cNvSpPr>
            <a:spLocks noGrp="1" noChangeArrowheads="1"/>
          </p:cNvSpPr>
          <p:nvPr>
            <p:ph type="dt" sz="quarter" idx="1"/>
          </p:nvPr>
        </p:nvSpPr>
        <p:spPr>
          <a:noFill/>
        </p:spPr>
        <p:txBody>
          <a:bodyPr/>
          <a:lstStyle/>
          <a:p>
            <a:pPr defTabSz="879475">
              <a:tabLst>
                <a:tab pos="723900" algn="l"/>
                <a:tab pos="1447800" algn="l"/>
                <a:tab pos="2171700" algn="l"/>
                <a:tab pos="2895600" algn="l"/>
              </a:tabLst>
            </a:pPr>
            <a:r>
              <a:rPr lang="en-GB" smtClean="0">
                <a:latin typeface="Arial" pitchFamily="34" charset="0"/>
              </a:rPr>
              <a:t>03/12/08</a:t>
            </a:r>
          </a:p>
        </p:txBody>
      </p:sp>
      <p:sp>
        <p:nvSpPr>
          <p:cNvPr id="37891" name="Rectangle 9"/>
          <p:cNvSpPr>
            <a:spLocks noGrp="1" noChangeArrowheads="1"/>
          </p:cNvSpPr>
          <p:nvPr>
            <p:ph type="sldNum" sz="quarter" idx="5"/>
          </p:nvPr>
        </p:nvSpPr>
        <p:spPr>
          <a:noFill/>
        </p:spPr>
        <p:txBody>
          <a:bodyPr/>
          <a:lstStyle/>
          <a:p>
            <a:pPr defTabSz="879475">
              <a:tabLst>
                <a:tab pos="723900" algn="l"/>
                <a:tab pos="1447800" algn="l"/>
                <a:tab pos="2171700" algn="l"/>
                <a:tab pos="2895600" algn="l"/>
              </a:tabLst>
            </a:pPr>
            <a:fld id="{4636BE08-3D5B-48A1-8105-198013E19E0A}" type="slidenum">
              <a:rPr lang="en-GB" smtClean="0">
                <a:latin typeface="Arial" pitchFamily="34" charset="0"/>
              </a:rPr>
              <a:pPr defTabSz="879475">
                <a:tabLst>
                  <a:tab pos="723900" algn="l"/>
                  <a:tab pos="1447800" algn="l"/>
                  <a:tab pos="2171700" algn="l"/>
                  <a:tab pos="2895600" algn="l"/>
                </a:tabLst>
              </a:pPr>
              <a:t>16</a:t>
            </a:fld>
            <a:endParaRPr lang="en-GB" smtClean="0">
              <a:latin typeface="Arial" pitchFamily="34" charset="0"/>
            </a:endParaRPr>
          </a:p>
        </p:txBody>
      </p:sp>
      <p:sp>
        <p:nvSpPr>
          <p:cNvPr id="37892" name="Text Box 2"/>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p>
            <a:endParaRPr lang="en-US"/>
          </a:p>
        </p:txBody>
      </p:sp>
      <p:sp>
        <p:nvSpPr>
          <p:cNvPr id="37893" name="Rectangle 3"/>
          <p:cNvSpPr>
            <a:spLocks noGrp="1" noChangeArrowheads="1"/>
          </p:cNvSpPr>
          <p:nvPr>
            <p:ph type="body"/>
          </p:nvPr>
        </p:nvSpPr>
        <p:spPr>
          <a:noFill/>
          <a:ln/>
        </p:spPr>
        <p:txBody>
          <a:bodyPr wrap="none" anchor="ct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5"/>
          <p:cNvSpPr>
            <a:spLocks noGrp="1" noChangeArrowheads="1"/>
          </p:cNvSpPr>
          <p:nvPr>
            <p:ph type="dt" sz="quarter" idx="1"/>
          </p:nvPr>
        </p:nvSpPr>
        <p:spPr>
          <a:noFill/>
        </p:spPr>
        <p:txBody>
          <a:bodyPr/>
          <a:lstStyle/>
          <a:p>
            <a:pPr defTabSz="879475">
              <a:tabLst>
                <a:tab pos="723900" algn="l"/>
                <a:tab pos="1447800" algn="l"/>
                <a:tab pos="2171700" algn="l"/>
                <a:tab pos="2895600" algn="l"/>
              </a:tabLst>
            </a:pPr>
            <a:r>
              <a:rPr lang="en-GB" smtClean="0">
                <a:latin typeface="Arial" pitchFamily="34" charset="0"/>
              </a:rPr>
              <a:t>03/12/08</a:t>
            </a:r>
          </a:p>
        </p:txBody>
      </p:sp>
      <p:sp>
        <p:nvSpPr>
          <p:cNvPr id="38915" name="Rectangle 9"/>
          <p:cNvSpPr>
            <a:spLocks noGrp="1" noChangeArrowheads="1"/>
          </p:cNvSpPr>
          <p:nvPr>
            <p:ph type="sldNum" sz="quarter" idx="5"/>
          </p:nvPr>
        </p:nvSpPr>
        <p:spPr>
          <a:noFill/>
        </p:spPr>
        <p:txBody>
          <a:bodyPr/>
          <a:lstStyle/>
          <a:p>
            <a:pPr defTabSz="879475">
              <a:tabLst>
                <a:tab pos="723900" algn="l"/>
                <a:tab pos="1447800" algn="l"/>
                <a:tab pos="2171700" algn="l"/>
                <a:tab pos="2895600" algn="l"/>
              </a:tabLst>
            </a:pPr>
            <a:fld id="{5BB89E7D-C590-4ECE-A273-1FE475FBD235}" type="slidenum">
              <a:rPr lang="en-GB" smtClean="0">
                <a:latin typeface="Arial" pitchFamily="34" charset="0"/>
              </a:rPr>
              <a:pPr defTabSz="879475">
                <a:tabLst>
                  <a:tab pos="723900" algn="l"/>
                  <a:tab pos="1447800" algn="l"/>
                  <a:tab pos="2171700" algn="l"/>
                  <a:tab pos="2895600" algn="l"/>
                </a:tabLst>
              </a:pPr>
              <a:t>17</a:t>
            </a:fld>
            <a:endParaRPr lang="en-GB" smtClean="0">
              <a:latin typeface="Arial" pitchFamily="34" charset="0"/>
            </a:endParaRPr>
          </a:p>
        </p:txBody>
      </p:sp>
      <p:sp>
        <p:nvSpPr>
          <p:cNvPr id="38916" name="Text Box 1"/>
          <p:cNvSpPr txBox="1">
            <a:spLocks noChangeArrowheads="1"/>
          </p:cNvSpPr>
          <p:nvPr/>
        </p:nvSpPr>
        <p:spPr bwMode="auto">
          <a:xfrm>
            <a:off x="1184275" y="700088"/>
            <a:ext cx="4649788" cy="3484562"/>
          </a:xfrm>
          <a:prstGeom prst="rect">
            <a:avLst/>
          </a:prstGeom>
          <a:solidFill>
            <a:srgbClr val="FFFFFF"/>
          </a:solidFill>
          <a:ln w="9525">
            <a:solidFill>
              <a:srgbClr val="000000"/>
            </a:solidFill>
            <a:miter lim="800000"/>
            <a:headEnd/>
            <a:tailEnd/>
          </a:ln>
        </p:spPr>
        <p:txBody>
          <a:bodyPr wrap="none" lIns="91449" tIns="45725" rIns="91449" bIns="45725" anchor="ctr"/>
          <a:lstStyle/>
          <a:p>
            <a:endParaRPr lang="en-US"/>
          </a:p>
        </p:txBody>
      </p:sp>
      <p:sp>
        <p:nvSpPr>
          <p:cNvPr id="38917" name="Rectangle 2"/>
          <p:cNvSpPr>
            <a:spLocks noGrp="1" noChangeArrowheads="1"/>
          </p:cNvSpPr>
          <p:nvPr>
            <p:ph type="body"/>
          </p:nvPr>
        </p:nvSpPr>
        <p:spPr>
          <a:xfrm>
            <a:off x="703263" y="4418013"/>
            <a:ext cx="5602287" cy="4178300"/>
          </a:xfrm>
          <a:noFill/>
          <a:ln/>
        </p:spPr>
        <p:txBody>
          <a:bodyPr wrap="none" anchor="ct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5"/>
          <p:cNvSpPr txBox="1">
            <a:spLocks noGrp="1" noChangeArrowheads="1"/>
          </p:cNvSpPr>
          <p:nvPr/>
        </p:nvSpPr>
        <p:spPr bwMode="auto">
          <a:xfrm>
            <a:off x="3971925" y="0"/>
            <a:ext cx="3033713" cy="460375"/>
          </a:xfrm>
          <a:prstGeom prst="rect">
            <a:avLst/>
          </a:prstGeom>
          <a:noFill/>
          <a:ln w="9525">
            <a:noFill/>
            <a:round/>
            <a:headEnd/>
            <a:tailEnd/>
          </a:ln>
        </p:spPr>
        <p:txBody>
          <a:bodyPr lIns="92130" tIns="46065" rIns="92130" bIns="46065"/>
          <a:lstStyle/>
          <a:p>
            <a:pPr algn="r">
              <a:buSzPct val="45000"/>
              <a:tabLst>
                <a:tab pos="717550" algn="l"/>
                <a:tab pos="1435100" algn="l"/>
                <a:tab pos="2152650" algn="l"/>
                <a:tab pos="2871788" algn="l"/>
              </a:tabLst>
            </a:pPr>
            <a:r>
              <a:rPr lang="en-GB" sz="1100">
                <a:solidFill>
                  <a:srgbClr val="000000"/>
                </a:solidFill>
                <a:latin typeface="Times New Roman" pitchFamily="18" charset="0"/>
              </a:rPr>
              <a:t>03/12/08</a:t>
            </a:r>
          </a:p>
        </p:txBody>
      </p:sp>
      <p:sp>
        <p:nvSpPr>
          <p:cNvPr id="39939" name="Rectangle 9"/>
          <p:cNvSpPr txBox="1">
            <a:spLocks noGrp="1" noChangeArrowheads="1"/>
          </p:cNvSpPr>
          <p:nvPr/>
        </p:nvSpPr>
        <p:spPr bwMode="auto">
          <a:xfrm>
            <a:off x="3971925" y="8831263"/>
            <a:ext cx="3033713" cy="460375"/>
          </a:xfrm>
          <a:prstGeom prst="rect">
            <a:avLst/>
          </a:prstGeom>
          <a:noFill/>
          <a:ln w="9525">
            <a:noFill/>
            <a:round/>
            <a:headEnd/>
            <a:tailEnd/>
          </a:ln>
        </p:spPr>
        <p:txBody>
          <a:bodyPr lIns="92130" tIns="46065" rIns="92130" bIns="46065" anchor="b"/>
          <a:lstStyle/>
          <a:p>
            <a:pPr algn="r">
              <a:buSzPct val="45000"/>
              <a:tabLst>
                <a:tab pos="717550" algn="l"/>
                <a:tab pos="1435100" algn="l"/>
                <a:tab pos="2152650" algn="l"/>
                <a:tab pos="2871788" algn="l"/>
              </a:tabLst>
            </a:pPr>
            <a:fld id="{E45D4900-B7D1-44C2-9041-A5F40919BFAC}" type="slidenum">
              <a:rPr lang="en-GB" sz="1100">
                <a:solidFill>
                  <a:srgbClr val="000000"/>
                </a:solidFill>
                <a:latin typeface="Times New Roman" pitchFamily="18" charset="0"/>
              </a:rPr>
              <a:pPr algn="r">
                <a:buSzPct val="45000"/>
                <a:tabLst>
                  <a:tab pos="717550" algn="l"/>
                  <a:tab pos="1435100" algn="l"/>
                  <a:tab pos="2152650" algn="l"/>
                  <a:tab pos="2871788" algn="l"/>
                </a:tabLst>
              </a:pPr>
              <a:t>18</a:t>
            </a:fld>
            <a:endParaRPr lang="en-GB" sz="1100">
              <a:solidFill>
                <a:srgbClr val="000000"/>
              </a:solidFill>
              <a:latin typeface="Times New Roman" pitchFamily="18" charset="0"/>
            </a:endParaRPr>
          </a:p>
        </p:txBody>
      </p:sp>
      <p:sp>
        <p:nvSpPr>
          <p:cNvPr id="39940" name="Text Box 1"/>
          <p:cNvSpPr txBox="1">
            <a:spLocks noChangeArrowheads="1"/>
          </p:cNvSpPr>
          <p:nvPr/>
        </p:nvSpPr>
        <p:spPr bwMode="auto">
          <a:xfrm>
            <a:off x="1184275" y="700088"/>
            <a:ext cx="4649788" cy="3484562"/>
          </a:xfrm>
          <a:prstGeom prst="rect">
            <a:avLst/>
          </a:prstGeom>
          <a:solidFill>
            <a:srgbClr val="FFFFFF"/>
          </a:solidFill>
          <a:ln w="9525">
            <a:solidFill>
              <a:srgbClr val="000000"/>
            </a:solidFill>
            <a:miter lim="800000"/>
            <a:headEnd/>
            <a:tailEnd/>
          </a:ln>
        </p:spPr>
        <p:txBody>
          <a:bodyPr wrap="none" lIns="90702" tIns="45352" rIns="90702" bIns="45352" anchor="ctr"/>
          <a:lstStyle/>
          <a:p>
            <a:endParaRPr lang="en-US">
              <a:solidFill>
                <a:srgbClr val="FFFFFF"/>
              </a:solidFill>
            </a:endParaRPr>
          </a:p>
        </p:txBody>
      </p:sp>
      <p:sp>
        <p:nvSpPr>
          <p:cNvPr id="39941" name="Rectangle 2"/>
          <p:cNvSpPr>
            <a:spLocks noGrp="1" noChangeArrowheads="1"/>
          </p:cNvSpPr>
          <p:nvPr>
            <p:ph type="body"/>
          </p:nvPr>
        </p:nvSpPr>
        <p:spPr>
          <a:xfrm>
            <a:off x="703263" y="4418013"/>
            <a:ext cx="5602287" cy="4178300"/>
          </a:xfrm>
          <a:noFill/>
          <a:ln/>
        </p:spPr>
        <p:txBody>
          <a:bodyPr wrap="none" lIns="92130" tIns="46065" rIns="92130" bIns="46065" anchor="ct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7450" y="700088"/>
            <a:ext cx="4646613" cy="3484562"/>
          </a:xfrm>
          <a:ln/>
        </p:spPr>
      </p:sp>
      <p:sp>
        <p:nvSpPr>
          <p:cNvPr id="40963" name="Rectangle 3"/>
          <p:cNvSpPr>
            <a:spLocks noGrp="1" noChangeArrowheads="1"/>
          </p:cNvSpPr>
          <p:nvPr>
            <p:ph type="body" idx="1"/>
          </p:nvPr>
        </p:nvSpPr>
        <p:spPr>
          <a:xfrm>
            <a:off x="703263" y="4418013"/>
            <a:ext cx="5603875" cy="4178300"/>
          </a:xfrm>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877" tIns="46439" rIns="92877" bIns="46439" anchor="b"/>
          <a:lstStyle/>
          <a:p>
            <a:pPr algn="r" defTabSz="927100"/>
            <a:fld id="{2CC6AC33-2B8F-4DCD-8872-8D1EA6B03F46}" type="slidenum">
              <a:rPr lang="en-US" sz="1200"/>
              <a:pPr algn="r" defTabSz="927100"/>
              <a:t>4</a:t>
            </a:fld>
            <a:endParaRPr lang="en-US" sz="1200"/>
          </a:p>
        </p:txBody>
      </p:sp>
      <p:sp>
        <p:nvSpPr>
          <p:cNvPr id="29699" name="Rectangle 2"/>
          <p:cNvSpPr>
            <a:spLocks noGrp="1" noRot="1" noChangeAspect="1" noChangeArrowheads="1" noTextEdit="1"/>
          </p:cNvSpPr>
          <p:nvPr>
            <p:ph type="sldImg"/>
          </p:nvPr>
        </p:nvSpPr>
        <p:spPr>
          <a:xfrm>
            <a:off x="1184275" y="696913"/>
            <a:ext cx="4648200" cy="3486150"/>
          </a:xfrm>
          <a:ln/>
        </p:spPr>
      </p:sp>
      <p:sp>
        <p:nvSpPr>
          <p:cNvPr id="29700" name="Rectangle 3"/>
          <p:cNvSpPr>
            <a:spLocks noGrp="1" noChangeArrowheads="1"/>
          </p:cNvSpPr>
          <p:nvPr>
            <p:ph type="body" idx="1"/>
          </p:nvPr>
        </p:nvSpPr>
        <p:spPr>
          <a:xfrm>
            <a:off x="703263" y="4418013"/>
            <a:ext cx="5603875" cy="4178300"/>
          </a:xfrm>
          <a:noFill/>
          <a:ln/>
        </p:spPr>
        <p:txBody>
          <a:bodyPr lIns="92877" tIns="46439" rIns="92877" bIns="46439"/>
          <a:lstStyle/>
          <a:p>
            <a:endParaRPr lang="en-US" smtClean="0">
              <a:latin typeface="Arial" pitchFamily="34" charset="0"/>
              <a:ea typeface="Times New Roman"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7100">
              <a:tabLst>
                <a:tab pos="723900" algn="l"/>
                <a:tab pos="1447800" algn="l"/>
                <a:tab pos="2171700" algn="l"/>
                <a:tab pos="2895600" algn="l"/>
              </a:tabLst>
            </a:pPr>
            <a:fld id="{0211C9AB-B142-4F09-B4A4-B68F75E7E1FC}" type="slidenum">
              <a:rPr lang="en-US" smtClean="0">
                <a:latin typeface="Arial" pitchFamily="34" charset="0"/>
              </a:rPr>
              <a:pPr defTabSz="927100">
                <a:tabLst>
                  <a:tab pos="723900" algn="l"/>
                  <a:tab pos="1447800" algn="l"/>
                  <a:tab pos="2171700" algn="l"/>
                  <a:tab pos="2895600" algn="l"/>
                </a:tabLst>
              </a:pPr>
              <a:t>5</a:t>
            </a:fld>
            <a:endParaRPr lang="en-US" smtClean="0">
              <a:latin typeface="Arial" pitchFamily="34" charset="0"/>
            </a:endParaRPr>
          </a:p>
        </p:txBody>
      </p:sp>
      <p:sp>
        <p:nvSpPr>
          <p:cNvPr id="30723" name="Rectangle 2"/>
          <p:cNvSpPr>
            <a:spLocks noGrp="1" noRot="1" noChangeAspect="1" noChangeArrowheads="1" noTextEdit="1"/>
          </p:cNvSpPr>
          <p:nvPr>
            <p:ph type="sldImg"/>
          </p:nvPr>
        </p:nvSpPr>
        <p:spPr>
          <a:xfrm>
            <a:off x="1184275" y="700088"/>
            <a:ext cx="4646613" cy="3484562"/>
          </a:xfrm>
          <a:ln/>
        </p:spPr>
      </p:sp>
      <p:sp>
        <p:nvSpPr>
          <p:cNvPr id="3072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90625" y="701675"/>
            <a:ext cx="4630738" cy="3475038"/>
          </a:xfrm>
          <a:ln/>
        </p:spPr>
      </p:sp>
      <p:sp>
        <p:nvSpPr>
          <p:cNvPr id="31747" name="Rectangle 3"/>
          <p:cNvSpPr>
            <a:spLocks noGrp="1" noChangeArrowheads="1"/>
          </p:cNvSpPr>
          <p:nvPr>
            <p:ph type="body" idx="1"/>
          </p:nvPr>
        </p:nvSpPr>
        <p:spPr>
          <a:xfrm>
            <a:off x="933450" y="4413250"/>
            <a:ext cx="5143500" cy="4187825"/>
          </a:xfrm>
          <a:noFill/>
          <a:ln/>
        </p:spPr>
        <p:txBody>
          <a:bodyPr lIns="91952" tIns="45976" rIns="91952" bIns="45976"/>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7100">
              <a:tabLst>
                <a:tab pos="723900" algn="l"/>
                <a:tab pos="1447800" algn="l"/>
                <a:tab pos="2171700" algn="l"/>
                <a:tab pos="2895600" algn="l"/>
              </a:tabLst>
            </a:pPr>
            <a:fld id="{031C93C1-895B-4E1E-A14C-61238929937B}" type="slidenum">
              <a:rPr lang="en-US" smtClean="0">
                <a:latin typeface="Arial" pitchFamily="34" charset="0"/>
              </a:rPr>
              <a:pPr defTabSz="927100">
                <a:tabLst>
                  <a:tab pos="723900" algn="l"/>
                  <a:tab pos="1447800" algn="l"/>
                  <a:tab pos="2171700" algn="l"/>
                  <a:tab pos="2895600" algn="l"/>
                </a:tabLst>
              </a:pPr>
              <a:t>9</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xfrm>
            <a:off x="1179513" y="698500"/>
            <a:ext cx="4648200" cy="3486150"/>
          </a:xfrm>
          <a:ln/>
        </p:spPr>
      </p:sp>
      <p:sp>
        <p:nvSpPr>
          <p:cNvPr id="32772" name="Rectangle 3"/>
          <p:cNvSpPr>
            <a:spLocks noGrp="1" noChangeArrowheads="1"/>
          </p:cNvSpPr>
          <p:nvPr>
            <p:ph type="body" idx="1"/>
          </p:nvPr>
        </p:nvSpPr>
        <p:spPr>
          <a:xfrm>
            <a:off x="936625" y="4414838"/>
            <a:ext cx="5137150" cy="4183062"/>
          </a:xfrm>
          <a:noFill/>
          <a:ln/>
        </p:spPr>
        <p:txBody>
          <a:bodyPr lIns="91647" tIns="45825" rIns="91647" bIns="45825"/>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879475">
              <a:tabLst>
                <a:tab pos="723900" algn="l"/>
                <a:tab pos="1447800" algn="l"/>
                <a:tab pos="2171700" algn="l"/>
                <a:tab pos="2895600" algn="l"/>
              </a:tabLst>
            </a:pPr>
            <a:fld id="{12FA4637-9974-4851-95D9-D248D955338D}" type="slidenum">
              <a:rPr lang="en-US" smtClean="0">
                <a:latin typeface="Arial" pitchFamily="34" charset="0"/>
              </a:rPr>
              <a:pPr defTabSz="879475">
                <a:tabLst>
                  <a:tab pos="723900" algn="l"/>
                  <a:tab pos="1447800" algn="l"/>
                  <a:tab pos="2171700" algn="l"/>
                  <a:tab pos="2895600" algn="l"/>
                </a:tabLst>
              </a:pPr>
              <a:t>10</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a:xfrm>
            <a:off x="1182688" y="698500"/>
            <a:ext cx="4648200" cy="3486150"/>
          </a:xfrm>
          <a:ln/>
        </p:spPr>
      </p:sp>
      <p:sp>
        <p:nvSpPr>
          <p:cNvPr id="33796" name="Rectangle 3"/>
          <p:cNvSpPr>
            <a:spLocks noGrp="1" noChangeArrowheads="1"/>
          </p:cNvSpPr>
          <p:nvPr>
            <p:ph type="body" idx="1"/>
          </p:nvPr>
        </p:nvSpPr>
        <p:spPr>
          <a:xfrm>
            <a:off x="701675" y="4416425"/>
            <a:ext cx="5607050" cy="4181475"/>
          </a:xfrm>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879475">
              <a:tabLst>
                <a:tab pos="722313" algn="l"/>
                <a:tab pos="1446213" algn="l"/>
                <a:tab pos="2170113" algn="l"/>
                <a:tab pos="2894013" algn="l"/>
              </a:tabLst>
            </a:pPr>
            <a:fld id="{1A8974E9-60F7-4DE6-B9DC-4F9080E1982E}" type="slidenum">
              <a:rPr lang="en-US" smtClean="0">
                <a:latin typeface="Arial" pitchFamily="34" charset="0"/>
              </a:rPr>
              <a:pPr defTabSz="879475">
                <a:tabLst>
                  <a:tab pos="722313" algn="l"/>
                  <a:tab pos="1446213" algn="l"/>
                  <a:tab pos="2170113" algn="l"/>
                  <a:tab pos="2894013" algn="l"/>
                </a:tabLst>
              </a:pPr>
              <a:t>11</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a:xfrm>
            <a:off x="1190625" y="701675"/>
            <a:ext cx="4643438" cy="3484563"/>
          </a:xfrm>
          <a:ln/>
        </p:spPr>
      </p:sp>
      <p:sp>
        <p:nvSpPr>
          <p:cNvPr id="34820" name="Rectangle 3"/>
          <p:cNvSpPr>
            <a:spLocks noGrp="1" noChangeArrowheads="1"/>
          </p:cNvSpPr>
          <p:nvPr>
            <p:ph type="body" idx="1"/>
          </p:nvPr>
        </p:nvSpPr>
        <p:spPr>
          <a:xfrm>
            <a:off x="703263" y="4418013"/>
            <a:ext cx="5603875" cy="4176712"/>
          </a:xfrm>
          <a:noFill/>
          <a:ln/>
        </p:spPr>
        <p:txBody>
          <a:bodyPr/>
          <a:lstStyle/>
          <a:p>
            <a:pPr>
              <a:lnSpc>
                <a:spcPct val="200000"/>
              </a:lnSpc>
            </a:pPr>
            <a:r>
              <a:rPr lang="en-US" smtClean="0">
                <a:latin typeface="Arial" pitchFamily="34" charset="0"/>
              </a:rPr>
              <a:t>The Wide Area Augmentation System (WAAS) is one of 4 Space Based Augmentation Systems (SBAS) in operation or in development around the globe.  The Japanese MSAS, and Indian GAGAN systems are similar to the U.S. WAAS, and the EU has the EGNOS system.</a:t>
            </a:r>
          </a:p>
          <a:p>
            <a:pPr>
              <a:lnSpc>
                <a:spcPct val="200000"/>
              </a:lnSpc>
            </a:pPr>
            <a:r>
              <a:rPr lang="en-US" smtClean="0">
                <a:latin typeface="Arial" pitchFamily="34" charset="0"/>
              </a:rPr>
              <a:t>The WAAS configuration consists of 38 Wide Area Reference Stations (WRS) feeding data to 3 Wide Area Master Stations (WMS), that compute GPS corrections and integrity information which is forwarded to four geographically dispersed Ground Earth Stations (GES), and uplinked as messages to two geostationary earth orbiting (GEO) satellites and broadcast to the users.  The system is controlled from two Operational Control Centers (OCC), one located at the National Operational Command Center (NOCC) in Herndon, VA and the second located at the Pacific Operational Control Center (POCC) in San Diego, CA.</a:t>
            </a:r>
            <a:r>
              <a:rPr lang="en-US" sz="900" smtClean="0">
                <a:latin typeface="Arial" pitchFamily="34" charset="0"/>
              </a:rPr>
              <a:t>  A third GEO is being added to meet availability and continuty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879475">
              <a:tabLst>
                <a:tab pos="723900" algn="l"/>
                <a:tab pos="1447800" algn="l"/>
                <a:tab pos="2171700" algn="l"/>
                <a:tab pos="2895600" algn="l"/>
              </a:tabLst>
            </a:pPr>
            <a:fld id="{7E5CBF4D-FC54-4F71-B3AF-DCFAD2AB6E78}" type="slidenum">
              <a:rPr lang="en-US" smtClean="0">
                <a:latin typeface="Arial" pitchFamily="34" charset="0"/>
              </a:rPr>
              <a:pPr defTabSz="879475">
                <a:tabLst>
                  <a:tab pos="723900" algn="l"/>
                  <a:tab pos="1447800" algn="l"/>
                  <a:tab pos="2171700" algn="l"/>
                  <a:tab pos="2895600" algn="l"/>
                </a:tabLst>
              </a:pPr>
              <a:t>13</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xfrm>
            <a:off x="1182688" y="698500"/>
            <a:ext cx="4648200" cy="3486150"/>
          </a:xfrm>
          <a:ln/>
        </p:spPr>
      </p:sp>
      <p:sp>
        <p:nvSpPr>
          <p:cNvPr id="35844" name="Rectangle 3"/>
          <p:cNvSpPr>
            <a:spLocks noGrp="1" noChangeArrowheads="1"/>
          </p:cNvSpPr>
          <p:nvPr>
            <p:ph type="body" idx="1"/>
          </p:nvPr>
        </p:nvSpPr>
        <p:spPr>
          <a:xfrm>
            <a:off x="935038" y="4416425"/>
            <a:ext cx="5140325" cy="4181475"/>
          </a:xfrm>
          <a:noFill/>
          <a:ln/>
        </p:spPr>
        <p:txBody>
          <a:bodyPr/>
          <a:lstStyle/>
          <a:p>
            <a:r>
              <a:rPr lang="en-US" smtClean="0">
                <a:latin typeface="Arial" pitchFamily="34" charset="0"/>
              </a:rPr>
              <a:t>There are several Category-I LAAS prototypes installed at locations around the world.  The Category-I system design approval at Memphis is expected to facilitate similar approvals for LAAS systems in Australia, Germany, and Spain.  The SDA approval at Memphis was achieved as a result of international cooperation between Airservices Australia, and the FAA.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5"/>
          <p:cNvSpPr>
            <a:spLocks noGrp="1" noChangeArrowheads="1"/>
          </p:cNvSpPr>
          <p:nvPr>
            <p:ph type="dt" sz="quarter" idx="1"/>
          </p:nvPr>
        </p:nvSpPr>
        <p:spPr>
          <a:noFill/>
        </p:spPr>
        <p:txBody>
          <a:bodyPr/>
          <a:lstStyle/>
          <a:p>
            <a:pPr defTabSz="879475">
              <a:tabLst>
                <a:tab pos="722313" algn="l"/>
                <a:tab pos="1446213" algn="l"/>
                <a:tab pos="2170113" algn="l"/>
                <a:tab pos="2894013" algn="l"/>
              </a:tabLst>
            </a:pPr>
            <a:r>
              <a:rPr lang="en-GB" smtClean="0">
                <a:latin typeface="Arial" pitchFamily="34" charset="0"/>
              </a:rPr>
              <a:t>03/12/08</a:t>
            </a:r>
          </a:p>
        </p:txBody>
      </p:sp>
      <p:sp>
        <p:nvSpPr>
          <p:cNvPr id="36867" name="Rectangle 9"/>
          <p:cNvSpPr>
            <a:spLocks noGrp="1" noChangeArrowheads="1"/>
          </p:cNvSpPr>
          <p:nvPr>
            <p:ph type="sldNum" sz="quarter" idx="5"/>
          </p:nvPr>
        </p:nvSpPr>
        <p:spPr>
          <a:noFill/>
        </p:spPr>
        <p:txBody>
          <a:bodyPr/>
          <a:lstStyle/>
          <a:p>
            <a:pPr defTabSz="879475">
              <a:tabLst>
                <a:tab pos="722313" algn="l"/>
                <a:tab pos="1446213" algn="l"/>
                <a:tab pos="2170113" algn="l"/>
                <a:tab pos="2894013" algn="l"/>
              </a:tabLst>
            </a:pPr>
            <a:fld id="{B60BF84D-3F3B-4ECB-B25C-100230CEDB5E}" type="slidenum">
              <a:rPr lang="en-GB" smtClean="0">
                <a:latin typeface="Arial" pitchFamily="34" charset="0"/>
              </a:rPr>
              <a:pPr defTabSz="879475">
                <a:tabLst>
                  <a:tab pos="722313" algn="l"/>
                  <a:tab pos="1446213" algn="l"/>
                  <a:tab pos="2170113" algn="l"/>
                  <a:tab pos="2894013" algn="l"/>
                </a:tabLst>
              </a:pPr>
              <a:t>15</a:t>
            </a:fld>
            <a:endParaRPr lang="en-GB" smtClean="0">
              <a:latin typeface="Arial" pitchFamily="34" charset="0"/>
            </a:endParaRPr>
          </a:p>
        </p:txBody>
      </p:sp>
      <p:sp>
        <p:nvSpPr>
          <p:cNvPr id="36868" name="Text Box 1"/>
          <p:cNvSpPr txBox="1">
            <a:spLocks noChangeArrowheads="1"/>
          </p:cNvSpPr>
          <p:nvPr/>
        </p:nvSpPr>
        <p:spPr bwMode="auto">
          <a:xfrm>
            <a:off x="1184275" y="700088"/>
            <a:ext cx="4648200" cy="3484562"/>
          </a:xfrm>
          <a:prstGeom prst="rect">
            <a:avLst/>
          </a:prstGeom>
          <a:solidFill>
            <a:srgbClr val="FFFFFF"/>
          </a:solidFill>
          <a:ln w="9525">
            <a:solidFill>
              <a:srgbClr val="000000"/>
            </a:solidFill>
            <a:miter lim="800000"/>
            <a:headEnd/>
            <a:tailEnd/>
          </a:ln>
        </p:spPr>
        <p:txBody>
          <a:bodyPr wrap="none" lIns="91436" tIns="45719" rIns="91436" bIns="45719" anchor="ctr"/>
          <a:lstStyle/>
          <a:p>
            <a:endParaRPr lang="en-US"/>
          </a:p>
        </p:txBody>
      </p:sp>
      <p:sp>
        <p:nvSpPr>
          <p:cNvPr id="36869" name="Rectangle 2"/>
          <p:cNvSpPr>
            <a:spLocks noGrp="1" noChangeArrowheads="1"/>
          </p:cNvSpPr>
          <p:nvPr>
            <p:ph type="body"/>
          </p:nvPr>
        </p:nvSpPr>
        <p:spPr>
          <a:xfrm>
            <a:off x="703263" y="4418013"/>
            <a:ext cx="5602287" cy="4178300"/>
          </a:xfrm>
          <a:noFill/>
          <a:ln/>
        </p:spPr>
        <p:txBody>
          <a:bodyPr wrap="none" anchor="ct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Gold-tiles"/>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10"/>
          <p:cNvSpPr>
            <a:spLocks noChangeArrowheads="1"/>
          </p:cNvSpPr>
          <p:nvPr userDrawn="1"/>
        </p:nvSpPr>
        <p:spPr bwMode="auto">
          <a:xfrm>
            <a:off x="228600" y="228600"/>
            <a:ext cx="8686800" cy="6400800"/>
          </a:xfrm>
          <a:prstGeom prst="rect">
            <a:avLst/>
          </a:prstGeom>
          <a:solidFill>
            <a:schemeClr val="bg1"/>
          </a:solidFill>
          <a:ln w="12700">
            <a:noFill/>
            <a:miter lim="800000"/>
            <a:headEnd/>
            <a:tailEnd/>
          </a:ln>
          <a:effectLst/>
        </p:spPr>
        <p:txBody>
          <a:bodyPr wrap="none" lIns="0" tIns="0" rIns="0" bIns="0" anchor="ctr"/>
          <a:lstStyle/>
          <a:p>
            <a:pPr>
              <a:defRPr/>
            </a:pPr>
            <a:endParaRPr lang="en-US" dirty="0"/>
          </a:p>
        </p:txBody>
      </p:sp>
      <p:pic>
        <p:nvPicPr>
          <p:cNvPr id="6" name="Picture 12" descr="PowerPoint-title-bottom"/>
          <p:cNvPicPr>
            <a:picLocks noChangeAspect="1" noChangeArrowheads="1"/>
          </p:cNvPicPr>
          <p:nvPr userDrawn="1"/>
        </p:nvPicPr>
        <p:blipFill>
          <a:blip r:embed="rId3" cstate="print"/>
          <a:srcRect/>
          <a:stretch>
            <a:fillRect/>
          </a:stretch>
        </p:blipFill>
        <p:spPr bwMode="auto">
          <a:xfrm>
            <a:off x="228600" y="5862638"/>
            <a:ext cx="8686800" cy="766762"/>
          </a:xfrm>
          <a:prstGeom prst="rect">
            <a:avLst/>
          </a:prstGeom>
          <a:noFill/>
          <a:ln w="9525">
            <a:noFill/>
            <a:miter lim="800000"/>
            <a:headEnd/>
            <a:tailEnd/>
          </a:ln>
        </p:spPr>
      </p:pic>
      <p:pic>
        <p:nvPicPr>
          <p:cNvPr id="7" name="Picture 13" descr="Title page top (EXCOM)"/>
          <p:cNvPicPr>
            <a:picLocks noChangeAspect="1" noChangeArrowheads="1"/>
          </p:cNvPicPr>
          <p:nvPr userDrawn="1"/>
        </p:nvPicPr>
        <p:blipFill>
          <a:blip r:embed="rId4" cstate="print"/>
          <a:srcRect l="1424"/>
          <a:stretch>
            <a:fillRect/>
          </a:stretch>
        </p:blipFill>
        <p:spPr bwMode="auto">
          <a:xfrm>
            <a:off x="228600" y="228600"/>
            <a:ext cx="8686800" cy="1535113"/>
          </a:xfrm>
          <a:prstGeom prst="rect">
            <a:avLst/>
          </a:prstGeom>
          <a:noFill/>
          <a:ln w="9525">
            <a:noFill/>
            <a:miter lim="800000"/>
            <a:headEnd/>
            <a:tailEnd/>
          </a:ln>
        </p:spPr>
      </p:pic>
      <p:sp>
        <p:nvSpPr>
          <p:cNvPr id="22538" name="Rectangle 10"/>
          <p:cNvSpPr>
            <a:spLocks noGrp="1" noChangeArrowheads="1"/>
          </p:cNvSpPr>
          <p:nvPr>
            <p:ph type="ctrTitle"/>
          </p:nvPr>
        </p:nvSpPr>
        <p:spPr>
          <a:xfrm>
            <a:off x="552450" y="2047875"/>
            <a:ext cx="8039100" cy="1552575"/>
          </a:xfrm>
        </p:spPr>
        <p:txBody>
          <a:bodyPr/>
          <a:lstStyle>
            <a:lvl1pPr>
              <a:defRPr sz="4000"/>
            </a:lvl1pPr>
          </a:lstStyle>
          <a:p>
            <a:r>
              <a:rPr lang="en-US"/>
              <a:t>Click To Edit Master Title Style</a:t>
            </a:r>
          </a:p>
        </p:txBody>
      </p:sp>
      <p:sp>
        <p:nvSpPr>
          <p:cNvPr id="22539" name="Rectangle 11"/>
          <p:cNvSpPr>
            <a:spLocks noGrp="1" noChangeArrowheads="1"/>
          </p:cNvSpPr>
          <p:nvPr>
            <p:ph type="subTitle" idx="1"/>
          </p:nvPr>
        </p:nvSpPr>
        <p:spPr>
          <a:xfrm>
            <a:off x="552450" y="3609975"/>
            <a:ext cx="8039100" cy="1695450"/>
          </a:xfrm>
        </p:spPr>
        <p:txBody>
          <a:bodyPr anchor="ctr" anchorCtr="1"/>
          <a:lstStyle>
            <a:lvl1pPr marL="0" indent="0" algn="ctr">
              <a:buFontTx/>
              <a:buNone/>
              <a:defRPr sz="2400"/>
            </a:lvl1pPr>
          </a:lstStyle>
          <a:p>
            <a:r>
              <a:rPr lang="en-US"/>
              <a:t>Click to edit Master subtitle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PowerPoint-title-bottom"/>
          <p:cNvPicPr>
            <a:picLocks noChangeAspect="1" noChangeArrowheads="1"/>
          </p:cNvPicPr>
          <p:nvPr userDrawn="1"/>
        </p:nvPicPr>
        <p:blipFill>
          <a:blip r:embed="rId2" cstate="print"/>
          <a:srcRect/>
          <a:stretch>
            <a:fillRect/>
          </a:stretch>
        </p:blipFill>
        <p:spPr bwMode="auto">
          <a:xfrm>
            <a:off x="0" y="6051550"/>
            <a:ext cx="9144000" cy="806450"/>
          </a:xfrm>
          <a:prstGeom prst="rect">
            <a:avLst/>
          </a:prstGeom>
          <a:noFill/>
          <a:ln w="9525">
            <a:noFill/>
            <a:miter lim="800000"/>
            <a:headEnd/>
            <a:tailEnd/>
          </a:ln>
        </p:spPr>
      </p:pic>
      <p:pic>
        <p:nvPicPr>
          <p:cNvPr id="5" name="Picture 6" descr="NCO Logo"/>
          <p:cNvPicPr>
            <a:picLocks noChangeAspect="1" noChangeArrowheads="1"/>
          </p:cNvPicPr>
          <p:nvPr userDrawn="1"/>
        </p:nvPicPr>
        <p:blipFill>
          <a:blip r:embed="rId3" cstate="print"/>
          <a:srcRect r="82474"/>
          <a:stretch>
            <a:fillRect/>
          </a:stretch>
        </p:blipFill>
        <p:spPr bwMode="auto">
          <a:xfrm>
            <a:off x="115888" y="95250"/>
            <a:ext cx="646112" cy="1092200"/>
          </a:xfrm>
          <a:prstGeom prst="rect">
            <a:avLst/>
          </a:prstGeom>
          <a:noFill/>
          <a:ln w="9525">
            <a:noFill/>
            <a:miter lim="800000"/>
            <a:headEnd/>
            <a:tailEnd/>
          </a:ln>
        </p:spPr>
      </p:pic>
      <p:pic>
        <p:nvPicPr>
          <p:cNvPr id="6" name="Picture 9" descr="Footer text (EXCOM)"/>
          <p:cNvPicPr>
            <a:picLocks noChangeAspect="1" noChangeArrowheads="1"/>
          </p:cNvPicPr>
          <p:nvPr userDrawn="1"/>
        </p:nvPicPr>
        <p:blipFill>
          <a:blip r:embed="rId4" cstate="print"/>
          <a:srcRect/>
          <a:stretch>
            <a:fillRect/>
          </a:stretch>
        </p:blipFill>
        <p:spPr bwMode="auto">
          <a:xfrm>
            <a:off x="133350" y="6594475"/>
            <a:ext cx="7448550" cy="177800"/>
          </a:xfrm>
          <a:prstGeom prst="rect">
            <a:avLst/>
          </a:prstGeom>
          <a:noFill/>
          <a:ln w="9525">
            <a:noFill/>
            <a:miter lim="800000"/>
            <a:headEnd/>
            <a:tailEnd/>
          </a:ln>
        </p:spPr>
      </p:pic>
      <p:sp>
        <p:nvSpPr>
          <p:cNvPr id="7" name="Text Box 11"/>
          <p:cNvSpPr txBox="1">
            <a:spLocks noChangeArrowheads="1"/>
          </p:cNvSpPr>
          <p:nvPr userDrawn="1"/>
        </p:nvSpPr>
        <p:spPr bwMode="auto">
          <a:xfrm>
            <a:off x="7624763" y="6600825"/>
            <a:ext cx="1111250" cy="138113"/>
          </a:xfrm>
          <a:prstGeom prst="rect">
            <a:avLst/>
          </a:prstGeom>
          <a:noFill/>
          <a:ln w="12700">
            <a:noFill/>
            <a:miter lim="800000"/>
            <a:headEnd/>
            <a:tailEnd/>
          </a:ln>
          <a:effectLst/>
        </p:spPr>
        <p:txBody>
          <a:bodyPr wrap="none" lIns="0" tIns="0" rIns="0" bIns="0" anchorCtr="1">
            <a:spAutoFit/>
          </a:bodyPr>
          <a:lstStyle/>
          <a:p>
            <a:pPr>
              <a:defRPr/>
            </a:pPr>
            <a:r>
              <a:rPr lang="en-US" sz="900" dirty="0">
                <a:latin typeface="BankGothic Lt BT" pitchFamily="34" charset="0"/>
              </a:rPr>
              <a:t>EXCOM 18JUN09</a:t>
            </a:r>
          </a:p>
        </p:txBody>
      </p:sp>
      <p:pic>
        <p:nvPicPr>
          <p:cNvPr id="8" name="Picture 12" descr="goldseal130"/>
          <p:cNvPicPr>
            <a:picLocks noChangeAspect="1" noChangeArrowheads="1"/>
          </p:cNvPicPr>
          <p:nvPr userDrawn="1"/>
        </p:nvPicPr>
        <p:blipFill>
          <a:blip r:embed="rId5" cstate="print"/>
          <a:srcRect/>
          <a:stretch>
            <a:fillRect/>
          </a:stretch>
        </p:blipFill>
        <p:spPr bwMode="auto">
          <a:xfrm>
            <a:off x="8210550" y="133350"/>
            <a:ext cx="809625" cy="8016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6"/>
          <p:cNvSpPr>
            <a:spLocks noGrp="1" noChangeArrowheads="1"/>
          </p:cNvSpPr>
          <p:nvPr>
            <p:ph type="sldNum" sz="quarter" idx="10"/>
          </p:nvPr>
        </p:nvSpPr>
        <p:spPr/>
        <p:txBody>
          <a:bodyPr/>
          <a:lstStyle>
            <a:lvl1pPr>
              <a:defRPr/>
            </a:lvl1pPr>
          </a:lstStyle>
          <a:p>
            <a:pPr>
              <a:defRPr/>
            </a:pPr>
            <a:fld id="{4FD90BB9-F876-4908-A961-E07D70CBF545}"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FCDF9EB6-49A3-41EC-BDFB-8E6B94460C72}"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6DE16B5E-8668-4F66-8146-7EF3556DF6BC}"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C975E353-6BCB-4262-AFEA-EF8493AF0BB6}"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4"/>
          <p:cNvSpPr>
            <a:spLocks noGrp="1" noChangeArrowheads="1"/>
          </p:cNvSpPr>
          <p:nvPr>
            <p:ph type="title"/>
          </p:nvPr>
        </p:nvSpPr>
        <p:spPr bwMode="auto">
          <a:xfrm>
            <a:off x="455613" y="157163"/>
            <a:ext cx="8232775" cy="838200"/>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r>
              <a:rPr lang="en-US" smtClean="0"/>
              <a:t>Click To Edit Master Title Style</a:t>
            </a:r>
          </a:p>
        </p:txBody>
      </p:sp>
      <p:sp>
        <p:nvSpPr>
          <p:cNvPr id="12" name="Rectangle 16"/>
          <p:cNvSpPr>
            <a:spLocks noGrp="1" noChangeArrowheads="1"/>
          </p:cNvSpPr>
          <p:nvPr>
            <p:ph type="sldNum" sz="quarter" idx="4"/>
          </p:nvPr>
        </p:nvSpPr>
        <p:spPr bwMode="auto">
          <a:xfrm>
            <a:off x="8456613" y="6581775"/>
            <a:ext cx="454025" cy="141288"/>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1000">
                <a:solidFill>
                  <a:srgbClr val="003399"/>
                </a:solidFill>
              </a:defRPr>
            </a:lvl1pPr>
          </a:lstStyle>
          <a:p>
            <a:pPr>
              <a:defRPr/>
            </a:pPr>
            <a:fld id="{97EBE2DC-4846-46E6-A642-6BF01A255B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87" r:id="rId3"/>
    <p:sldLayoutId id="2147483888" r:id="rId4"/>
    <p:sldLayoutId id="2147483889" r:id="rId5"/>
  </p:sldLayoutIdLst>
  <p:transition spd="med"/>
  <p:hf hdr="0" ftr="0" dt="0"/>
  <p:txStyles>
    <p:titleStyle>
      <a:lvl1pPr algn="ctr" rtl="0" eaLnBrk="0" fontAlgn="base" hangingPunct="0">
        <a:lnSpc>
          <a:spcPct val="75000"/>
        </a:lnSpc>
        <a:spcBef>
          <a:spcPct val="0"/>
        </a:spcBef>
        <a:spcAft>
          <a:spcPct val="0"/>
        </a:spcAft>
        <a:defRPr sz="3600">
          <a:solidFill>
            <a:schemeClr val="bg2"/>
          </a:solidFill>
          <a:latin typeface="+mj-lt"/>
          <a:ea typeface="+mj-ea"/>
          <a:cs typeface="+mj-cs"/>
        </a:defRPr>
      </a:lvl1pPr>
      <a:lvl2pPr algn="ctr" rtl="0" eaLnBrk="0" fontAlgn="base" hangingPunct="0">
        <a:lnSpc>
          <a:spcPct val="75000"/>
        </a:lnSpc>
        <a:spcBef>
          <a:spcPct val="0"/>
        </a:spcBef>
        <a:spcAft>
          <a:spcPct val="0"/>
        </a:spcAft>
        <a:defRPr sz="3600">
          <a:solidFill>
            <a:schemeClr val="bg2"/>
          </a:solidFill>
          <a:latin typeface="Arial" charset="0"/>
        </a:defRPr>
      </a:lvl2pPr>
      <a:lvl3pPr algn="ctr" rtl="0" eaLnBrk="0" fontAlgn="base" hangingPunct="0">
        <a:lnSpc>
          <a:spcPct val="75000"/>
        </a:lnSpc>
        <a:spcBef>
          <a:spcPct val="0"/>
        </a:spcBef>
        <a:spcAft>
          <a:spcPct val="0"/>
        </a:spcAft>
        <a:defRPr sz="3600">
          <a:solidFill>
            <a:schemeClr val="bg2"/>
          </a:solidFill>
          <a:latin typeface="Arial" charset="0"/>
        </a:defRPr>
      </a:lvl3pPr>
      <a:lvl4pPr algn="ctr" rtl="0" eaLnBrk="0" fontAlgn="base" hangingPunct="0">
        <a:lnSpc>
          <a:spcPct val="75000"/>
        </a:lnSpc>
        <a:spcBef>
          <a:spcPct val="0"/>
        </a:spcBef>
        <a:spcAft>
          <a:spcPct val="0"/>
        </a:spcAft>
        <a:defRPr sz="3600">
          <a:solidFill>
            <a:schemeClr val="bg2"/>
          </a:solidFill>
          <a:latin typeface="Arial" charset="0"/>
        </a:defRPr>
      </a:lvl4pPr>
      <a:lvl5pPr algn="ctr" rtl="0" eaLnBrk="0" fontAlgn="base" hangingPunct="0">
        <a:lnSpc>
          <a:spcPct val="75000"/>
        </a:lnSpc>
        <a:spcBef>
          <a:spcPct val="0"/>
        </a:spcBef>
        <a:spcAft>
          <a:spcPct val="0"/>
        </a:spcAft>
        <a:defRPr sz="3600">
          <a:solidFill>
            <a:schemeClr val="bg2"/>
          </a:solidFill>
          <a:latin typeface="Arial" charset="0"/>
        </a:defRPr>
      </a:lvl5pPr>
      <a:lvl6pPr marL="457200" algn="ctr" rtl="0" fontAlgn="base">
        <a:lnSpc>
          <a:spcPct val="75000"/>
        </a:lnSpc>
        <a:spcBef>
          <a:spcPct val="0"/>
        </a:spcBef>
        <a:spcAft>
          <a:spcPct val="0"/>
        </a:spcAft>
        <a:defRPr sz="3200">
          <a:solidFill>
            <a:schemeClr val="bg2"/>
          </a:solidFill>
          <a:latin typeface="Franklin Gothic Demi" pitchFamily="34" charset="0"/>
        </a:defRPr>
      </a:lvl6pPr>
      <a:lvl7pPr marL="914400" algn="ctr" rtl="0" fontAlgn="base">
        <a:lnSpc>
          <a:spcPct val="75000"/>
        </a:lnSpc>
        <a:spcBef>
          <a:spcPct val="0"/>
        </a:spcBef>
        <a:spcAft>
          <a:spcPct val="0"/>
        </a:spcAft>
        <a:defRPr sz="3200">
          <a:solidFill>
            <a:schemeClr val="bg2"/>
          </a:solidFill>
          <a:latin typeface="Franklin Gothic Demi" pitchFamily="34" charset="0"/>
        </a:defRPr>
      </a:lvl7pPr>
      <a:lvl8pPr marL="1371600" algn="ctr" rtl="0" fontAlgn="base">
        <a:lnSpc>
          <a:spcPct val="75000"/>
        </a:lnSpc>
        <a:spcBef>
          <a:spcPct val="0"/>
        </a:spcBef>
        <a:spcAft>
          <a:spcPct val="0"/>
        </a:spcAft>
        <a:defRPr sz="3200">
          <a:solidFill>
            <a:schemeClr val="bg2"/>
          </a:solidFill>
          <a:latin typeface="Franklin Gothic Demi" pitchFamily="34" charset="0"/>
        </a:defRPr>
      </a:lvl8pPr>
      <a:lvl9pPr marL="1828800" algn="ctr" rtl="0" fontAlgn="base">
        <a:lnSpc>
          <a:spcPct val="75000"/>
        </a:lnSpc>
        <a:spcBef>
          <a:spcPct val="0"/>
        </a:spcBef>
        <a:spcAft>
          <a:spcPct val="0"/>
        </a:spcAft>
        <a:defRPr sz="3200">
          <a:solidFill>
            <a:schemeClr val="bg2"/>
          </a:solidFill>
          <a:latin typeface="Franklin Gothic Demi" pitchFamily="34" charset="0"/>
        </a:defRPr>
      </a:lvl9pPr>
    </p:titleStyle>
    <p:bodyStyle>
      <a:lvl1pPr marL="342900" indent="-342900" algn="l" rtl="0" eaLnBrk="0" fontAlgn="base" hangingPunct="0">
        <a:lnSpc>
          <a:spcPct val="80000"/>
        </a:lnSpc>
        <a:spcBef>
          <a:spcPct val="30000"/>
        </a:spcBef>
        <a:spcAft>
          <a:spcPct val="0"/>
        </a:spcAft>
        <a:buChar char="•"/>
        <a:defRPr sz="2400">
          <a:solidFill>
            <a:schemeClr val="tx1"/>
          </a:solidFill>
          <a:latin typeface="+mn-lt"/>
          <a:ea typeface="+mn-ea"/>
          <a:cs typeface="+mn-cs"/>
        </a:defRPr>
      </a:lvl1pPr>
      <a:lvl2pPr marL="742950" indent="-285750" algn="l" rtl="0" eaLnBrk="0" fontAlgn="base" hangingPunct="0">
        <a:lnSpc>
          <a:spcPct val="80000"/>
        </a:lnSpc>
        <a:spcBef>
          <a:spcPct val="10000"/>
        </a:spcBef>
        <a:spcAft>
          <a:spcPct val="0"/>
        </a:spcAft>
        <a:buChar char="–"/>
        <a:defRPr sz="2000">
          <a:solidFill>
            <a:schemeClr val="tx1"/>
          </a:solidFill>
          <a:latin typeface="+mn-lt"/>
        </a:defRPr>
      </a:lvl2pPr>
      <a:lvl3pPr marL="1143000" indent="-228600" algn="l" rtl="0" eaLnBrk="0" fontAlgn="base" hangingPunct="0">
        <a:lnSpc>
          <a:spcPct val="80000"/>
        </a:lnSpc>
        <a:spcBef>
          <a:spcPct val="10000"/>
        </a:spcBef>
        <a:spcAft>
          <a:spcPct val="0"/>
        </a:spcAft>
        <a:buChar char="•"/>
        <a:defRPr sz="2000">
          <a:solidFill>
            <a:schemeClr val="tx1"/>
          </a:solidFill>
          <a:latin typeface="+mn-lt"/>
        </a:defRPr>
      </a:lvl3pPr>
      <a:lvl4pPr marL="1600200" indent="-228600" algn="l" rtl="0" eaLnBrk="0" fontAlgn="base" hangingPunct="0">
        <a:lnSpc>
          <a:spcPct val="80000"/>
        </a:lnSpc>
        <a:spcBef>
          <a:spcPct val="10000"/>
        </a:spcBef>
        <a:spcAft>
          <a:spcPct val="0"/>
        </a:spcAft>
        <a:buChar char="–"/>
        <a:defRPr sz="2000">
          <a:solidFill>
            <a:schemeClr val="tx1"/>
          </a:solidFill>
          <a:latin typeface="+mn-lt"/>
        </a:defRPr>
      </a:lvl4pPr>
      <a:lvl5pPr marL="2057400" indent="-228600" algn="l" rtl="0" eaLnBrk="0" fontAlgn="base" hangingPunct="0">
        <a:lnSpc>
          <a:spcPct val="80000"/>
        </a:lnSpc>
        <a:spcBef>
          <a:spcPct val="10000"/>
        </a:spcBef>
        <a:spcAft>
          <a:spcPct val="0"/>
        </a:spcAft>
        <a:buChar char="»"/>
        <a:defRPr sz="2000">
          <a:solidFill>
            <a:schemeClr val="tx1"/>
          </a:solidFill>
          <a:latin typeface="+mn-lt"/>
        </a:defRPr>
      </a:lvl5pPr>
      <a:lvl6pPr marL="2514600" indent="-228600" algn="l" rtl="0" fontAlgn="base">
        <a:lnSpc>
          <a:spcPct val="80000"/>
        </a:lnSpc>
        <a:spcBef>
          <a:spcPct val="40000"/>
        </a:spcBef>
        <a:spcAft>
          <a:spcPct val="0"/>
        </a:spcAft>
        <a:buChar char="»"/>
        <a:defRPr>
          <a:solidFill>
            <a:schemeClr val="tx1"/>
          </a:solidFill>
          <a:latin typeface="+mn-lt"/>
        </a:defRPr>
      </a:lvl6pPr>
      <a:lvl7pPr marL="2971800" indent="-228600" algn="l" rtl="0" fontAlgn="base">
        <a:lnSpc>
          <a:spcPct val="80000"/>
        </a:lnSpc>
        <a:spcBef>
          <a:spcPct val="40000"/>
        </a:spcBef>
        <a:spcAft>
          <a:spcPct val="0"/>
        </a:spcAft>
        <a:buChar char="»"/>
        <a:defRPr>
          <a:solidFill>
            <a:schemeClr val="tx1"/>
          </a:solidFill>
          <a:latin typeface="+mn-lt"/>
        </a:defRPr>
      </a:lvl7pPr>
      <a:lvl8pPr marL="3429000" indent="-228600" algn="l" rtl="0" fontAlgn="base">
        <a:lnSpc>
          <a:spcPct val="80000"/>
        </a:lnSpc>
        <a:spcBef>
          <a:spcPct val="40000"/>
        </a:spcBef>
        <a:spcAft>
          <a:spcPct val="0"/>
        </a:spcAft>
        <a:buChar char="»"/>
        <a:defRPr>
          <a:solidFill>
            <a:schemeClr val="tx1"/>
          </a:solidFill>
          <a:latin typeface="+mn-lt"/>
        </a:defRPr>
      </a:lvl8pPr>
      <a:lvl9pPr marL="3886200" indent="-228600" algn="l" rtl="0" fontAlgn="base">
        <a:lnSpc>
          <a:spcPct val="80000"/>
        </a:lnSpc>
        <a:spcBef>
          <a:spcPct val="4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pnt.gov/groups/#giwg" TargetMode="External"/><Relationship Id="rId13" Type="http://schemas.openxmlformats.org/officeDocument/2006/relationships/hyperlink" Target="http://pnt.gov/membership/doi.shtml" TargetMode="External"/><Relationship Id="rId18" Type="http://schemas.openxmlformats.org/officeDocument/2006/relationships/hyperlink" Target="http://pnt.gov/membership/nasa.shtml" TargetMode="External"/><Relationship Id="rId3" Type="http://schemas.openxmlformats.org/officeDocument/2006/relationships/notesSlide" Target="../notesSlides/notesSlide3.xml"/><Relationship Id="rId7" Type="http://schemas.openxmlformats.org/officeDocument/2006/relationships/hyperlink" Target="http://pnt.gov/office/" TargetMode="External"/><Relationship Id="rId12" Type="http://schemas.openxmlformats.org/officeDocument/2006/relationships/hyperlink" Target="http://pnt.gov/membership/dos.shtml" TargetMode="External"/><Relationship Id="rId17" Type="http://schemas.openxmlformats.org/officeDocument/2006/relationships/hyperlink" Target="http://pnt.gov/membership/jcs.shtml" TargetMode="External"/><Relationship Id="rId2" Type="http://schemas.openxmlformats.org/officeDocument/2006/relationships/slideLayout" Target="../slideLayouts/slideLayout3.xml"/><Relationship Id="rId16" Type="http://schemas.openxmlformats.org/officeDocument/2006/relationships/hyperlink" Target="http://pnt.gov/membership/dhs.shtml" TargetMode="External"/><Relationship Id="rId1" Type="http://schemas.openxmlformats.org/officeDocument/2006/relationships/vmlDrawing" Target="../drawings/vmlDrawing1.vml"/><Relationship Id="rId6" Type="http://schemas.openxmlformats.org/officeDocument/2006/relationships/hyperlink" Target="http://pnt.gov/" TargetMode="External"/><Relationship Id="rId11" Type="http://schemas.openxmlformats.org/officeDocument/2006/relationships/hyperlink" Target="http://pnt.gov/membership/dot.shtml" TargetMode="External"/><Relationship Id="rId5" Type="http://schemas.openxmlformats.org/officeDocument/2006/relationships/hyperlink" Target="http://pnt.gov/advisory/" TargetMode="External"/><Relationship Id="rId15" Type="http://schemas.openxmlformats.org/officeDocument/2006/relationships/hyperlink" Target="http://pnt.gov/membership/doc.shtml" TargetMode="External"/><Relationship Id="rId10" Type="http://schemas.openxmlformats.org/officeDocument/2006/relationships/hyperlink" Target="http://pnt.gov/membership/dod.shtml" TargetMode="External"/><Relationship Id="rId19" Type="http://schemas.openxmlformats.org/officeDocument/2006/relationships/package" Target="../embeddings/Microsoft_Office_PowerPoint_Slide1.sldx"/><Relationship Id="rId4" Type="http://schemas.openxmlformats.org/officeDocument/2006/relationships/hyperlink" Target="http://pnt.gov/membership/#observers" TargetMode="External"/><Relationship Id="rId9" Type="http://schemas.openxmlformats.org/officeDocument/2006/relationships/hyperlink" Target="http://pnt.gov/groups/#npef" TargetMode="External"/><Relationship Id="rId14" Type="http://schemas.openxmlformats.org/officeDocument/2006/relationships/hyperlink" Target="http://pnt.gov/membership/usda.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00200" y="914400"/>
            <a:ext cx="6248400" cy="2057400"/>
          </a:xfrm>
        </p:spPr>
        <p:txBody>
          <a:bodyPr lIns="90000" tIns="46800" rIns="90000" bIns="46800"/>
          <a:lstStyle/>
          <a:p>
            <a:pPr eaLnBrk="1" hangingPunct="1">
              <a:lnSpc>
                <a:spcPct val="8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solidFill>
                  <a:srgbClr val="655B3D"/>
                </a:solidFill>
                <a:latin typeface="Franklin Gothic Medium" pitchFamily="34" charset="0"/>
              </a:rPr>
              <a:t>U.S. </a:t>
            </a:r>
            <a:r>
              <a:rPr lang="en-GB" sz="3600" smtClean="0">
                <a:solidFill>
                  <a:srgbClr val="655B3D"/>
                </a:solidFill>
                <a:latin typeface="Franklin Gothic Medium" pitchFamily="34" charset="0"/>
              </a:rPr>
              <a:t>Space Based PNT </a:t>
            </a:r>
            <a:r>
              <a:rPr lang="en-GB" sz="3600" dirty="0" smtClean="0">
                <a:solidFill>
                  <a:srgbClr val="655B3D"/>
                </a:solidFill>
                <a:latin typeface="Franklin Gothic Medium" pitchFamily="34" charset="0"/>
              </a:rPr>
              <a:t>Policy</a:t>
            </a:r>
          </a:p>
        </p:txBody>
      </p:sp>
      <p:sp>
        <p:nvSpPr>
          <p:cNvPr id="5123" name="Line 5"/>
          <p:cNvSpPr>
            <a:spLocks noChangeShapeType="1"/>
          </p:cNvSpPr>
          <p:nvPr/>
        </p:nvSpPr>
        <p:spPr bwMode="auto">
          <a:xfrm>
            <a:off x="1524000" y="2897188"/>
            <a:ext cx="6477000" cy="1587"/>
          </a:xfrm>
          <a:prstGeom prst="line">
            <a:avLst/>
          </a:prstGeom>
          <a:noFill/>
          <a:ln w="9360">
            <a:solidFill>
              <a:srgbClr val="000000"/>
            </a:solidFill>
            <a:miter lim="800000"/>
            <a:headEnd/>
            <a:tailEnd/>
          </a:ln>
        </p:spPr>
        <p:txBody>
          <a:bodyPr/>
          <a:lstStyle/>
          <a:p>
            <a:endParaRPr lang="en-US"/>
          </a:p>
        </p:txBody>
      </p:sp>
      <p:sp>
        <p:nvSpPr>
          <p:cNvPr id="5124" name="Text Box 8"/>
          <p:cNvSpPr txBox="1">
            <a:spLocks noChangeArrowheads="1"/>
          </p:cNvSpPr>
          <p:nvPr/>
        </p:nvSpPr>
        <p:spPr bwMode="auto">
          <a:xfrm>
            <a:off x="1371600" y="3048000"/>
            <a:ext cx="6400800" cy="2677656"/>
          </a:xfrm>
          <a:prstGeom prst="rect">
            <a:avLst/>
          </a:prstGeom>
          <a:noFill/>
          <a:ln w="9525">
            <a:noFill/>
            <a:miter lim="800000"/>
            <a:headEnd/>
            <a:tailEnd/>
          </a:ln>
        </p:spPr>
        <p:txBody>
          <a:bodyPr>
            <a:spAutoFit/>
          </a:bodyPr>
          <a:lstStyle/>
          <a:p>
            <a:pPr algn="ctr"/>
            <a:r>
              <a:rPr lang="en-US" sz="2800" dirty="0"/>
              <a:t>Civil GPS Service Interface Committee</a:t>
            </a:r>
          </a:p>
          <a:p>
            <a:pPr algn="ctr"/>
            <a:r>
              <a:rPr lang="en-US" sz="2800" dirty="0"/>
              <a:t>U.S. States and Local Government Subcommittee</a:t>
            </a:r>
          </a:p>
          <a:p>
            <a:pPr algn="ctr"/>
            <a:endParaRPr lang="en-US" sz="2800" dirty="0"/>
          </a:p>
          <a:p>
            <a:pPr algn="ctr"/>
            <a:r>
              <a:rPr lang="en-US" sz="2800" dirty="0"/>
              <a:t>Charleston, West Virginia</a:t>
            </a:r>
          </a:p>
          <a:p>
            <a:pPr algn="ctr"/>
            <a:r>
              <a:rPr lang="en-US" sz="2800" dirty="0"/>
              <a:t>April 14, 2010</a:t>
            </a:r>
          </a:p>
        </p:txBody>
      </p:sp>
      <p:sp>
        <p:nvSpPr>
          <p:cNvPr id="5125" name="Text Box 15"/>
          <p:cNvSpPr txBox="1">
            <a:spLocks noChangeArrowheads="1"/>
          </p:cNvSpPr>
          <p:nvPr/>
        </p:nvSpPr>
        <p:spPr bwMode="auto">
          <a:xfrm>
            <a:off x="528638" y="5768975"/>
            <a:ext cx="7915275" cy="708025"/>
          </a:xfrm>
          <a:prstGeom prst="rect">
            <a:avLst/>
          </a:prstGeom>
          <a:noFill/>
          <a:ln w="9525">
            <a:noFill/>
            <a:miter lim="800000"/>
            <a:headEnd/>
            <a:tailEnd/>
          </a:ln>
        </p:spPr>
        <p:txBody>
          <a:bodyPr>
            <a:spAutoFit/>
          </a:bodyPr>
          <a:lstStyle/>
          <a:p>
            <a:pPr algn="ctr"/>
            <a:r>
              <a:rPr lang="en-US" sz="2000" dirty="0"/>
              <a:t>Maureen Walker</a:t>
            </a:r>
          </a:p>
          <a:p>
            <a:pPr algn="ctr"/>
            <a:r>
              <a:rPr lang="en-US" sz="2000" dirty="0"/>
              <a:t>National Space Based PNT Coordination Office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8050" y="0"/>
            <a:ext cx="7702550" cy="1012825"/>
          </a:xfrm>
        </p:spPr>
        <p:txBody>
          <a:bodyPr/>
          <a:lstStyle/>
          <a:p>
            <a:r>
              <a:rPr lang="en-US" sz="3200" dirty="0" smtClean="0">
                <a:latin typeface="Franklin Gothic Medium" pitchFamily="34" charset="0"/>
              </a:rPr>
              <a:t>FAA GPS Augmentation Programs</a:t>
            </a:r>
          </a:p>
        </p:txBody>
      </p:sp>
      <p:pic>
        <p:nvPicPr>
          <p:cNvPr id="13315" name="Picture 3" descr="WAAS_LAAS_phases of flight"/>
          <p:cNvPicPr>
            <a:picLocks noGrp="1" noChangeAspect="1" noChangeArrowheads="1"/>
          </p:cNvPicPr>
          <p:nvPr>
            <p:ph idx="1"/>
          </p:nvPr>
        </p:nvPicPr>
        <p:blipFill>
          <a:blip r:embed="rId3" cstate="print"/>
          <a:srcRect l="2414" t="1111" r="2287" b="1480"/>
          <a:stretch>
            <a:fillRect/>
          </a:stretch>
        </p:blipFill>
        <p:spPr>
          <a:xfrm>
            <a:off x="747713" y="1033463"/>
            <a:ext cx="7662862" cy="4967287"/>
          </a:xfrm>
          <a:no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dirty="0" smtClean="0">
                <a:latin typeface="Franklin Gothic Medium" pitchFamily="34" charset="0"/>
              </a:rPr>
              <a:t>WAAS Architecture</a:t>
            </a:r>
          </a:p>
        </p:txBody>
      </p:sp>
      <p:pic>
        <p:nvPicPr>
          <p:cNvPr id="14339" name="Picture 3" descr="wrs"/>
          <p:cNvPicPr>
            <a:picLocks noGrp="1" noChangeAspect="1" noChangeArrowheads="1"/>
          </p:cNvPicPr>
          <p:nvPr>
            <p:ph sz="half" idx="1"/>
          </p:nvPr>
        </p:nvPicPr>
        <p:blipFill>
          <a:blip r:embed="rId3" cstate="print"/>
          <a:srcRect/>
          <a:stretch>
            <a:fillRect/>
          </a:stretch>
        </p:blipFill>
        <p:spPr>
          <a:xfrm>
            <a:off x="4894263" y="1330325"/>
            <a:ext cx="1265237" cy="1533525"/>
          </a:xfrm>
          <a:noFill/>
        </p:spPr>
      </p:pic>
      <p:sp>
        <p:nvSpPr>
          <p:cNvPr id="14340" name="Text Box 4"/>
          <p:cNvSpPr txBox="1">
            <a:spLocks noChangeArrowheads="1"/>
          </p:cNvSpPr>
          <p:nvPr/>
        </p:nvSpPr>
        <p:spPr bwMode="auto">
          <a:xfrm>
            <a:off x="4953000" y="3252788"/>
            <a:ext cx="1308100" cy="436562"/>
          </a:xfrm>
          <a:prstGeom prst="rect">
            <a:avLst/>
          </a:prstGeom>
          <a:noFill/>
          <a:ln w="9525" algn="ctr">
            <a:noFill/>
            <a:miter lim="800000"/>
            <a:headEnd type="none" w="sm" len="sm"/>
            <a:tailEnd type="none" w="sm" len="sm"/>
          </a:ln>
        </p:spPr>
        <p:txBody>
          <a:bodyPr wrap="none">
            <a:spAutoFit/>
          </a:bodyPr>
          <a:lstStyle/>
          <a:p>
            <a:pPr>
              <a:lnSpc>
                <a:spcPct val="80000"/>
              </a:lnSpc>
            </a:pPr>
            <a:r>
              <a:rPr lang="en-US" sz="1400" dirty="0"/>
              <a:t>38 Reference </a:t>
            </a:r>
          </a:p>
          <a:p>
            <a:pPr>
              <a:lnSpc>
                <a:spcPct val="80000"/>
              </a:lnSpc>
            </a:pPr>
            <a:r>
              <a:rPr lang="en-US" sz="1400" dirty="0"/>
              <a:t>Stations</a:t>
            </a:r>
          </a:p>
        </p:txBody>
      </p:sp>
      <p:pic>
        <p:nvPicPr>
          <p:cNvPr id="14341" name="Picture 5" descr="WMS"/>
          <p:cNvPicPr>
            <a:picLocks noChangeAspect="1" noChangeArrowheads="1"/>
          </p:cNvPicPr>
          <p:nvPr/>
        </p:nvPicPr>
        <p:blipFill>
          <a:blip r:embed="rId4" cstate="print"/>
          <a:srcRect/>
          <a:stretch>
            <a:fillRect/>
          </a:stretch>
        </p:blipFill>
        <p:spPr bwMode="auto">
          <a:xfrm>
            <a:off x="6400800" y="1428750"/>
            <a:ext cx="933450" cy="1555750"/>
          </a:xfrm>
          <a:prstGeom prst="rect">
            <a:avLst/>
          </a:prstGeom>
          <a:noFill/>
          <a:ln w="9525">
            <a:noFill/>
            <a:miter lim="800000"/>
            <a:headEnd/>
            <a:tailEnd/>
          </a:ln>
        </p:spPr>
      </p:pic>
      <p:pic>
        <p:nvPicPr>
          <p:cNvPr id="14342" name="Picture 6" descr="ops"/>
          <p:cNvPicPr>
            <a:picLocks noChangeAspect="1" noChangeArrowheads="1"/>
          </p:cNvPicPr>
          <p:nvPr/>
        </p:nvPicPr>
        <p:blipFill>
          <a:blip r:embed="rId5" cstate="print"/>
          <a:srcRect/>
          <a:stretch>
            <a:fillRect/>
          </a:stretch>
        </p:blipFill>
        <p:spPr bwMode="auto">
          <a:xfrm>
            <a:off x="7315200" y="4254500"/>
            <a:ext cx="1447800" cy="1085850"/>
          </a:xfrm>
          <a:prstGeom prst="rect">
            <a:avLst/>
          </a:prstGeom>
          <a:noFill/>
          <a:ln w="9525">
            <a:noFill/>
            <a:miter lim="800000"/>
            <a:headEnd/>
            <a:tailEnd/>
          </a:ln>
        </p:spPr>
      </p:pic>
      <p:grpSp>
        <p:nvGrpSpPr>
          <p:cNvPr id="14343" name="Group 7"/>
          <p:cNvGrpSpPr>
            <a:grpSpLocks/>
          </p:cNvGrpSpPr>
          <p:nvPr/>
        </p:nvGrpSpPr>
        <p:grpSpPr bwMode="auto">
          <a:xfrm>
            <a:off x="7620000" y="1428750"/>
            <a:ext cx="1458913" cy="1695450"/>
            <a:chOff x="3456" y="2016"/>
            <a:chExt cx="919" cy="1068"/>
          </a:xfrm>
        </p:grpSpPr>
        <p:pic>
          <p:nvPicPr>
            <p:cNvPr id="14364" name="Picture 8" descr="Napa"/>
            <p:cNvPicPr>
              <a:picLocks noChangeAspect="1" noChangeArrowheads="1"/>
            </p:cNvPicPr>
            <p:nvPr/>
          </p:nvPicPr>
          <p:blipFill>
            <a:blip r:embed="rId6" cstate="print"/>
            <a:srcRect/>
            <a:stretch>
              <a:fillRect/>
            </a:stretch>
          </p:blipFill>
          <p:spPr bwMode="auto">
            <a:xfrm>
              <a:off x="3456" y="2016"/>
              <a:ext cx="735" cy="980"/>
            </a:xfrm>
            <a:prstGeom prst="rect">
              <a:avLst/>
            </a:prstGeom>
            <a:noFill/>
            <a:ln w="9525">
              <a:noFill/>
              <a:miter lim="800000"/>
              <a:headEnd/>
              <a:tailEnd/>
            </a:ln>
          </p:spPr>
        </p:pic>
        <p:pic>
          <p:nvPicPr>
            <p:cNvPr id="14365" name="Picture 9" descr="Napa SGS"/>
            <p:cNvPicPr>
              <a:picLocks noChangeAspect="1" noChangeArrowheads="1"/>
            </p:cNvPicPr>
            <p:nvPr/>
          </p:nvPicPr>
          <p:blipFill>
            <a:blip r:embed="rId7" cstate="print"/>
            <a:srcRect/>
            <a:stretch>
              <a:fillRect/>
            </a:stretch>
          </p:blipFill>
          <p:spPr bwMode="auto">
            <a:xfrm>
              <a:off x="3888" y="2592"/>
              <a:ext cx="487" cy="492"/>
            </a:xfrm>
            <a:prstGeom prst="rect">
              <a:avLst/>
            </a:prstGeom>
            <a:noFill/>
            <a:ln w="9525">
              <a:noFill/>
              <a:miter lim="800000"/>
              <a:headEnd/>
              <a:tailEnd/>
            </a:ln>
          </p:spPr>
        </p:pic>
      </p:grpSp>
      <p:pic>
        <p:nvPicPr>
          <p:cNvPr id="14344" name="Picture 10" descr="anikf1r_pic1"/>
          <p:cNvPicPr>
            <a:picLocks noChangeAspect="1" noChangeArrowheads="1"/>
          </p:cNvPicPr>
          <p:nvPr/>
        </p:nvPicPr>
        <p:blipFill>
          <a:blip r:embed="rId8" cstate="print"/>
          <a:srcRect/>
          <a:stretch>
            <a:fillRect/>
          </a:stretch>
        </p:blipFill>
        <p:spPr bwMode="auto">
          <a:xfrm>
            <a:off x="5181600" y="4254500"/>
            <a:ext cx="1447800" cy="1084263"/>
          </a:xfrm>
          <a:prstGeom prst="rect">
            <a:avLst/>
          </a:prstGeom>
          <a:noFill/>
          <a:ln w="9525">
            <a:noFill/>
            <a:miter lim="800000"/>
            <a:headEnd/>
            <a:tailEnd/>
          </a:ln>
        </p:spPr>
      </p:pic>
      <p:sp>
        <p:nvSpPr>
          <p:cNvPr id="14345" name="Text Box 11"/>
          <p:cNvSpPr txBox="1">
            <a:spLocks noChangeArrowheads="1"/>
          </p:cNvSpPr>
          <p:nvPr/>
        </p:nvSpPr>
        <p:spPr bwMode="auto">
          <a:xfrm>
            <a:off x="6453188" y="3252788"/>
            <a:ext cx="930275" cy="436562"/>
          </a:xfrm>
          <a:prstGeom prst="rect">
            <a:avLst/>
          </a:prstGeom>
          <a:noFill/>
          <a:ln w="9525" algn="ctr">
            <a:noFill/>
            <a:miter lim="800000"/>
            <a:headEnd type="none" w="sm" len="sm"/>
            <a:tailEnd type="none" w="sm" len="sm"/>
          </a:ln>
        </p:spPr>
        <p:txBody>
          <a:bodyPr wrap="none">
            <a:spAutoFit/>
          </a:bodyPr>
          <a:lstStyle/>
          <a:p>
            <a:pPr>
              <a:lnSpc>
                <a:spcPct val="80000"/>
              </a:lnSpc>
            </a:pPr>
            <a:r>
              <a:rPr lang="en-US" sz="1400"/>
              <a:t>3 Master </a:t>
            </a:r>
          </a:p>
          <a:p>
            <a:pPr>
              <a:lnSpc>
                <a:spcPct val="80000"/>
              </a:lnSpc>
            </a:pPr>
            <a:r>
              <a:rPr lang="en-US" sz="1400"/>
              <a:t>Stations</a:t>
            </a:r>
          </a:p>
        </p:txBody>
      </p:sp>
      <p:sp>
        <p:nvSpPr>
          <p:cNvPr id="14346" name="Text Box 12"/>
          <p:cNvSpPr txBox="1">
            <a:spLocks noChangeArrowheads="1"/>
          </p:cNvSpPr>
          <p:nvPr/>
        </p:nvSpPr>
        <p:spPr bwMode="auto">
          <a:xfrm>
            <a:off x="7499350" y="3252788"/>
            <a:ext cx="1309688" cy="436562"/>
          </a:xfrm>
          <a:prstGeom prst="rect">
            <a:avLst/>
          </a:prstGeom>
          <a:noFill/>
          <a:ln w="9525" algn="ctr">
            <a:noFill/>
            <a:miter lim="800000"/>
            <a:headEnd type="none" w="sm" len="sm"/>
            <a:tailEnd type="none" w="sm" len="sm"/>
          </a:ln>
        </p:spPr>
        <p:txBody>
          <a:bodyPr wrap="none">
            <a:spAutoFit/>
          </a:bodyPr>
          <a:lstStyle/>
          <a:p>
            <a:pPr>
              <a:lnSpc>
                <a:spcPct val="80000"/>
              </a:lnSpc>
            </a:pPr>
            <a:r>
              <a:rPr lang="en-US" sz="1400"/>
              <a:t>4 Ground </a:t>
            </a:r>
          </a:p>
          <a:p>
            <a:pPr>
              <a:lnSpc>
                <a:spcPct val="80000"/>
              </a:lnSpc>
            </a:pPr>
            <a:r>
              <a:rPr lang="en-US" sz="1400"/>
              <a:t>Earth Stations</a:t>
            </a:r>
          </a:p>
        </p:txBody>
      </p:sp>
      <p:sp>
        <p:nvSpPr>
          <p:cNvPr id="14347" name="Text Box 13"/>
          <p:cNvSpPr txBox="1">
            <a:spLocks noChangeArrowheads="1"/>
          </p:cNvSpPr>
          <p:nvPr/>
        </p:nvSpPr>
        <p:spPr bwMode="auto">
          <a:xfrm>
            <a:off x="5181600" y="5402263"/>
            <a:ext cx="1819275" cy="436562"/>
          </a:xfrm>
          <a:prstGeom prst="rect">
            <a:avLst/>
          </a:prstGeom>
          <a:noFill/>
          <a:ln w="9525" algn="ctr">
            <a:noFill/>
            <a:miter lim="800000"/>
            <a:headEnd type="none" w="sm" len="sm"/>
            <a:tailEnd type="none" w="sm" len="sm"/>
          </a:ln>
        </p:spPr>
        <p:txBody>
          <a:bodyPr wrap="none">
            <a:spAutoFit/>
          </a:bodyPr>
          <a:lstStyle/>
          <a:p>
            <a:pPr>
              <a:lnSpc>
                <a:spcPct val="80000"/>
              </a:lnSpc>
            </a:pPr>
            <a:r>
              <a:rPr lang="en-US" sz="1400"/>
              <a:t>(2+1) Geostationary </a:t>
            </a:r>
          </a:p>
          <a:p>
            <a:pPr>
              <a:lnSpc>
                <a:spcPct val="80000"/>
              </a:lnSpc>
            </a:pPr>
            <a:r>
              <a:rPr lang="en-US" sz="1400"/>
              <a:t>Satellite Links</a:t>
            </a:r>
          </a:p>
        </p:txBody>
      </p:sp>
      <p:sp>
        <p:nvSpPr>
          <p:cNvPr id="14348" name="Text Box 14"/>
          <p:cNvSpPr txBox="1">
            <a:spLocks noChangeArrowheads="1"/>
          </p:cNvSpPr>
          <p:nvPr/>
        </p:nvSpPr>
        <p:spPr bwMode="auto">
          <a:xfrm>
            <a:off x="7354888" y="5402263"/>
            <a:ext cx="1438275" cy="436562"/>
          </a:xfrm>
          <a:prstGeom prst="rect">
            <a:avLst/>
          </a:prstGeom>
          <a:noFill/>
          <a:ln w="9525" algn="ctr">
            <a:noFill/>
            <a:miter lim="800000"/>
            <a:headEnd type="none" w="sm" len="sm"/>
            <a:tailEnd type="none" w="sm" len="sm"/>
          </a:ln>
        </p:spPr>
        <p:txBody>
          <a:bodyPr wrap="none">
            <a:spAutoFit/>
          </a:bodyPr>
          <a:lstStyle/>
          <a:p>
            <a:pPr>
              <a:lnSpc>
                <a:spcPct val="80000"/>
              </a:lnSpc>
            </a:pPr>
            <a:r>
              <a:rPr lang="en-US" sz="1400"/>
              <a:t>2 Operational </a:t>
            </a:r>
          </a:p>
          <a:p>
            <a:pPr>
              <a:lnSpc>
                <a:spcPct val="80000"/>
              </a:lnSpc>
            </a:pPr>
            <a:r>
              <a:rPr lang="en-US" sz="1400"/>
              <a:t>Control Centers</a:t>
            </a:r>
          </a:p>
        </p:txBody>
      </p:sp>
      <p:grpSp>
        <p:nvGrpSpPr>
          <p:cNvPr id="3" name="Group 4"/>
          <p:cNvGrpSpPr>
            <a:grpSpLocks/>
          </p:cNvGrpSpPr>
          <p:nvPr/>
        </p:nvGrpSpPr>
        <p:grpSpPr bwMode="auto">
          <a:xfrm>
            <a:off x="403225" y="1524000"/>
            <a:ext cx="3962400" cy="4114800"/>
            <a:chOff x="3129" y="838"/>
            <a:chExt cx="1840" cy="1929"/>
          </a:xfrm>
        </p:grpSpPr>
        <p:pic>
          <p:nvPicPr>
            <p:cNvPr id="14353" name="Picture 5" descr="WMap_0"/>
            <p:cNvPicPr>
              <a:picLocks noChangeAspect="1" noChangeArrowheads="1"/>
            </p:cNvPicPr>
            <p:nvPr/>
          </p:nvPicPr>
          <p:blipFill>
            <a:blip r:embed="rId9" cstate="print"/>
            <a:srcRect l="21086" r="20128"/>
            <a:stretch>
              <a:fillRect/>
            </a:stretch>
          </p:blipFill>
          <p:spPr bwMode="auto">
            <a:xfrm>
              <a:off x="3129" y="838"/>
              <a:ext cx="1840" cy="1929"/>
            </a:xfrm>
            <a:prstGeom prst="rect">
              <a:avLst/>
            </a:prstGeom>
            <a:noFill/>
            <a:ln w="9525">
              <a:solidFill>
                <a:srgbClr val="000000"/>
              </a:solidFill>
              <a:miter lim="800000"/>
              <a:headEnd/>
              <a:tailEnd/>
            </a:ln>
          </p:spPr>
        </p:pic>
        <p:grpSp>
          <p:nvGrpSpPr>
            <p:cNvPr id="14354" name="Group 6"/>
            <p:cNvGrpSpPr>
              <a:grpSpLocks/>
            </p:cNvGrpSpPr>
            <p:nvPr/>
          </p:nvGrpSpPr>
          <p:grpSpPr bwMode="auto">
            <a:xfrm>
              <a:off x="3997" y="1284"/>
              <a:ext cx="441" cy="147"/>
              <a:chOff x="2847" y="1699"/>
              <a:chExt cx="633" cy="184"/>
            </a:xfrm>
          </p:grpSpPr>
          <p:sp>
            <p:nvSpPr>
              <p:cNvPr id="27" name="AutoShape 7"/>
              <p:cNvSpPr>
                <a:spLocks noChangeArrowheads="1"/>
              </p:cNvSpPr>
              <p:nvPr/>
            </p:nvSpPr>
            <p:spPr bwMode="auto">
              <a:xfrm>
                <a:off x="2856" y="1828"/>
                <a:ext cx="57" cy="55"/>
              </a:xfrm>
              <a:prstGeom prst="star5">
                <a:avLst/>
              </a:prstGeom>
              <a:solidFill>
                <a:srgbClr val="FFFF66"/>
              </a:solidFill>
              <a:ln w="12700">
                <a:solidFill>
                  <a:srgbClr val="FFFF66"/>
                </a:solidFill>
                <a:miter lim="800000"/>
                <a:headEnd/>
                <a:tailEnd/>
              </a:ln>
              <a:effectLst/>
            </p:spPr>
            <p:txBody>
              <a:bodyPr wrap="none" anchor="ctr"/>
              <a:lstStyle/>
              <a:p>
                <a:pPr>
                  <a:defRPr/>
                </a:pPr>
                <a:endParaRPr lang="en-US"/>
              </a:p>
            </p:txBody>
          </p:sp>
          <p:sp>
            <p:nvSpPr>
              <p:cNvPr id="28" name="AutoShape 8"/>
              <p:cNvSpPr>
                <a:spLocks noChangeArrowheads="1"/>
              </p:cNvSpPr>
              <p:nvPr/>
            </p:nvSpPr>
            <p:spPr bwMode="auto">
              <a:xfrm>
                <a:off x="2847" y="1699"/>
                <a:ext cx="62" cy="55"/>
              </a:xfrm>
              <a:prstGeom prst="star5">
                <a:avLst/>
              </a:prstGeom>
              <a:solidFill>
                <a:srgbClr val="FFFF66"/>
              </a:solidFill>
              <a:ln w="12700">
                <a:solidFill>
                  <a:srgbClr val="FFFF66"/>
                </a:solidFill>
                <a:miter lim="800000"/>
                <a:headEnd/>
                <a:tailEnd/>
              </a:ln>
              <a:effectLst/>
            </p:spPr>
            <p:txBody>
              <a:bodyPr wrap="none" anchor="ctr"/>
              <a:lstStyle/>
              <a:p>
                <a:pPr>
                  <a:defRPr/>
                </a:pPr>
                <a:endParaRPr lang="en-US"/>
              </a:p>
            </p:txBody>
          </p:sp>
          <p:sp>
            <p:nvSpPr>
              <p:cNvPr id="29" name="AutoShape 9"/>
              <p:cNvSpPr>
                <a:spLocks noChangeArrowheads="1"/>
              </p:cNvSpPr>
              <p:nvPr/>
            </p:nvSpPr>
            <p:spPr bwMode="auto">
              <a:xfrm>
                <a:off x="3418" y="1770"/>
                <a:ext cx="62" cy="61"/>
              </a:xfrm>
              <a:prstGeom prst="star5">
                <a:avLst/>
              </a:prstGeom>
              <a:solidFill>
                <a:srgbClr val="FFFF66"/>
              </a:solidFill>
              <a:ln w="12700">
                <a:solidFill>
                  <a:srgbClr val="FFFF66"/>
                </a:solidFill>
                <a:miter lim="800000"/>
                <a:headEnd/>
                <a:tailEnd/>
              </a:ln>
              <a:effectLst/>
            </p:spPr>
            <p:txBody>
              <a:bodyPr wrap="none" anchor="ctr"/>
              <a:lstStyle/>
              <a:p>
                <a:pPr>
                  <a:defRPr/>
                </a:pPr>
                <a:endParaRPr lang="en-US"/>
              </a:p>
            </p:txBody>
          </p:sp>
        </p:grpSp>
        <p:sp>
          <p:nvSpPr>
            <p:cNvPr id="14355" name="AutoShape 10"/>
            <p:cNvSpPr>
              <a:spLocks noChangeArrowheads="1"/>
            </p:cNvSpPr>
            <p:nvPr/>
          </p:nvSpPr>
          <p:spPr bwMode="auto">
            <a:xfrm>
              <a:off x="3483" y="977"/>
              <a:ext cx="1310" cy="1637"/>
            </a:xfrm>
            <a:prstGeom prst="roundRect">
              <a:avLst>
                <a:gd name="adj" fmla="val 33384"/>
              </a:avLst>
            </a:prstGeom>
            <a:noFill/>
            <a:ln w="38100">
              <a:solidFill>
                <a:srgbClr val="FFFF99"/>
              </a:solidFill>
              <a:round/>
              <a:headEnd/>
              <a:tailEnd/>
            </a:ln>
          </p:spPr>
          <p:txBody>
            <a:bodyPr wrap="none" anchor="ctr"/>
            <a:lstStyle/>
            <a:p>
              <a:pPr algn="ctr" eaLnBrk="0" hangingPunct="0"/>
              <a:endParaRPr lang="en-US" sz="2400">
                <a:latin typeface="Times New Roman" pitchFamily="18" charset="0"/>
              </a:endParaRPr>
            </a:p>
          </p:txBody>
        </p:sp>
        <p:sp>
          <p:nvSpPr>
            <p:cNvPr id="14356" name="Rectangle 11"/>
            <p:cNvSpPr>
              <a:spLocks noChangeArrowheads="1"/>
            </p:cNvSpPr>
            <p:nvPr/>
          </p:nvSpPr>
          <p:spPr bwMode="auto">
            <a:xfrm>
              <a:off x="3810" y="1961"/>
              <a:ext cx="628" cy="213"/>
            </a:xfrm>
            <a:prstGeom prst="rect">
              <a:avLst/>
            </a:prstGeom>
            <a:noFill/>
            <a:ln w="9525">
              <a:noFill/>
              <a:miter lim="800000"/>
              <a:headEnd/>
              <a:tailEnd/>
            </a:ln>
          </p:spPr>
          <p:txBody>
            <a:bodyPr lIns="90488" tIns="44450" rIns="90488" bIns="44450">
              <a:spAutoFit/>
            </a:bodyPr>
            <a:lstStyle/>
            <a:p>
              <a:pPr algn="ctr" eaLnBrk="0" hangingPunct="0"/>
              <a:r>
                <a:rPr lang="en-US" sz="1200" b="1">
                  <a:solidFill>
                    <a:srgbClr val="FFFF99"/>
                  </a:solidFill>
                  <a:latin typeface="Helvetica"/>
                </a:rPr>
                <a:t>Telesat</a:t>
              </a:r>
            </a:p>
            <a:p>
              <a:pPr algn="ctr" eaLnBrk="0" hangingPunct="0"/>
              <a:r>
                <a:rPr lang="en-US" sz="1200" b="1">
                  <a:solidFill>
                    <a:srgbClr val="FFFF99"/>
                  </a:solidFill>
                  <a:latin typeface="Helvetica"/>
                </a:rPr>
                <a:t>107</a:t>
              </a:r>
              <a:r>
                <a:rPr lang="en-US" sz="1200">
                  <a:solidFill>
                    <a:srgbClr val="FFFF99"/>
                  </a:solidFill>
                  <a:latin typeface="Symbol" pitchFamily="18" charset="2"/>
                </a:rPr>
                <a:t>°</a:t>
              </a:r>
              <a:r>
                <a:rPr lang="en-US" sz="1200" b="1">
                  <a:solidFill>
                    <a:srgbClr val="FFFF99"/>
                  </a:solidFill>
                  <a:latin typeface="Helvetica"/>
                </a:rPr>
                <a:t>W</a:t>
              </a:r>
            </a:p>
          </p:txBody>
        </p:sp>
        <p:pic>
          <p:nvPicPr>
            <p:cNvPr id="14357" name="Picture 12" descr="GEO_SAT"/>
            <p:cNvPicPr>
              <a:picLocks noChangeArrowheads="1"/>
            </p:cNvPicPr>
            <p:nvPr/>
          </p:nvPicPr>
          <p:blipFill>
            <a:blip r:embed="rId10" cstate="print"/>
            <a:srcRect/>
            <a:stretch>
              <a:fillRect/>
            </a:stretch>
          </p:blipFill>
          <p:spPr bwMode="auto">
            <a:xfrm>
              <a:off x="3946" y="1647"/>
              <a:ext cx="380" cy="315"/>
            </a:xfrm>
            <a:prstGeom prst="rect">
              <a:avLst/>
            </a:prstGeom>
            <a:noFill/>
            <a:ln w="9525">
              <a:noFill/>
              <a:miter lim="800000"/>
              <a:headEnd/>
              <a:tailEnd/>
            </a:ln>
          </p:spPr>
        </p:pic>
        <p:sp>
          <p:nvSpPr>
            <p:cNvPr id="14358" name="AutoShape 13"/>
            <p:cNvSpPr>
              <a:spLocks noChangeArrowheads="1"/>
            </p:cNvSpPr>
            <p:nvPr/>
          </p:nvSpPr>
          <p:spPr bwMode="auto">
            <a:xfrm>
              <a:off x="3306" y="977"/>
              <a:ext cx="1309" cy="1637"/>
            </a:xfrm>
            <a:prstGeom prst="roundRect">
              <a:avLst>
                <a:gd name="adj" fmla="val 33384"/>
              </a:avLst>
            </a:prstGeom>
            <a:noFill/>
            <a:ln w="38100">
              <a:solidFill>
                <a:srgbClr val="66CCFF"/>
              </a:solidFill>
              <a:round/>
              <a:headEnd/>
              <a:tailEnd/>
            </a:ln>
          </p:spPr>
          <p:txBody>
            <a:bodyPr wrap="none" anchor="ctr"/>
            <a:lstStyle/>
            <a:p>
              <a:pPr algn="ctr" eaLnBrk="0" hangingPunct="0"/>
              <a:endParaRPr lang="en-US" sz="2400">
                <a:solidFill>
                  <a:schemeClr val="folHlink"/>
                </a:solidFill>
                <a:latin typeface="Times New Roman" pitchFamily="18" charset="0"/>
              </a:endParaRPr>
            </a:p>
          </p:txBody>
        </p:sp>
        <p:sp>
          <p:nvSpPr>
            <p:cNvPr id="14359" name="Rectangle 14"/>
            <p:cNvSpPr>
              <a:spLocks noChangeArrowheads="1"/>
            </p:cNvSpPr>
            <p:nvPr/>
          </p:nvSpPr>
          <p:spPr bwMode="auto">
            <a:xfrm>
              <a:off x="3378" y="1951"/>
              <a:ext cx="848" cy="213"/>
            </a:xfrm>
            <a:prstGeom prst="rect">
              <a:avLst/>
            </a:prstGeom>
            <a:noFill/>
            <a:ln w="9525">
              <a:noFill/>
              <a:miter lim="800000"/>
              <a:headEnd/>
              <a:tailEnd/>
            </a:ln>
          </p:spPr>
          <p:txBody>
            <a:bodyPr lIns="90488" tIns="44450" rIns="90488" bIns="44450">
              <a:spAutoFit/>
            </a:bodyPr>
            <a:lstStyle/>
            <a:p>
              <a:pPr algn="ctr" eaLnBrk="0" hangingPunct="0"/>
              <a:r>
                <a:rPr lang="en-US" sz="1200" b="1">
                  <a:solidFill>
                    <a:srgbClr val="66CCFF"/>
                  </a:solidFill>
                  <a:latin typeface="Helvetica"/>
                </a:rPr>
                <a:t>Intelsat</a:t>
              </a:r>
            </a:p>
            <a:p>
              <a:pPr algn="ctr" eaLnBrk="0" hangingPunct="0"/>
              <a:r>
                <a:rPr lang="en-US" sz="1200" b="1">
                  <a:solidFill>
                    <a:srgbClr val="66CCFF"/>
                  </a:solidFill>
                  <a:latin typeface="Helvetica"/>
                </a:rPr>
                <a:t>133</a:t>
              </a:r>
              <a:r>
                <a:rPr lang="en-US" sz="1200">
                  <a:solidFill>
                    <a:srgbClr val="66CCFF"/>
                  </a:solidFill>
                  <a:latin typeface="Symbol" pitchFamily="18" charset="2"/>
                </a:rPr>
                <a:t>°</a:t>
              </a:r>
              <a:r>
                <a:rPr lang="en-US" sz="1200" b="1">
                  <a:solidFill>
                    <a:srgbClr val="66CCFF"/>
                  </a:solidFill>
                  <a:latin typeface="Helvetica"/>
                </a:rPr>
                <a:t>W</a:t>
              </a:r>
            </a:p>
          </p:txBody>
        </p:sp>
        <p:pic>
          <p:nvPicPr>
            <p:cNvPr id="14360" name="Picture 15" descr="GEO_SAT"/>
            <p:cNvPicPr>
              <a:picLocks noChangeArrowheads="1"/>
            </p:cNvPicPr>
            <p:nvPr/>
          </p:nvPicPr>
          <p:blipFill>
            <a:blip r:embed="rId10" cstate="print"/>
            <a:srcRect/>
            <a:stretch>
              <a:fillRect/>
            </a:stretch>
          </p:blipFill>
          <p:spPr bwMode="auto">
            <a:xfrm>
              <a:off x="3744" y="1647"/>
              <a:ext cx="378" cy="313"/>
            </a:xfrm>
            <a:prstGeom prst="rect">
              <a:avLst/>
            </a:prstGeom>
            <a:noFill/>
            <a:ln w="9525">
              <a:noFill/>
              <a:miter lim="800000"/>
              <a:headEnd/>
              <a:tailEnd/>
            </a:ln>
          </p:spPr>
        </p:pic>
      </p:grpSp>
      <p:sp>
        <p:nvSpPr>
          <p:cNvPr id="14350" name="AutoShape 10"/>
          <p:cNvSpPr>
            <a:spLocks noChangeArrowheads="1"/>
          </p:cNvSpPr>
          <p:nvPr/>
        </p:nvSpPr>
        <p:spPr bwMode="auto">
          <a:xfrm>
            <a:off x="1470025" y="1828800"/>
            <a:ext cx="2743200" cy="3457575"/>
          </a:xfrm>
          <a:prstGeom prst="roundRect">
            <a:avLst>
              <a:gd name="adj" fmla="val 33384"/>
            </a:avLst>
          </a:prstGeom>
          <a:noFill/>
          <a:ln w="38100">
            <a:solidFill>
              <a:srgbClr val="FF0000"/>
            </a:solidFill>
            <a:round/>
            <a:headEnd/>
            <a:tailEnd/>
          </a:ln>
        </p:spPr>
        <p:txBody>
          <a:bodyPr wrap="none" anchor="ctr"/>
          <a:lstStyle/>
          <a:p>
            <a:pPr algn="ctr" eaLnBrk="0" hangingPunct="0"/>
            <a:endParaRPr lang="en-US">
              <a:latin typeface="Times New Roman" pitchFamily="18" charset="0"/>
              <a:ea typeface="MS PGothic" pitchFamily="34" charset="-128"/>
            </a:endParaRPr>
          </a:p>
        </p:txBody>
      </p:sp>
      <p:sp>
        <p:nvSpPr>
          <p:cNvPr id="33" name="Rectangle 13"/>
          <p:cNvSpPr>
            <a:spLocks noChangeArrowheads="1"/>
          </p:cNvSpPr>
          <p:nvPr/>
        </p:nvSpPr>
        <p:spPr bwMode="auto">
          <a:xfrm>
            <a:off x="2841625" y="3962400"/>
            <a:ext cx="685800" cy="388938"/>
          </a:xfrm>
          <a:prstGeom prst="rect">
            <a:avLst/>
          </a:prstGeom>
          <a:noFill/>
          <a:ln w="9525">
            <a:noFill/>
            <a:miter lim="800000"/>
            <a:headEnd/>
            <a:tailEnd/>
          </a:ln>
        </p:spPr>
        <p:txBody>
          <a:bodyPr lIns="90488" tIns="44450" rIns="90488" bIns="44450">
            <a:spAutoFit/>
          </a:bodyPr>
          <a:lstStyle/>
          <a:p>
            <a:pPr algn="ctr" eaLnBrk="0" hangingPunct="0"/>
            <a:r>
              <a:rPr lang="en-US" sz="1200" b="1">
                <a:solidFill>
                  <a:srgbClr val="FF0000"/>
                </a:solidFill>
                <a:latin typeface="Helvetica"/>
                <a:ea typeface="MS PGothic" pitchFamily="34" charset="-128"/>
              </a:rPr>
              <a:t>4F3 </a:t>
            </a:r>
          </a:p>
          <a:p>
            <a:pPr algn="ctr" eaLnBrk="0" hangingPunct="0"/>
            <a:r>
              <a:rPr lang="en-US" sz="1200" b="1">
                <a:solidFill>
                  <a:srgbClr val="FF0000"/>
                </a:solidFill>
                <a:latin typeface="Helvetica"/>
                <a:ea typeface="MS PGothic" pitchFamily="34" charset="-128"/>
              </a:rPr>
              <a:t>98</a:t>
            </a:r>
            <a:r>
              <a:rPr lang="en-US" sz="1200">
                <a:solidFill>
                  <a:srgbClr val="FF0000"/>
                </a:solidFill>
                <a:latin typeface="Symbol" pitchFamily="18" charset="2"/>
              </a:rPr>
              <a:t>°</a:t>
            </a:r>
            <a:r>
              <a:rPr lang="en-US" sz="1200" b="1">
                <a:solidFill>
                  <a:srgbClr val="FF0000"/>
                </a:solidFill>
                <a:latin typeface="Helvetica"/>
                <a:ea typeface="MS PGothic" pitchFamily="34" charset="-128"/>
              </a:rPr>
              <a:t> W</a:t>
            </a:r>
          </a:p>
        </p:txBody>
      </p:sp>
      <p:pic>
        <p:nvPicPr>
          <p:cNvPr id="14352" name="Picture 15" descr="GEO_SAT"/>
          <p:cNvPicPr>
            <a:picLocks noChangeArrowheads="1"/>
          </p:cNvPicPr>
          <p:nvPr/>
        </p:nvPicPr>
        <p:blipFill>
          <a:blip r:embed="rId10" cstate="print"/>
          <a:srcRect/>
          <a:stretch>
            <a:fillRect/>
          </a:stretch>
        </p:blipFill>
        <p:spPr bwMode="auto">
          <a:xfrm>
            <a:off x="2636838" y="3273425"/>
            <a:ext cx="814387" cy="6667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481D2582-9E48-4979-A54A-445050E01956}" type="slidenum">
              <a:rPr lang="en-US" smtClean="0"/>
              <a:pPr/>
              <a:t>12</a:t>
            </a:fld>
            <a:endParaRPr lang="en-US" smtClean="0"/>
          </a:p>
        </p:txBody>
      </p:sp>
      <p:sp>
        <p:nvSpPr>
          <p:cNvPr id="15363" name="Rectangle 2"/>
          <p:cNvSpPr>
            <a:spLocks noGrp="1" noChangeArrowheads="1"/>
          </p:cNvSpPr>
          <p:nvPr>
            <p:ph type="title"/>
          </p:nvPr>
        </p:nvSpPr>
        <p:spPr>
          <a:xfrm>
            <a:off x="552450" y="152400"/>
            <a:ext cx="8039100" cy="876300"/>
          </a:xfrm>
        </p:spPr>
        <p:txBody>
          <a:bodyPr/>
          <a:lstStyle/>
          <a:p>
            <a:pPr eaLnBrk="1" hangingPunct="1"/>
            <a:r>
              <a:rPr lang="en-US" dirty="0" smtClean="0">
                <a:latin typeface="Franklin Gothic Medium" pitchFamily="34" charset="0"/>
              </a:rPr>
              <a:t>Global SBAS Coverage</a:t>
            </a:r>
          </a:p>
        </p:txBody>
      </p:sp>
      <p:pic>
        <p:nvPicPr>
          <p:cNvPr id="15364" name="Picture 3"/>
          <p:cNvPicPr>
            <a:picLocks noChangeAspect="1" noChangeArrowheads="1"/>
          </p:cNvPicPr>
          <p:nvPr/>
        </p:nvPicPr>
        <p:blipFill>
          <a:blip r:embed="rId2" cstate="print"/>
          <a:srcRect l="6078" t="3943" r="7091" b="5258"/>
          <a:stretch>
            <a:fillRect/>
          </a:stretch>
        </p:blipFill>
        <p:spPr bwMode="auto">
          <a:xfrm>
            <a:off x="381000" y="1143000"/>
            <a:ext cx="8196263" cy="5410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b="9232"/>
          <a:stretch>
            <a:fillRect/>
          </a:stretch>
        </p:blipFill>
        <p:spPr bwMode="auto">
          <a:xfrm>
            <a:off x="6072188" y="1711325"/>
            <a:ext cx="2819400" cy="1919288"/>
          </a:xfrm>
          <a:prstGeom prst="rect">
            <a:avLst/>
          </a:prstGeom>
          <a:noFill/>
          <a:ln w="9525">
            <a:solidFill>
              <a:schemeClr val="tx1"/>
            </a:solidFill>
            <a:miter lim="800000"/>
            <a:headEnd/>
            <a:tailEnd/>
          </a:ln>
        </p:spPr>
      </p:pic>
      <p:grpSp>
        <p:nvGrpSpPr>
          <p:cNvPr id="16387" name="Group 3"/>
          <p:cNvGrpSpPr>
            <a:grpSpLocks/>
          </p:cNvGrpSpPr>
          <p:nvPr/>
        </p:nvGrpSpPr>
        <p:grpSpPr bwMode="auto">
          <a:xfrm>
            <a:off x="3216275" y="1393825"/>
            <a:ext cx="2816225" cy="1954213"/>
            <a:chOff x="1278" y="1341"/>
            <a:chExt cx="3311" cy="1367"/>
          </a:xfrm>
        </p:grpSpPr>
        <p:pic>
          <p:nvPicPr>
            <p:cNvPr id="16398" name="Picture 4"/>
            <p:cNvPicPr>
              <a:picLocks noChangeAspect="1" noChangeArrowheads="1"/>
            </p:cNvPicPr>
            <p:nvPr/>
          </p:nvPicPr>
          <p:blipFill>
            <a:blip r:embed="rId4" cstate="print"/>
            <a:srcRect l="7185" t="26138" r="2983" b="22813"/>
            <a:stretch>
              <a:fillRect/>
            </a:stretch>
          </p:blipFill>
          <p:spPr bwMode="auto">
            <a:xfrm>
              <a:off x="1278" y="1341"/>
              <a:ext cx="3311" cy="1367"/>
            </a:xfrm>
            <a:prstGeom prst="rect">
              <a:avLst/>
            </a:prstGeom>
            <a:noFill/>
            <a:ln w="9525" algn="ctr">
              <a:solidFill>
                <a:schemeClr val="tx1"/>
              </a:solidFill>
              <a:miter lim="800000"/>
              <a:headEnd/>
              <a:tailEnd/>
            </a:ln>
          </p:spPr>
        </p:pic>
        <p:sp>
          <p:nvSpPr>
            <p:cNvPr id="16399" name="Rectangle 5"/>
            <p:cNvSpPr>
              <a:spLocks noChangeArrowheads="1"/>
            </p:cNvSpPr>
            <p:nvPr/>
          </p:nvSpPr>
          <p:spPr bwMode="auto">
            <a:xfrm>
              <a:off x="1812" y="1647"/>
              <a:ext cx="2058" cy="257"/>
            </a:xfrm>
            <a:prstGeom prst="rect">
              <a:avLst/>
            </a:prstGeom>
            <a:noFill/>
            <a:ln w="9525" algn="ctr">
              <a:noFill/>
              <a:miter lim="800000"/>
              <a:headEnd/>
              <a:tailEnd/>
            </a:ln>
          </p:spPr>
          <p:txBody>
            <a:bodyPr>
              <a:spAutoFit/>
            </a:bodyPr>
            <a:lstStyle/>
            <a:p>
              <a:pPr algn="ctr"/>
              <a:r>
                <a:rPr lang="en-US" b="1"/>
                <a:t>Agana, Guam</a:t>
              </a:r>
            </a:p>
          </p:txBody>
        </p:sp>
      </p:grpSp>
      <p:pic>
        <p:nvPicPr>
          <p:cNvPr id="16388" name="Picture 6" descr="Flug Dornier DO 128-6 D-IBUF_Flughafen Bremen_1147"/>
          <p:cNvPicPr>
            <a:picLocks noGrp="1" noChangeAspect="1" noChangeArrowheads="1"/>
          </p:cNvPicPr>
          <p:nvPr>
            <p:ph sz="half" idx="2"/>
          </p:nvPr>
        </p:nvPicPr>
        <p:blipFill>
          <a:blip r:embed="rId5" cstate="print"/>
          <a:srcRect/>
          <a:stretch>
            <a:fillRect/>
          </a:stretch>
        </p:blipFill>
        <p:spPr>
          <a:xfrm>
            <a:off x="6091238" y="4025900"/>
            <a:ext cx="2695575" cy="1873250"/>
          </a:xfrm>
          <a:noFill/>
          <a:ln>
            <a:solidFill>
              <a:schemeClr val="tx1"/>
            </a:solidFill>
          </a:ln>
        </p:spPr>
      </p:pic>
      <p:pic>
        <p:nvPicPr>
          <p:cNvPr id="16389" name="Picture 7"/>
          <p:cNvPicPr>
            <a:picLocks noChangeAspect="1" noChangeArrowheads="1"/>
          </p:cNvPicPr>
          <p:nvPr/>
        </p:nvPicPr>
        <p:blipFill>
          <a:blip r:embed="rId6" cstate="print"/>
          <a:srcRect/>
          <a:stretch>
            <a:fillRect/>
          </a:stretch>
        </p:blipFill>
        <p:spPr bwMode="auto">
          <a:xfrm>
            <a:off x="407988" y="1220788"/>
            <a:ext cx="2805112" cy="1862137"/>
          </a:xfrm>
          <a:prstGeom prst="rect">
            <a:avLst/>
          </a:prstGeom>
          <a:noFill/>
          <a:ln w="9525">
            <a:solidFill>
              <a:schemeClr val="tx1"/>
            </a:solidFill>
            <a:miter lim="800000"/>
            <a:headEnd/>
            <a:tailEnd/>
          </a:ln>
        </p:spPr>
      </p:pic>
      <p:pic>
        <p:nvPicPr>
          <p:cNvPr id="838664" name="Picture 8" descr="DSC00055a"/>
          <p:cNvPicPr>
            <a:picLocks noChangeAspect="1" noChangeArrowheads="1"/>
          </p:cNvPicPr>
          <p:nvPr/>
        </p:nvPicPr>
        <p:blipFill>
          <a:blip r:embed="rId7" cstate="print"/>
          <a:srcRect/>
          <a:stretch>
            <a:fillRect/>
          </a:stretch>
        </p:blipFill>
        <p:spPr bwMode="auto">
          <a:xfrm>
            <a:off x="3254375" y="3863975"/>
            <a:ext cx="2798763" cy="1854200"/>
          </a:xfrm>
          <a:prstGeom prst="rect">
            <a:avLst/>
          </a:prstGeom>
          <a:noFill/>
          <a:ln w="19050">
            <a:solidFill>
              <a:schemeClr val="accent2"/>
            </a:solidFill>
            <a:miter lim="800000"/>
            <a:headEnd/>
            <a:tailEnd/>
          </a:ln>
          <a:effectLst>
            <a:outerShdw dist="35921" dir="2700000" algn="ctr" rotWithShape="0">
              <a:schemeClr val="bg2"/>
            </a:outerShdw>
          </a:effectLst>
        </p:spPr>
      </p:pic>
      <p:sp>
        <p:nvSpPr>
          <p:cNvPr id="16391" name="Text Box 9"/>
          <p:cNvSpPr txBox="1">
            <a:spLocks noChangeArrowheads="1"/>
          </p:cNvSpPr>
          <p:nvPr/>
        </p:nvSpPr>
        <p:spPr bwMode="auto">
          <a:xfrm>
            <a:off x="3238500" y="3878263"/>
            <a:ext cx="2832100" cy="336550"/>
          </a:xfrm>
          <a:prstGeom prst="rect">
            <a:avLst/>
          </a:prstGeom>
          <a:noFill/>
          <a:ln w="9525" algn="ctr">
            <a:noFill/>
            <a:miter lim="800000"/>
            <a:headEnd/>
            <a:tailEnd/>
          </a:ln>
        </p:spPr>
        <p:txBody>
          <a:bodyPr>
            <a:spAutoFit/>
          </a:bodyPr>
          <a:lstStyle/>
          <a:p>
            <a:pPr algn="ctr"/>
            <a:r>
              <a:rPr lang="en-US" sz="1600" b="1"/>
              <a:t>Frankfurt, Germany</a:t>
            </a:r>
          </a:p>
        </p:txBody>
      </p:sp>
      <p:sp>
        <p:nvSpPr>
          <p:cNvPr id="16392" name="Rectangle 11"/>
          <p:cNvSpPr>
            <a:spLocks noChangeArrowheads="1"/>
          </p:cNvSpPr>
          <p:nvPr/>
        </p:nvSpPr>
        <p:spPr bwMode="auto">
          <a:xfrm>
            <a:off x="176213" y="1287463"/>
            <a:ext cx="3268662" cy="336550"/>
          </a:xfrm>
          <a:prstGeom prst="rect">
            <a:avLst/>
          </a:prstGeom>
          <a:noFill/>
          <a:ln w="9525" algn="ctr">
            <a:noFill/>
            <a:miter lim="800000"/>
            <a:headEnd/>
            <a:tailEnd/>
          </a:ln>
        </p:spPr>
        <p:txBody>
          <a:bodyPr>
            <a:spAutoFit/>
          </a:bodyPr>
          <a:lstStyle/>
          <a:p>
            <a:pPr algn="ctr"/>
            <a:r>
              <a:rPr lang="en-US" sz="1600" b="1"/>
              <a:t>Rio De Janeiro, Brazil</a:t>
            </a:r>
          </a:p>
        </p:txBody>
      </p:sp>
      <p:pic>
        <p:nvPicPr>
          <p:cNvPr id="16393" name="Picture 12" descr="aerialview"/>
          <p:cNvPicPr>
            <a:picLocks noChangeAspect="1" noChangeArrowheads="1"/>
          </p:cNvPicPr>
          <p:nvPr/>
        </p:nvPicPr>
        <p:blipFill>
          <a:blip r:embed="rId8" cstate="print"/>
          <a:srcRect/>
          <a:stretch>
            <a:fillRect/>
          </a:stretch>
        </p:blipFill>
        <p:spPr bwMode="auto">
          <a:xfrm>
            <a:off x="361950" y="3606800"/>
            <a:ext cx="2895600" cy="1919288"/>
          </a:xfrm>
          <a:prstGeom prst="rect">
            <a:avLst/>
          </a:prstGeom>
          <a:solidFill>
            <a:schemeClr val="tx2"/>
          </a:solidFill>
          <a:ln w="9525">
            <a:solidFill>
              <a:schemeClr val="tx1"/>
            </a:solidFill>
            <a:miter lim="800000"/>
            <a:headEnd/>
            <a:tailEnd/>
          </a:ln>
        </p:spPr>
      </p:pic>
      <p:sp>
        <p:nvSpPr>
          <p:cNvPr id="16394" name="Text Box 13"/>
          <p:cNvSpPr txBox="1">
            <a:spLocks noChangeArrowheads="1"/>
          </p:cNvSpPr>
          <p:nvPr/>
        </p:nvSpPr>
        <p:spPr bwMode="auto">
          <a:xfrm>
            <a:off x="6221413" y="1939925"/>
            <a:ext cx="2520950" cy="214313"/>
          </a:xfrm>
          <a:prstGeom prst="rect">
            <a:avLst/>
          </a:prstGeom>
          <a:noFill/>
          <a:ln w="9525" algn="ctr">
            <a:noFill/>
            <a:miter lim="800000"/>
            <a:headEnd/>
            <a:tailEnd/>
          </a:ln>
        </p:spPr>
        <p:txBody>
          <a:bodyPr>
            <a:spAutoFit/>
          </a:bodyPr>
          <a:lstStyle/>
          <a:p>
            <a:pPr algn="ctr">
              <a:lnSpc>
                <a:spcPct val="50000"/>
              </a:lnSpc>
            </a:pPr>
            <a:r>
              <a:rPr lang="en-US" sz="1600" b="1"/>
              <a:t>Malaga, Spain</a:t>
            </a:r>
          </a:p>
        </p:txBody>
      </p:sp>
      <p:sp>
        <p:nvSpPr>
          <p:cNvPr id="16395" name="Rectangle 14"/>
          <p:cNvSpPr>
            <a:spLocks noGrp="1" noChangeArrowheads="1"/>
          </p:cNvSpPr>
          <p:nvPr>
            <p:ph type="title"/>
          </p:nvPr>
        </p:nvSpPr>
        <p:spPr>
          <a:xfrm>
            <a:off x="908050" y="0"/>
            <a:ext cx="7702550" cy="1012825"/>
          </a:xfrm>
          <a:noFill/>
        </p:spPr>
        <p:txBody>
          <a:bodyPr/>
          <a:lstStyle/>
          <a:p>
            <a:r>
              <a:rPr lang="en-US" sz="3200" dirty="0" smtClean="0">
                <a:latin typeface="Franklin Gothic Medium" pitchFamily="34" charset="0"/>
              </a:rPr>
              <a:t>LAAS/GBAS International Efforts</a:t>
            </a:r>
          </a:p>
        </p:txBody>
      </p:sp>
      <p:sp>
        <p:nvSpPr>
          <p:cNvPr id="16396" name="Text Box 15"/>
          <p:cNvSpPr txBox="1">
            <a:spLocks noChangeArrowheads="1"/>
          </p:cNvSpPr>
          <p:nvPr/>
        </p:nvSpPr>
        <p:spPr bwMode="auto">
          <a:xfrm>
            <a:off x="481013" y="3740150"/>
            <a:ext cx="2657475" cy="336550"/>
          </a:xfrm>
          <a:prstGeom prst="rect">
            <a:avLst/>
          </a:prstGeom>
          <a:noFill/>
          <a:ln w="9525" algn="ctr">
            <a:noFill/>
            <a:miter lim="800000"/>
            <a:headEnd/>
            <a:tailEnd/>
          </a:ln>
        </p:spPr>
        <p:txBody>
          <a:bodyPr>
            <a:spAutoFit/>
          </a:bodyPr>
          <a:lstStyle/>
          <a:p>
            <a:pPr algn="ctr"/>
            <a:r>
              <a:rPr lang="en-US" sz="1600" b="1"/>
              <a:t>Sydney, Australia</a:t>
            </a:r>
          </a:p>
        </p:txBody>
      </p:sp>
      <p:sp>
        <p:nvSpPr>
          <p:cNvPr id="16397" name="Text Box 16"/>
          <p:cNvSpPr txBox="1">
            <a:spLocks noChangeArrowheads="1"/>
          </p:cNvSpPr>
          <p:nvPr/>
        </p:nvSpPr>
        <p:spPr bwMode="auto">
          <a:xfrm>
            <a:off x="6065838" y="4124325"/>
            <a:ext cx="2832100" cy="336550"/>
          </a:xfrm>
          <a:prstGeom prst="rect">
            <a:avLst/>
          </a:prstGeom>
          <a:noFill/>
          <a:ln w="9525" algn="ctr">
            <a:noFill/>
            <a:miter lim="800000"/>
            <a:headEnd/>
            <a:tailEnd/>
          </a:ln>
        </p:spPr>
        <p:txBody>
          <a:bodyPr>
            <a:spAutoFit/>
          </a:bodyPr>
          <a:lstStyle/>
          <a:p>
            <a:pPr algn="ctr"/>
            <a:r>
              <a:rPr lang="en-US" sz="1600" b="1"/>
              <a:t>Bremen, Germany</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sz="4000" dirty="0" smtClean="0">
                <a:latin typeface="Franklin Gothic Medium" pitchFamily="34" charset="0"/>
              </a:rPr>
              <a:t>Overview</a:t>
            </a:r>
          </a:p>
        </p:txBody>
      </p:sp>
      <p:sp>
        <p:nvSpPr>
          <p:cNvPr id="17411" name="Content Placeholder 2"/>
          <p:cNvSpPr>
            <a:spLocks noGrp="1"/>
          </p:cNvSpPr>
          <p:nvPr>
            <p:ph idx="4294967295"/>
          </p:nvPr>
        </p:nvSpPr>
        <p:spPr>
          <a:xfrm>
            <a:off x="990600" y="1524000"/>
            <a:ext cx="7239000" cy="4800600"/>
          </a:xfrm>
        </p:spPr>
        <p:txBody>
          <a:bodyPr/>
          <a:lstStyle/>
          <a:p>
            <a:pPr>
              <a:lnSpc>
                <a:spcPts val="4000"/>
              </a:lnSpc>
              <a:spcBef>
                <a:spcPts val="3000"/>
              </a:spcBef>
            </a:pPr>
            <a:r>
              <a:rPr lang="en-US" sz="3600" smtClean="0">
                <a:solidFill>
                  <a:srgbClr val="2D2D8A"/>
                </a:solidFill>
                <a:latin typeface="Franklin Gothic Medium" pitchFamily="34" charset="0"/>
              </a:rPr>
              <a:t>U.S. Space-Based PNT Policy</a:t>
            </a:r>
          </a:p>
          <a:p>
            <a:pPr>
              <a:spcBef>
                <a:spcPts val="3000"/>
              </a:spcBef>
            </a:pPr>
            <a:r>
              <a:rPr lang="en-US" sz="3600" smtClean="0">
                <a:solidFill>
                  <a:srgbClr val="2D2D8A"/>
                </a:solidFill>
                <a:latin typeface="Franklin Gothic Medium" pitchFamily="34" charset="0"/>
              </a:rPr>
              <a:t>GPS  &amp; Augmentation Programs Status</a:t>
            </a:r>
          </a:p>
          <a:p>
            <a:pPr>
              <a:spcBef>
                <a:spcPts val="3000"/>
              </a:spcBef>
            </a:pPr>
            <a:r>
              <a:rPr lang="en-US" sz="3600" b="1" smtClean="0">
                <a:solidFill>
                  <a:srgbClr val="564D34"/>
                </a:solidFill>
                <a:latin typeface="Franklin Gothic Medium" pitchFamily="34" charset="0"/>
              </a:rPr>
              <a:t>International Cooperation Activities</a:t>
            </a:r>
          </a:p>
          <a:p>
            <a:endParaRPr lang="en-US" sz="3600" b="1" smtClean="0">
              <a:solidFill>
                <a:srgbClr val="564D34"/>
              </a:solidFill>
              <a:latin typeface="Franklin Gothic Medium" pitchFamily="34" charset="0"/>
            </a:endParaRPr>
          </a:p>
        </p:txBody>
      </p:sp>
      <p:sp>
        <p:nvSpPr>
          <p:cNvPr id="4" name="Slide Number Placeholder 3"/>
          <p:cNvSpPr txBox="1">
            <a:spLocks noGrp="1"/>
          </p:cNvSpPr>
          <p:nvPr/>
        </p:nvSpPr>
        <p:spPr bwMode="auto">
          <a:xfrm>
            <a:off x="8623300" y="6527800"/>
            <a:ext cx="457200" cy="304800"/>
          </a:xfrm>
          <a:prstGeom prst="rect">
            <a:avLst/>
          </a:prstGeom>
          <a:noFill/>
          <a:ln>
            <a:miter lim="800000"/>
            <a:headEnd/>
            <a:tailEnd/>
          </a:ln>
        </p:spPr>
        <p:txBody>
          <a:bodyPr/>
          <a:lstStyle/>
          <a:p>
            <a:pPr algn="r">
              <a:defRPr/>
            </a:pPr>
            <a:fld id="{BA9E82CD-7F57-4158-ABA0-7743B858E0CA}" type="slidenum">
              <a:rPr lang="en-US" sz="1000" i="1">
                <a:latin typeface="+mn-lt"/>
              </a:rPr>
              <a:pPr algn="r">
                <a:defRPr/>
              </a:pPr>
              <a:t>14</a:t>
            </a:fld>
            <a:endParaRPr lang="en-US" sz="1000" i="1">
              <a:latin typeface="+mn-l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p>
            <a:fld id="{A62C8037-2AFF-4493-A293-3C609A2B644E}" type="slidenum">
              <a:rPr lang="en-US" smtClean="0"/>
              <a:pPr/>
              <a:t>15</a:t>
            </a:fld>
            <a:endParaRPr lang="en-US" smtClean="0"/>
          </a:p>
        </p:txBody>
      </p:sp>
      <p:sp>
        <p:nvSpPr>
          <p:cNvPr id="18435" name="Rectangle 1"/>
          <p:cNvSpPr>
            <a:spLocks noGrp="1" noChangeArrowheads="1"/>
          </p:cNvSpPr>
          <p:nvPr>
            <p:ph type="title"/>
          </p:nvPr>
        </p:nvSpPr>
        <p:spPr>
          <a:xfrm>
            <a:off x="1312863" y="112713"/>
            <a:ext cx="6489700" cy="766762"/>
          </a:xfrm>
        </p:spPr>
        <p:txBody>
          <a:bodyPr lIns="90000" tIns="46800" rIns="90000" bIns="46800"/>
          <a:lstStyle/>
          <a:p>
            <a:pPr eaLnBrk="1" hangingPunct="1">
              <a:lnSpc>
                <a:spcPct val="8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latin typeface="Franklin Gothic Medium" pitchFamily="34" charset="0"/>
              </a:rPr>
              <a:t>Planned GNSS</a:t>
            </a:r>
          </a:p>
        </p:txBody>
      </p:sp>
      <p:sp>
        <p:nvSpPr>
          <p:cNvPr id="15364" name="Rectangle 2"/>
          <p:cNvSpPr>
            <a:spLocks noGrp="1" noChangeArrowheads="1"/>
          </p:cNvSpPr>
          <p:nvPr>
            <p:ph type="body" idx="1"/>
          </p:nvPr>
        </p:nvSpPr>
        <p:spPr>
          <a:xfrm>
            <a:off x="457200" y="1241425"/>
            <a:ext cx="4371975" cy="4451350"/>
          </a:xfrm>
        </p:spPr>
        <p:txBody>
          <a:bodyPr lIns="90000" tIns="46800" rIns="90000" bIns="46800"/>
          <a:lstStyle/>
          <a:p>
            <a:pPr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Global Constellations</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b="1" dirty="0" smtClean="0">
                <a:solidFill>
                  <a:schemeClr val="accent6"/>
                </a:solidFill>
                <a:latin typeface="Franklin Gothic Medium" pitchFamily="34" charset="0"/>
              </a:rPr>
              <a:t>GPS (24+)</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GLONASS (30)</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Galileo (27+3)</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Compass (30 global and 5 regional satellites)</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GINS - Global Indian Navigation System (24) </a:t>
            </a:r>
          </a:p>
          <a:p>
            <a:pPr eaLnBrk="1" hangingPunct="1">
              <a:lnSpc>
                <a:spcPct val="89000"/>
              </a:lnSpc>
              <a:spcBef>
                <a:spcPts val="3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Regional Constellations</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QZSS (3)</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IRNSS (7)</a:t>
            </a:r>
          </a:p>
          <a:p>
            <a:pPr lvl="1" eaLnBrk="1" hangingPunct="1">
              <a:lnSpc>
                <a:spcPct val="89000"/>
              </a:lnSpc>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latin typeface="Franklin Gothic Medium" pitchFamily="34" charset="0"/>
            </a:endParaRPr>
          </a:p>
        </p:txBody>
      </p:sp>
      <p:sp>
        <p:nvSpPr>
          <p:cNvPr id="15365" name="Rectangle 3"/>
          <p:cNvSpPr>
            <a:spLocks noGrp="1" noChangeArrowheads="1"/>
          </p:cNvSpPr>
          <p:nvPr>
            <p:ph type="body" idx="2"/>
          </p:nvPr>
        </p:nvSpPr>
        <p:spPr>
          <a:xfrm>
            <a:off x="5257800" y="1535113"/>
            <a:ext cx="3659188" cy="4451350"/>
          </a:xfrm>
        </p:spPr>
        <p:txBody>
          <a:bodyPr lIns="90000" tIns="46800" rIns="90000" bIns="46800"/>
          <a:lstStyle/>
          <a:p>
            <a:pPr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Satellite-Based Augmentations</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b="1" dirty="0" smtClean="0">
                <a:solidFill>
                  <a:schemeClr val="accent6"/>
                </a:solidFill>
                <a:latin typeface="Franklin Gothic Medium" pitchFamily="34" charset="0"/>
              </a:rPr>
              <a:t>WAAS (2+1)</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MSAS (2)</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EGNOS (3)</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GAGAN (2)</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Franklin Gothic Medium" pitchFamily="34" charset="0"/>
              </a:rPr>
              <a:t>SDCM (2)</a:t>
            </a:r>
          </a:p>
          <a:p>
            <a:pPr eaLnBrk="1" hangingPunct="1">
              <a:lnSpc>
                <a:spcPct val="89000"/>
              </a:lnSpc>
              <a:spcBef>
                <a:spcPts val="1200"/>
              </a:spcBef>
              <a:buFont typeface="Georgia" pitchFamily="18"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400" dirty="0" smtClean="0">
              <a:latin typeface="Franklin Gothic Medium"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noChangeArrowheads="1"/>
          </p:cNvSpPr>
          <p:nvPr>
            <p:ph type="sldNum" sz="quarter" idx="10"/>
          </p:nvPr>
        </p:nvSpPr>
        <p:spPr>
          <a:noFill/>
        </p:spPr>
        <p:txBody>
          <a:bodyPr/>
          <a:lstStyle/>
          <a:p>
            <a:fld id="{6983254B-F6A2-4C30-9FE4-D8925738E3BA}" type="slidenum">
              <a:rPr lang="en-US" smtClean="0"/>
              <a:pPr/>
              <a:t>16</a:t>
            </a:fld>
            <a:endParaRPr lang="en-US" smtClean="0"/>
          </a:p>
        </p:txBody>
      </p:sp>
      <p:sp>
        <p:nvSpPr>
          <p:cNvPr id="19459" name="Rectangle 2"/>
          <p:cNvSpPr>
            <a:spLocks noGrp="1" noChangeArrowheads="1"/>
          </p:cNvSpPr>
          <p:nvPr>
            <p:ph type="title"/>
          </p:nvPr>
        </p:nvSpPr>
        <p:spPr>
          <a:xfrm>
            <a:off x="920750" y="165100"/>
            <a:ext cx="7613650" cy="852488"/>
          </a:xfrm>
        </p:spPr>
        <p:txBody>
          <a:bodyPr lIns="90000" tIns="46800" rIns="90000" bIns="46800"/>
          <a:lstStyle/>
          <a:p>
            <a:pPr defTabSz="457200" eaLnBrk="1" hangingPunct="1">
              <a:lnSpc>
                <a:spcPct val="89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Franklin Gothic Medium" pitchFamily="34" charset="0"/>
              </a:rPr>
              <a:t>U.S. Objectives in Working with Other GNSS Service Providers</a:t>
            </a:r>
          </a:p>
        </p:txBody>
      </p:sp>
      <p:sp>
        <p:nvSpPr>
          <p:cNvPr id="6148" name="Rectangle 3"/>
          <p:cNvSpPr>
            <a:spLocks noGrp="1" noChangeArrowheads="1"/>
          </p:cNvSpPr>
          <p:nvPr>
            <p:ph type="body" idx="1"/>
          </p:nvPr>
        </p:nvSpPr>
        <p:spPr>
          <a:xfrm>
            <a:off x="304800" y="1143000"/>
            <a:ext cx="8610600" cy="4926013"/>
          </a:xfrm>
        </p:spPr>
        <p:txBody>
          <a:bodyPr lIns="90000" tIns="46800" rIns="90000" bIns="46800"/>
          <a:lstStyle/>
          <a:p>
            <a:pPr marL="341313" indent="-341313" defTabSz="457200"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smtClean="0">
                <a:latin typeface="Franklin Gothic Medium" pitchFamily="34" charset="0"/>
              </a:rPr>
              <a:t>Ensure </a:t>
            </a:r>
            <a:r>
              <a:rPr lang="en-GB" sz="2600" b="1" dirty="0" smtClean="0">
                <a:solidFill>
                  <a:srgbClr val="333399"/>
                </a:solidFill>
                <a:latin typeface="Franklin Gothic Medium" pitchFamily="34" charset="0"/>
              </a:rPr>
              <a:t>compatibility </a:t>
            </a:r>
            <a:r>
              <a:rPr lang="en-GB" sz="2600" b="1" dirty="0" smtClean="0">
                <a:latin typeface="Franklin Gothic Medium" pitchFamily="34" charset="0"/>
              </a:rPr>
              <a:t>― </a:t>
            </a:r>
            <a:r>
              <a:rPr lang="en-GB" sz="2600" dirty="0" smtClean="0">
                <a:latin typeface="Franklin Gothic Medium" pitchFamily="34" charset="0"/>
              </a:rPr>
              <a:t>ability of U.S. and non-U.S. space-based PNT services to be used separately or together without interfering with each individual service or signal</a:t>
            </a:r>
          </a:p>
          <a:p>
            <a:pPr marL="741363" lvl="1" indent="-284163" defTabSz="457200"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latin typeface="Franklin Gothic Medium" pitchFamily="34" charset="0"/>
              </a:rPr>
              <a:t>Radio frequency compatibility</a:t>
            </a:r>
          </a:p>
          <a:p>
            <a:pPr marL="741363" lvl="1" indent="-284163" defTabSz="457200"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latin typeface="Franklin Gothic Medium" pitchFamily="34" charset="0"/>
              </a:rPr>
              <a:t>Spectral separation between M-code and other signals</a:t>
            </a:r>
          </a:p>
          <a:p>
            <a:pPr marL="341313" indent="-341313" defTabSz="457200" eaLnBrk="1" hangingPunct="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smtClean="0">
                <a:latin typeface="Franklin Gothic Medium" pitchFamily="34" charset="0"/>
              </a:rPr>
              <a:t>Achieve </a:t>
            </a:r>
            <a:r>
              <a:rPr lang="en-GB" sz="2600" b="1" dirty="0" smtClean="0">
                <a:solidFill>
                  <a:srgbClr val="333399"/>
                </a:solidFill>
                <a:latin typeface="Franklin Gothic Medium" pitchFamily="34" charset="0"/>
              </a:rPr>
              <a:t>interoperability</a:t>
            </a:r>
            <a:r>
              <a:rPr lang="en-GB" sz="2600" dirty="0" smtClean="0">
                <a:latin typeface="Franklin Gothic Medium" pitchFamily="34" charset="0"/>
              </a:rPr>
              <a:t> – ability of civil U.S. and non-U.S. space-based PNT services to be used together to provide the user better capabilities than would be achieved by relying solely on one service or signal</a:t>
            </a:r>
          </a:p>
          <a:p>
            <a:pPr marL="741363" lvl="1" indent="-284163" defTabSz="457200" eaLnBrk="1" hangingPunct="1">
              <a:spcBef>
                <a:spcPts val="600"/>
              </a:spcBef>
              <a:buFont typeface="Georgia"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latin typeface="Franklin Gothic Medium" pitchFamily="34" charset="0"/>
              </a:rPr>
              <a:t>Primary focus on the common L1C and L5 signals</a:t>
            </a:r>
          </a:p>
          <a:p>
            <a:pPr marL="341313" indent="-284163" defTabSz="457200" eaLnBrk="1" hangingPunct="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smtClean="0">
                <a:latin typeface="Franklin Gothic Medium" pitchFamily="34" charset="0"/>
              </a:rPr>
              <a:t>Ensure a level playing field in the global marketplace</a:t>
            </a:r>
          </a:p>
        </p:txBody>
      </p:sp>
      <p:sp>
        <p:nvSpPr>
          <p:cNvPr id="19461" name="Text Box 4"/>
          <p:cNvSpPr txBox="1">
            <a:spLocks noChangeArrowheads="1"/>
          </p:cNvSpPr>
          <p:nvPr/>
        </p:nvSpPr>
        <p:spPr bwMode="auto">
          <a:xfrm>
            <a:off x="457200" y="5715000"/>
            <a:ext cx="8305800" cy="784225"/>
          </a:xfrm>
          <a:prstGeom prst="rect">
            <a:avLst/>
          </a:prstGeom>
          <a:solidFill>
            <a:srgbClr val="CC9900"/>
          </a:solidFill>
          <a:ln w="9525">
            <a:noFill/>
            <a:round/>
            <a:headEnd/>
            <a:tailEnd/>
          </a:ln>
        </p:spPr>
        <p:txBody>
          <a:bodyPr lIns="90000" tIns="46800" rIns="90000" bIns="46800">
            <a:spAutoFit/>
          </a:bodyPr>
          <a:lstStyle/>
          <a:p>
            <a:pPr algn="ctr">
              <a:lnSpc>
                <a:spcPct val="80000"/>
              </a:lnSpc>
              <a:buClr>
                <a:srgbClr val="000066"/>
              </a:buClr>
              <a:buFont typeface="Franklin Gothic Boo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i="1">
                <a:solidFill>
                  <a:srgbClr val="000066"/>
                </a:solidFill>
              </a:rPr>
              <a:t>Pursue through Bi-lateral and</a:t>
            </a:r>
          </a:p>
          <a:p>
            <a:pPr algn="ctr">
              <a:lnSpc>
                <a:spcPct val="80000"/>
              </a:lnSpc>
              <a:buClr>
                <a:srgbClr val="000066"/>
              </a:buClr>
              <a:buFont typeface="Franklin Gothic Boo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i="1">
                <a:solidFill>
                  <a:srgbClr val="000066"/>
                </a:solidFill>
              </a:rPr>
              <a:t>Multi-lateral Cooperation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sldNum" sz="quarter" idx="10"/>
          </p:nvPr>
        </p:nvSpPr>
        <p:spPr>
          <a:noFill/>
        </p:spPr>
        <p:txBody>
          <a:bodyPr/>
          <a:lstStyle/>
          <a:p>
            <a:fld id="{036F81F4-5924-4FD8-82DD-F3E667F5A323}" type="slidenum">
              <a:rPr lang="en-US" smtClean="0"/>
              <a:pPr/>
              <a:t>17</a:t>
            </a:fld>
            <a:endParaRPr lang="en-US" smtClean="0"/>
          </a:p>
        </p:txBody>
      </p:sp>
      <p:sp>
        <p:nvSpPr>
          <p:cNvPr id="20483" name="Rectangle 1"/>
          <p:cNvSpPr>
            <a:spLocks noGrp="1" noChangeArrowheads="1"/>
          </p:cNvSpPr>
          <p:nvPr>
            <p:ph type="title"/>
          </p:nvPr>
        </p:nvSpPr>
        <p:spPr>
          <a:xfrm>
            <a:off x="457200" y="228600"/>
            <a:ext cx="8305800" cy="609600"/>
          </a:xfrm>
        </p:spPr>
        <p:txBody>
          <a:bodyPr lIns="90000" tIns="46800" rIns="90000" bIns="46800"/>
          <a:lstStyle/>
          <a:p>
            <a:pPr eaLnBrk="1" hangingPunct="1">
              <a:lnSpc>
                <a:spcPct val="8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latin typeface="Franklin Gothic Medium" pitchFamily="34" charset="0"/>
              </a:rPr>
              <a:t>U.S. - Europe Cooperation</a:t>
            </a:r>
          </a:p>
        </p:txBody>
      </p:sp>
      <p:sp>
        <p:nvSpPr>
          <p:cNvPr id="20484" name="Rectangle 2"/>
          <p:cNvSpPr>
            <a:spLocks noGrp="1" noChangeArrowheads="1"/>
          </p:cNvSpPr>
          <p:nvPr>
            <p:ph type="body" idx="1"/>
          </p:nvPr>
        </p:nvSpPr>
        <p:spPr>
          <a:xfrm>
            <a:off x="152400" y="1066800"/>
            <a:ext cx="8991600" cy="4298950"/>
          </a:xfrm>
        </p:spPr>
        <p:txBody>
          <a:bodyPr lIns="90000" tIns="46800" rIns="90000" bIns="46800"/>
          <a:lstStyle/>
          <a:p>
            <a:pPr eaLnBrk="1" hangingPunct="1">
              <a:lnSpc>
                <a:spcPct val="89000"/>
              </a:lnSpc>
              <a:spcBef>
                <a:spcPts val="1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latin typeface="Franklin Gothic Medium" pitchFamily="34" charset="0"/>
              </a:rPr>
              <a:t>2004 U.S.-EU agreement provides foundation for cooperation </a:t>
            </a:r>
          </a:p>
          <a:p>
            <a:pPr eaLnBrk="1" hangingPunct="1">
              <a:lnSpc>
                <a:spcPct val="89000"/>
              </a:lnSpc>
              <a:spcBef>
                <a:spcPts val="1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latin typeface="Franklin Gothic Medium" pitchFamily="34" charset="0"/>
              </a:rPr>
              <a:t>Four working groups were set up under the agreement:</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latin typeface="Franklin Gothic Medium" pitchFamily="34" charset="0"/>
              </a:rPr>
              <a:t>Technical, trade, next generation systems and security working groups </a:t>
            </a:r>
          </a:p>
          <a:p>
            <a:pPr eaLnBrk="1" hangingPunct="1">
              <a:lnSpc>
                <a:spcPct val="89000"/>
              </a:lnSpc>
              <a:spcBef>
                <a:spcPts val="1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latin typeface="Franklin Gothic Medium" pitchFamily="34" charset="0"/>
              </a:rPr>
              <a:t>Improved new civil signal (MBOC) adopted in July 2007</a:t>
            </a:r>
          </a:p>
          <a:p>
            <a:pPr eaLnBrk="1" hangingPunct="1">
              <a:lnSpc>
                <a:spcPct val="89000"/>
              </a:lnSpc>
              <a:spcBef>
                <a:spcPts val="18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latin typeface="Franklin Gothic Medium" pitchFamily="34" charset="0"/>
              </a:rPr>
              <a:t>Second Plenary Meeting  April 19-22, 2010 in Brussels </a:t>
            </a:r>
            <a:endParaRPr lang="en-GB" sz="2000" smtClean="0">
              <a:latin typeface="Franklin Gothic Medium" pitchFamily="34" charset="0"/>
            </a:endParaRPr>
          </a:p>
          <a:p>
            <a:pPr lvl="1" eaLnBrk="1" hangingPunct="1">
              <a:lnSpc>
                <a:spcPct val="89000"/>
              </a:lnSpc>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mtClean="0">
              <a:latin typeface="Franklin Gothic Medium" pitchFamily="34" charset="0"/>
            </a:endParaRPr>
          </a:p>
        </p:txBody>
      </p:sp>
      <p:sp>
        <p:nvSpPr>
          <p:cNvPr id="20485" name="Text Box 4"/>
          <p:cNvSpPr txBox="1">
            <a:spLocks noChangeArrowheads="1"/>
          </p:cNvSpPr>
          <p:nvPr/>
        </p:nvSpPr>
        <p:spPr bwMode="auto">
          <a:xfrm>
            <a:off x="762000" y="6161088"/>
            <a:ext cx="4724400" cy="314325"/>
          </a:xfrm>
          <a:prstGeom prst="rect">
            <a:avLst/>
          </a:prstGeom>
          <a:noFill/>
          <a:ln w="9525">
            <a:noFill/>
            <a:round/>
            <a:headEnd/>
            <a:tailEnd/>
          </a:ln>
        </p:spPr>
        <p:txBody>
          <a:bodyPr lIns="0" tIns="0" rIns="0" bIns="0">
            <a:spAutoFit/>
          </a:bodyPr>
          <a:lstStyle/>
          <a:p>
            <a:pPr algn="ctr" eaLnBrk="0" hangingPunct="0">
              <a:lnSpc>
                <a:spcPct val="85000"/>
              </a:lnSpc>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a:solidFill>
                  <a:srgbClr val="000000"/>
                </a:solidFill>
              </a:rPr>
              <a:t>Oct. 22, 2008 , EU-U.S. Plenary delegations meeting under the auspices of the GPS-Galileo Cooperation Agreement</a:t>
            </a:r>
          </a:p>
        </p:txBody>
      </p:sp>
      <p:pic>
        <p:nvPicPr>
          <p:cNvPr id="20486" name="Picture 6" descr="2008-10-EU-US delegations.jpg"/>
          <p:cNvPicPr>
            <a:picLocks noChangeAspect="1"/>
          </p:cNvPicPr>
          <p:nvPr/>
        </p:nvPicPr>
        <p:blipFill>
          <a:blip r:embed="rId3" cstate="print"/>
          <a:srcRect/>
          <a:stretch>
            <a:fillRect/>
          </a:stretch>
        </p:blipFill>
        <p:spPr bwMode="auto">
          <a:xfrm>
            <a:off x="739775" y="3668713"/>
            <a:ext cx="5029200" cy="2433637"/>
          </a:xfrm>
          <a:prstGeom prst="rect">
            <a:avLst/>
          </a:prstGeom>
          <a:noFill/>
          <a:ln w="9525">
            <a:noFill/>
            <a:miter lim="800000"/>
            <a:headEnd/>
            <a:tailEnd/>
          </a:ln>
        </p:spPr>
      </p:pic>
      <p:pic>
        <p:nvPicPr>
          <p:cNvPr id="20487" name="Picture 7" descr="2008-10-EC-handshake.jpg"/>
          <p:cNvPicPr>
            <a:picLocks noChangeAspect="1"/>
          </p:cNvPicPr>
          <p:nvPr/>
        </p:nvPicPr>
        <p:blipFill>
          <a:blip r:embed="rId4" cstate="print"/>
          <a:srcRect/>
          <a:stretch>
            <a:fillRect/>
          </a:stretch>
        </p:blipFill>
        <p:spPr bwMode="auto">
          <a:xfrm>
            <a:off x="6259513" y="3638550"/>
            <a:ext cx="2057400" cy="2305050"/>
          </a:xfrm>
          <a:prstGeom prst="rect">
            <a:avLst/>
          </a:prstGeom>
          <a:noFill/>
          <a:ln w="9525">
            <a:noFill/>
            <a:miter lim="800000"/>
            <a:headEnd/>
            <a:tailEnd/>
          </a:ln>
        </p:spPr>
      </p:pic>
      <p:sp>
        <p:nvSpPr>
          <p:cNvPr id="20488" name="TextBox 8"/>
          <p:cNvSpPr txBox="1">
            <a:spLocks noChangeArrowheads="1"/>
          </p:cNvSpPr>
          <p:nvPr/>
        </p:nvSpPr>
        <p:spPr bwMode="auto">
          <a:xfrm>
            <a:off x="5867400" y="5965825"/>
            <a:ext cx="3124200" cy="681038"/>
          </a:xfrm>
          <a:prstGeom prst="rect">
            <a:avLst/>
          </a:prstGeom>
          <a:noFill/>
          <a:ln w="9525">
            <a:noFill/>
            <a:miter lim="800000"/>
            <a:headEnd/>
            <a:tailEnd/>
          </a:ln>
        </p:spPr>
        <p:txBody>
          <a:bodyPr>
            <a:spAutoFit/>
          </a:bodyPr>
          <a:lstStyle/>
          <a:p>
            <a:pPr algn="ctr" eaLnBrk="0" hangingPunct="0">
              <a:lnSpc>
                <a:spcPct val="85000"/>
              </a:lnSpc>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100">
                <a:solidFill>
                  <a:srgbClr val="000000"/>
                </a:solidFill>
              </a:rPr>
              <a:t>Signing ceremony  for GPS-Galileo Cooperation Joint Statement, Oct. 23, 2008</a:t>
            </a:r>
          </a:p>
          <a:p>
            <a:pPr algn="ctr" eaLnBrk="0" hangingPunct="0">
              <a:lnSpc>
                <a:spcPct val="85000"/>
              </a:lnSpc>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100">
                <a:solidFill>
                  <a:srgbClr val="000000"/>
                </a:solidFill>
              </a:rPr>
              <a:t>(Michel Bosco, European Commission; </a:t>
            </a:r>
          </a:p>
          <a:p>
            <a:pPr algn="ctr" eaLnBrk="0" hangingPunct="0">
              <a:lnSpc>
                <a:spcPct val="85000"/>
              </a:lnSpc>
              <a:buFont typeface="Georgia"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100">
                <a:solidFill>
                  <a:srgbClr val="000000"/>
                </a:solidFill>
              </a:rPr>
              <a:t>Kenneth Hodgkins, U.S. Depa</a:t>
            </a:r>
            <a:r>
              <a:rPr lang="en-GB" sz="1200">
                <a:solidFill>
                  <a:srgbClr val="000000"/>
                </a:solidFill>
              </a:rPr>
              <a:t>rtment of State)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8623300" y="6527800"/>
            <a:ext cx="457200" cy="304800"/>
          </a:xfrm>
          <a:prstGeom prst="rect">
            <a:avLst/>
          </a:prstGeom>
          <a:noFill/>
          <a:ln w="9525">
            <a:noFill/>
            <a:miter lim="800000"/>
            <a:headEnd/>
            <a:tailEnd/>
          </a:ln>
        </p:spPr>
        <p:txBody>
          <a:bodyPr/>
          <a:lstStyle/>
          <a:p>
            <a:pPr algn="r"/>
            <a:fld id="{8B8959BB-3028-4610-B711-1F7E3E7AAFF6}" type="slidenum">
              <a:rPr lang="en-US" sz="1000" i="1">
                <a:solidFill>
                  <a:srgbClr val="FFFFFF"/>
                </a:solidFill>
                <a:latin typeface="Georgia" pitchFamily="18" charset="0"/>
              </a:rPr>
              <a:pPr algn="r"/>
              <a:t>18</a:t>
            </a:fld>
            <a:endParaRPr lang="en-US" sz="1000" i="1">
              <a:solidFill>
                <a:srgbClr val="FFFFFF"/>
              </a:solidFill>
              <a:latin typeface="Georgia" pitchFamily="18" charset="0"/>
            </a:endParaRPr>
          </a:p>
        </p:txBody>
      </p:sp>
      <p:sp>
        <p:nvSpPr>
          <p:cNvPr id="21507" name="Rectangle 1"/>
          <p:cNvSpPr>
            <a:spLocks noGrp="1" noChangeArrowheads="1"/>
          </p:cNvSpPr>
          <p:nvPr>
            <p:ph type="title" idx="4294967295"/>
          </p:nvPr>
        </p:nvSpPr>
        <p:spPr>
          <a:xfrm>
            <a:off x="1012825" y="304800"/>
            <a:ext cx="7924800" cy="533400"/>
          </a:xfrm>
        </p:spPr>
        <p:txBody>
          <a:bodyPr lIns="90000" tIns="46800" rIns="90000" bIns="46800"/>
          <a:lstStyle/>
          <a:p>
            <a:pPr eaLnBrk="1" hangingPunct="1">
              <a:lnSpc>
                <a:spcPct val="8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latin typeface="Franklin Gothic Medium" pitchFamily="34" charset="0"/>
              </a:rPr>
              <a:t> Additional Bilateral Cooperation</a:t>
            </a:r>
          </a:p>
        </p:txBody>
      </p:sp>
      <p:sp>
        <p:nvSpPr>
          <p:cNvPr id="21508" name="Rectangle 2"/>
          <p:cNvSpPr>
            <a:spLocks noGrp="1" noChangeArrowheads="1"/>
          </p:cNvSpPr>
          <p:nvPr>
            <p:ph type="body" idx="4294967295"/>
          </p:nvPr>
        </p:nvSpPr>
        <p:spPr>
          <a:xfrm>
            <a:off x="152400" y="1066800"/>
            <a:ext cx="8991600" cy="5562600"/>
          </a:xfrm>
        </p:spPr>
        <p:txBody>
          <a:bodyPr lIns="90000" tIns="46800" rIns="90000" bIns="46800"/>
          <a:lstStyle/>
          <a:p>
            <a:pPr eaLnBrk="1" hangingPunct="1">
              <a:lnSpc>
                <a:spcPct val="89000"/>
              </a:lnSpc>
              <a:spcBef>
                <a:spcPct val="6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latin typeface="Franklin Gothic Medium" pitchFamily="34" charset="0"/>
              </a:rPr>
              <a:t>U.S.-Japan Joint Statement on GPS Cooperation in 1998</a:t>
            </a:r>
          </a:p>
          <a:p>
            <a:pPr lvl="1" eaLnBrk="1" hangingPunct="1">
              <a:spcBef>
                <a:spcPts val="12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latin typeface="Franklin Gothic Medium" pitchFamily="34" charset="0"/>
              </a:rPr>
              <a:t>Japan’s Quasi Zenith Satellite System (QZSS) designed to be fully compatible and highly interoperable with GPS</a:t>
            </a:r>
          </a:p>
          <a:p>
            <a:pPr lvl="1" eaLnBrk="1" hangingPunct="1">
              <a:spcBef>
                <a:spcPts val="12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latin typeface="Franklin Gothic Medium" pitchFamily="34" charset="0"/>
              </a:rPr>
              <a:t>Bilateral agreements to set up QZSS monitoring stations in Hawaii and Guam.  </a:t>
            </a:r>
            <a:r>
              <a:rPr lang="en-GB" sz="2200" b="1" smtClean="0">
                <a:latin typeface="Franklin Gothic Medium" pitchFamily="34" charset="0"/>
              </a:rPr>
              <a:t>Guam station completed!</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latin typeface="Franklin Gothic Medium" pitchFamily="34" charset="0"/>
              </a:rPr>
              <a:t>U.S.-Russia Joint Statement issued in Dec. 2004</a:t>
            </a:r>
          </a:p>
          <a:p>
            <a:pPr lvl="1" eaLnBrk="1" hangingPunct="1">
              <a:spcBef>
                <a:spcPts val="12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latin typeface="Franklin Gothic Medium" pitchFamily="34" charset="0"/>
              </a:rPr>
              <a:t>Negotiations for a U.S.-Russia Agreement on satellite navigation cooperation underway since late 2005</a:t>
            </a:r>
          </a:p>
          <a:p>
            <a:pPr lvl="1" eaLnBrk="1" hangingPunct="1">
              <a:spcBef>
                <a:spcPts val="12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latin typeface="Franklin Gothic Medium" pitchFamily="34" charset="0"/>
              </a:rPr>
              <a:t>Working Groups on compatibility/interoperability, search and rescue</a:t>
            </a:r>
          </a:p>
          <a:p>
            <a:pPr eaLnBrk="1" hangingPunct="1">
              <a:spcAft>
                <a:spcPts val="6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latin typeface="Franklin Gothic Medium" pitchFamily="34" charset="0"/>
              </a:rPr>
              <a:t>U.S.-India Joint Statement on GNSS Coop. in 2007</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200" smtClean="0">
                <a:latin typeface="Franklin Gothic Medium" pitchFamily="34" charset="0"/>
              </a:rPr>
              <a:t>Technical Meetings focused on GPS-India Regional Navigation Satellite System (IRNSS) compatibility and interoperability held in 2008 and 2009</a:t>
            </a:r>
          </a:p>
          <a:p>
            <a:pPr lvl="1" eaLnBrk="1" hangingPunct="1">
              <a:lnSpc>
                <a:spcPct val="89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smtClean="0">
              <a:latin typeface="Franklin Gothic Medium"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E4345DA5-2C06-4A63-81DF-9EB4AB36B952}" type="slidenum">
              <a:rPr lang="en-US" smtClean="0"/>
              <a:pPr/>
              <a:t>19</a:t>
            </a:fld>
            <a:endParaRPr lang="en-US" smtClean="0"/>
          </a:p>
        </p:txBody>
      </p:sp>
      <p:sp>
        <p:nvSpPr>
          <p:cNvPr id="22531" name="Rectangle 2"/>
          <p:cNvSpPr>
            <a:spLocks noGrp="1" noChangeArrowheads="1"/>
          </p:cNvSpPr>
          <p:nvPr>
            <p:ph type="title"/>
          </p:nvPr>
        </p:nvSpPr>
        <p:spPr/>
        <p:txBody>
          <a:bodyPr/>
          <a:lstStyle/>
          <a:p>
            <a:pPr eaLnBrk="1" hangingPunct="1"/>
            <a:r>
              <a:rPr lang="en-US" sz="2800" smtClean="0">
                <a:latin typeface="Franklin Gothic Medium" pitchFamily="34" charset="0"/>
              </a:rPr>
              <a:t>International Committee on GNSS (ICG)</a:t>
            </a:r>
            <a:br>
              <a:rPr lang="en-US" sz="2800" smtClean="0">
                <a:latin typeface="Franklin Gothic Medium" pitchFamily="34" charset="0"/>
              </a:rPr>
            </a:br>
            <a:r>
              <a:rPr lang="en-US" sz="2800" smtClean="0">
                <a:latin typeface="Franklin Gothic Medium" pitchFamily="34" charset="0"/>
              </a:rPr>
              <a:t>&amp; Providers Forum</a:t>
            </a:r>
          </a:p>
        </p:txBody>
      </p:sp>
      <p:sp>
        <p:nvSpPr>
          <p:cNvPr id="8196" name="Rectangle 3"/>
          <p:cNvSpPr>
            <a:spLocks noGrp="1" noChangeArrowheads="1"/>
          </p:cNvSpPr>
          <p:nvPr>
            <p:ph type="body" idx="1"/>
          </p:nvPr>
        </p:nvSpPr>
        <p:spPr>
          <a:xfrm>
            <a:off x="254000" y="1295400"/>
            <a:ext cx="8661400" cy="5562600"/>
          </a:xfrm>
        </p:spPr>
        <p:txBody>
          <a:bodyPr/>
          <a:lstStyle/>
          <a:p>
            <a:pPr eaLnBrk="1" hangingPunct="1">
              <a:spcBef>
                <a:spcPct val="35000"/>
              </a:spcBef>
              <a:defRPr/>
            </a:pPr>
            <a:r>
              <a:rPr lang="en-US" b="1" dirty="0" smtClean="0">
                <a:latin typeface="Franklin Gothic Medium" pitchFamily="34" charset="0"/>
              </a:rPr>
              <a:t>ICG</a:t>
            </a:r>
            <a:r>
              <a:rPr lang="en-US" dirty="0" smtClean="0">
                <a:latin typeface="Franklin Gothic Medium" pitchFamily="34" charset="0"/>
              </a:rPr>
              <a:t>  purpose:</a:t>
            </a:r>
          </a:p>
          <a:p>
            <a:pPr lvl="1" eaLnBrk="1" hangingPunct="1">
              <a:spcBef>
                <a:spcPct val="35000"/>
              </a:spcBef>
              <a:defRPr/>
            </a:pPr>
            <a:r>
              <a:rPr lang="en-US" sz="2400" dirty="0" smtClean="0">
                <a:latin typeface="Franklin Gothic Medium" pitchFamily="34" charset="0"/>
              </a:rPr>
              <a:t>Promote the use of GNSS and its integration into infrastructures, particularly in developing countries</a:t>
            </a:r>
          </a:p>
          <a:p>
            <a:pPr lvl="1" eaLnBrk="1" hangingPunct="1">
              <a:spcBef>
                <a:spcPct val="35000"/>
              </a:spcBef>
              <a:defRPr/>
            </a:pPr>
            <a:r>
              <a:rPr lang="en-US" sz="2400" dirty="0" smtClean="0">
                <a:latin typeface="Franklin Gothic Medium" pitchFamily="34" charset="0"/>
              </a:rPr>
              <a:t>Encourage compatibility and interoperability among global and regional systems</a:t>
            </a:r>
          </a:p>
          <a:p>
            <a:pPr eaLnBrk="1" hangingPunct="1">
              <a:spcBef>
                <a:spcPct val="35000"/>
              </a:spcBef>
              <a:defRPr/>
            </a:pPr>
            <a:r>
              <a:rPr lang="en-US" dirty="0" smtClean="0">
                <a:latin typeface="Franklin Gothic Medium" pitchFamily="34" charset="0"/>
              </a:rPr>
              <a:t>Members include: </a:t>
            </a:r>
            <a:r>
              <a:rPr lang="en-US" b="1" dirty="0" smtClean="0">
                <a:latin typeface="Franklin Gothic Medium" pitchFamily="34" charset="0"/>
              </a:rPr>
              <a:t>GNSS providers (U.S., EU, Russia, China, India, Japan), </a:t>
            </a:r>
            <a:r>
              <a:rPr lang="en-US" dirty="0" smtClean="0">
                <a:latin typeface="Franklin Gothic Medium" pitchFamily="34" charset="0"/>
              </a:rPr>
              <a:t>international organizations, and international associations</a:t>
            </a:r>
          </a:p>
          <a:p>
            <a:pPr eaLnBrk="1" hangingPunct="1">
              <a:spcBef>
                <a:spcPct val="35000"/>
              </a:spcBef>
              <a:defRPr/>
            </a:pPr>
            <a:r>
              <a:rPr lang="en-US" dirty="0" smtClean="0">
                <a:latin typeface="Franklin Gothic Medium" pitchFamily="34" charset="0"/>
              </a:rPr>
              <a:t>U.S. hosted ICG-3 at NASA JPL/Cal Tech in Pasadena, Dec. 8-12, 2008</a:t>
            </a:r>
          </a:p>
          <a:p>
            <a:pPr eaLnBrk="1" hangingPunct="1">
              <a:spcBef>
                <a:spcPct val="35000"/>
              </a:spcBef>
              <a:defRPr/>
            </a:pPr>
            <a:r>
              <a:rPr lang="en-US" dirty="0" smtClean="0">
                <a:latin typeface="Franklin Gothic Medium" pitchFamily="34" charset="0"/>
              </a:rPr>
              <a:t>Russia hosted ICG-4 at St. Petersburg, Sep. 14-18, 2009 </a:t>
            </a:r>
          </a:p>
          <a:p>
            <a:pPr marL="342900" lvl="8" indent="-342900">
              <a:spcBef>
                <a:spcPct val="35000"/>
              </a:spcBef>
              <a:buFontTx/>
              <a:buChar char="•"/>
              <a:defRPr/>
            </a:pPr>
            <a:r>
              <a:rPr lang="en-US" sz="2400" dirty="0" smtClean="0">
                <a:latin typeface="Franklin Gothic Medium" pitchFamily="34" charset="0"/>
              </a:rPr>
              <a:t>Associated </a:t>
            </a:r>
            <a:r>
              <a:rPr lang="en-US" sz="2400" b="1" dirty="0" smtClean="0">
                <a:latin typeface="Franklin Gothic Medium" pitchFamily="34" charset="0"/>
              </a:rPr>
              <a:t>Providers Forum </a:t>
            </a:r>
            <a:r>
              <a:rPr lang="en-US" sz="2400" dirty="0" smtClean="0">
                <a:latin typeface="Franklin Gothic Medium" pitchFamily="34" charset="0"/>
              </a:rPr>
              <a:t>enables focused discussions on compatibility and interoperability, encouraging  development of systems complimenting GPS</a:t>
            </a:r>
          </a:p>
          <a:p>
            <a:pPr marL="342900" lvl="8" indent="-342900">
              <a:spcBef>
                <a:spcPct val="35000"/>
              </a:spcBef>
              <a:buFontTx/>
              <a:buChar char="•"/>
              <a:defRPr/>
            </a:pPr>
            <a:r>
              <a:rPr lang="en-GB" sz="2400" dirty="0" smtClean="0">
                <a:latin typeface="Franklin Gothic Medium" pitchFamily="34" charset="0"/>
              </a:rPr>
              <a:t>ICG-5 to be held in October 2010 in Turin, Italy </a:t>
            </a:r>
          </a:p>
          <a:p>
            <a:pPr eaLnBrk="1" hangingPunct="1">
              <a:spcBef>
                <a:spcPct val="35000"/>
              </a:spcBef>
              <a:defRPr/>
            </a:pPr>
            <a:endParaRPr lang="en-US" dirty="0" smtClean="0">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smtClean="0"/>
              <a:t>Overview</a:t>
            </a:r>
          </a:p>
        </p:txBody>
      </p:sp>
      <p:sp>
        <p:nvSpPr>
          <p:cNvPr id="6147" name="Content Placeholder 2"/>
          <p:cNvSpPr>
            <a:spLocks noGrp="1"/>
          </p:cNvSpPr>
          <p:nvPr>
            <p:ph idx="1"/>
          </p:nvPr>
        </p:nvSpPr>
        <p:spPr>
          <a:xfrm>
            <a:off x="685800" y="1524000"/>
            <a:ext cx="7772400" cy="4800600"/>
          </a:xfrm>
        </p:spPr>
        <p:txBody>
          <a:bodyPr/>
          <a:lstStyle/>
          <a:p>
            <a:pPr>
              <a:lnSpc>
                <a:spcPts val="4000"/>
              </a:lnSpc>
              <a:spcBef>
                <a:spcPts val="3000"/>
              </a:spcBef>
              <a:buFontTx/>
              <a:buNone/>
            </a:pPr>
            <a:endParaRPr lang="en-US" sz="3600" b="1" dirty="0" smtClean="0">
              <a:solidFill>
                <a:srgbClr val="564D34"/>
              </a:solidFill>
              <a:latin typeface="Franklin Gothic Medium" pitchFamily="34" charset="0"/>
            </a:endParaRPr>
          </a:p>
          <a:p>
            <a:pPr>
              <a:lnSpc>
                <a:spcPts val="4000"/>
              </a:lnSpc>
              <a:spcBef>
                <a:spcPts val="3000"/>
              </a:spcBef>
            </a:pPr>
            <a:r>
              <a:rPr lang="en-US" sz="3600" b="1" dirty="0" smtClean="0">
                <a:solidFill>
                  <a:srgbClr val="564D34"/>
                </a:solidFill>
                <a:latin typeface="Franklin Gothic Medium" pitchFamily="34" charset="0"/>
              </a:rPr>
              <a:t>U.S. Space-Based PNT Policy</a:t>
            </a:r>
          </a:p>
          <a:p>
            <a:pPr>
              <a:spcBef>
                <a:spcPts val="3000"/>
              </a:spcBef>
            </a:pPr>
            <a:r>
              <a:rPr lang="en-US" sz="3600" dirty="0" smtClean="0">
                <a:solidFill>
                  <a:srgbClr val="2D2D8A"/>
                </a:solidFill>
                <a:latin typeface="Franklin Gothic Medium" pitchFamily="34" charset="0"/>
              </a:rPr>
              <a:t>GPS  &amp; Augmentation Programs Status</a:t>
            </a:r>
          </a:p>
          <a:p>
            <a:pPr>
              <a:spcBef>
                <a:spcPts val="3000"/>
              </a:spcBef>
            </a:pPr>
            <a:r>
              <a:rPr lang="en-US" sz="3600" dirty="0" smtClean="0">
                <a:solidFill>
                  <a:srgbClr val="2D2D8A"/>
                </a:solidFill>
                <a:latin typeface="Franklin Gothic Medium" pitchFamily="34" charset="0"/>
              </a:rPr>
              <a:t>International Cooperation Activities</a:t>
            </a:r>
          </a:p>
          <a:p>
            <a:endParaRPr lang="en-US" dirty="0" smtClean="0">
              <a:latin typeface="Franklin Gothic Medium" pitchFamily="34" charset="0"/>
            </a:endParaRPr>
          </a:p>
        </p:txBody>
      </p:sp>
      <p:sp>
        <p:nvSpPr>
          <p:cNvPr id="6148" name="Slide Number Placeholder 3"/>
          <p:cNvSpPr>
            <a:spLocks noGrp="1"/>
          </p:cNvSpPr>
          <p:nvPr>
            <p:ph type="sldNum" sz="quarter" idx="10"/>
          </p:nvPr>
        </p:nvSpPr>
        <p:spPr>
          <a:noFill/>
        </p:spPr>
        <p:txBody>
          <a:bodyPr/>
          <a:lstStyle/>
          <a:p>
            <a:fld id="{13A9CE00-32B1-49AA-AC59-6747ADA6439E}" type="slidenum">
              <a:rPr lang="en-US" smtClean="0"/>
              <a:pPr/>
              <a:t>2</a:t>
            </a:fld>
            <a:endParaRPr lang="en-US"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20700" y="-114300"/>
            <a:ext cx="8229600" cy="1600200"/>
          </a:xfrm>
        </p:spPr>
        <p:txBody>
          <a:bodyPr/>
          <a:lstStyle/>
          <a:p>
            <a:r>
              <a:rPr lang="en-US" dirty="0" smtClean="0">
                <a:latin typeface="Franklin Gothic Medium" pitchFamily="34" charset="0"/>
              </a:rPr>
              <a:t>APEC </a:t>
            </a:r>
            <a:br>
              <a:rPr lang="en-US" dirty="0" smtClean="0">
                <a:latin typeface="Franklin Gothic Medium" pitchFamily="34" charset="0"/>
              </a:rPr>
            </a:br>
            <a:r>
              <a:rPr lang="en-US" dirty="0" smtClean="0">
                <a:latin typeface="Franklin Gothic Medium" pitchFamily="34" charset="0"/>
              </a:rPr>
              <a:t>GNSS Implementation Team (GIT)</a:t>
            </a:r>
          </a:p>
        </p:txBody>
      </p:sp>
      <p:sp>
        <p:nvSpPr>
          <p:cNvPr id="23555" name="Content Placeholder 2"/>
          <p:cNvSpPr>
            <a:spLocks noGrp="1"/>
          </p:cNvSpPr>
          <p:nvPr>
            <p:ph idx="1"/>
          </p:nvPr>
        </p:nvSpPr>
        <p:spPr/>
        <p:txBody>
          <a:bodyPr/>
          <a:lstStyle/>
          <a:p>
            <a:r>
              <a:rPr lang="en-US" smtClean="0">
                <a:latin typeface="Franklin Gothic Medium" pitchFamily="34" charset="0"/>
              </a:rPr>
              <a:t>Promote implementation of regional GNSS augmentation systems to enhance inter-modal transportation and recommend actions to be considered in the Asia Pacific Region </a:t>
            </a:r>
          </a:p>
          <a:p>
            <a:r>
              <a:rPr lang="en-US" smtClean="0">
                <a:latin typeface="Franklin Gothic Medium" pitchFamily="34" charset="0"/>
              </a:rPr>
              <a:t>Reports to Transportation Working Group (TPT-WG) through the Inter-modal Experts Group (IEG)</a:t>
            </a:r>
          </a:p>
          <a:p>
            <a:r>
              <a:rPr lang="en-US" smtClean="0">
                <a:latin typeface="Franklin Gothic Medium" pitchFamily="34" charset="0"/>
              </a:rPr>
              <a:t>Terms of Reference:</a:t>
            </a:r>
          </a:p>
          <a:p>
            <a:endParaRPr lang="en-US" smtClean="0">
              <a:latin typeface="Franklin Gothic Medium" pitchFamily="34" charset="0"/>
            </a:endParaRPr>
          </a:p>
          <a:p>
            <a:pPr lvl="1"/>
            <a:r>
              <a:rPr lang="en-US" smtClean="0">
                <a:latin typeface="Franklin Gothic Medium" pitchFamily="34" charset="0"/>
              </a:rPr>
              <a:t>Facilitate GNSS applications to support seamless intermodal transportation to enhance safety, security, and sustainability.</a:t>
            </a:r>
          </a:p>
          <a:p>
            <a:pPr lvl="1"/>
            <a:endParaRPr lang="en-US" smtClean="0">
              <a:latin typeface="Franklin Gothic Medium" pitchFamily="34" charset="0"/>
            </a:endParaRPr>
          </a:p>
          <a:p>
            <a:pPr lvl="1"/>
            <a:r>
              <a:rPr lang="en-US" smtClean="0">
                <a:latin typeface="Franklin Gothic Medium" pitchFamily="34" charset="0"/>
              </a:rPr>
              <a:t>Identify actions to facilitate and collaborate on implementation of GNSS applications for transportation in the APEC region, complementing the work of international organizations.</a:t>
            </a:r>
          </a:p>
          <a:p>
            <a:pPr lvl="1"/>
            <a:endParaRPr lang="en-US" smtClean="0">
              <a:latin typeface="Franklin Gothic Medium" pitchFamily="34" charset="0"/>
            </a:endParaRPr>
          </a:p>
          <a:p>
            <a:pPr lvl="1"/>
            <a:r>
              <a:rPr lang="en-US" smtClean="0">
                <a:latin typeface="Franklin Gothic Medium" pitchFamily="34" charset="0"/>
              </a:rPr>
              <a:t>Provide a public/industry forum to address GNSS technologies related to transportation issues that will benefit the APEC region.</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latin typeface="Franklin Gothic Medium" pitchFamily="34" charset="0"/>
              </a:rPr>
              <a:t/>
            </a:r>
            <a:br>
              <a:rPr lang="en-US" dirty="0" smtClean="0">
                <a:latin typeface="Franklin Gothic Medium" pitchFamily="34" charset="0"/>
              </a:rPr>
            </a:br>
            <a:r>
              <a:rPr lang="en-US" dirty="0" smtClean="0">
                <a:latin typeface="Franklin Gothic Medium" pitchFamily="34" charset="0"/>
              </a:rPr>
              <a:t>APEC (Continued)</a:t>
            </a:r>
          </a:p>
        </p:txBody>
      </p:sp>
      <p:sp>
        <p:nvSpPr>
          <p:cNvPr id="24579" name="Content Placeholder 2"/>
          <p:cNvSpPr>
            <a:spLocks noGrp="1"/>
          </p:cNvSpPr>
          <p:nvPr>
            <p:ph idx="1"/>
          </p:nvPr>
        </p:nvSpPr>
        <p:spPr>
          <a:xfrm>
            <a:off x="457200" y="1524000"/>
            <a:ext cx="8394700" cy="4800600"/>
          </a:xfrm>
        </p:spPr>
        <p:txBody>
          <a:bodyPr/>
          <a:lstStyle/>
          <a:p>
            <a:r>
              <a:rPr lang="en-US" sz="2800" dirty="0" smtClean="0">
                <a:latin typeface="Franklin Gothic Medium" pitchFamily="34" charset="0"/>
              </a:rPr>
              <a:t>US to host 14</a:t>
            </a:r>
            <a:r>
              <a:rPr lang="en-US" sz="2800" baseline="30000" dirty="0" smtClean="0">
                <a:latin typeface="Franklin Gothic Medium" pitchFamily="34" charset="0"/>
              </a:rPr>
              <a:t>th</a:t>
            </a:r>
            <a:r>
              <a:rPr lang="en-US" sz="2800" dirty="0" smtClean="0">
                <a:latin typeface="Franklin Gothic Medium" pitchFamily="34" charset="0"/>
              </a:rPr>
              <a:t> Meeting of the GNSS Team</a:t>
            </a:r>
          </a:p>
          <a:p>
            <a:pPr>
              <a:buFontTx/>
              <a:buNone/>
            </a:pPr>
            <a:r>
              <a:rPr lang="en-US" sz="2800" dirty="0" smtClean="0">
                <a:latin typeface="Franklin Gothic Medium" pitchFamily="34" charset="0"/>
              </a:rPr>
              <a:t>     June 21-24, 2010 in Seattle, Washington</a:t>
            </a:r>
            <a:endParaRPr lang="en-US" sz="4000" dirty="0" smtClean="0">
              <a:latin typeface="Franklin Gothic Medium" pitchFamily="34" charset="0"/>
            </a:endParaRPr>
          </a:p>
          <a:p>
            <a:r>
              <a:rPr lang="en-US" dirty="0" smtClean="0">
                <a:latin typeface="Franklin Gothic Medium" pitchFamily="34" charset="0"/>
              </a:rPr>
              <a:t>Need for greater involvement of U.S. agencies and U.S. industry in APEC deliberations concerning GNSS technologies and implementation</a:t>
            </a:r>
          </a:p>
          <a:p>
            <a:pPr>
              <a:buFontTx/>
              <a:buNone/>
            </a:pPr>
            <a:r>
              <a:rPr lang="en-US" dirty="0" smtClean="0">
                <a:latin typeface="Franklin Gothic Medium" pitchFamily="34" charset="0"/>
              </a:rPr>
              <a:t>• Need to identify areas where GNSS could enhance the drive for greater GNSS interoperability and compatibility in the transport sector</a:t>
            </a:r>
          </a:p>
          <a:p>
            <a:pPr>
              <a:buFontTx/>
              <a:buNone/>
            </a:pPr>
            <a:r>
              <a:rPr lang="en-US" dirty="0" smtClean="0">
                <a:latin typeface="Franklin Gothic Medium" pitchFamily="34" charset="0"/>
              </a:rPr>
              <a:t>• Anticipate an industry round table as part of the Meeting; </a:t>
            </a:r>
          </a:p>
          <a:p>
            <a:pPr>
              <a:buFontTx/>
              <a:buNone/>
            </a:pPr>
            <a:r>
              <a:rPr lang="en-US" dirty="0" smtClean="0">
                <a:latin typeface="Franklin Gothic Medium" pitchFamily="34" charset="0"/>
              </a:rPr>
              <a:t>    also welcoming non-government organizations, such as IGS, FIG and IAG </a:t>
            </a:r>
          </a:p>
          <a:p>
            <a:pPr>
              <a:buFontTx/>
              <a:buNone/>
            </a:pPr>
            <a:r>
              <a:rPr lang="en-US" dirty="0" smtClean="0">
                <a:latin typeface="Franklin Gothic Medium" pitchFamily="34" charset="0"/>
              </a:rPr>
              <a:t>• Seeking opportunities to use GNSS technology to increase energy efficiency, reduce congestion and enhance infrastructure</a:t>
            </a:r>
          </a:p>
          <a:p>
            <a:endParaRPr lang="en-US" dirty="0" smtClean="0">
              <a:latin typeface="Franklin Gothic Medium"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latin typeface="Franklin Gothic Medium" pitchFamily="34" charset="0"/>
              </a:rPr>
              <a:t>Summary</a:t>
            </a:r>
          </a:p>
        </p:txBody>
      </p:sp>
      <p:sp>
        <p:nvSpPr>
          <p:cNvPr id="25603" name="Rectangle 3"/>
          <p:cNvSpPr>
            <a:spLocks noGrp="1" noChangeArrowheads="1"/>
          </p:cNvSpPr>
          <p:nvPr>
            <p:ph type="body" idx="1"/>
          </p:nvPr>
        </p:nvSpPr>
        <p:spPr>
          <a:xfrm>
            <a:off x="457200" y="1295400"/>
            <a:ext cx="8229600" cy="4800600"/>
          </a:xfrm>
        </p:spPr>
        <p:txBody>
          <a:bodyPr/>
          <a:lstStyle/>
          <a:p>
            <a:pPr>
              <a:lnSpc>
                <a:spcPct val="90000"/>
              </a:lnSpc>
              <a:spcBef>
                <a:spcPct val="60000"/>
              </a:spcBef>
            </a:pPr>
            <a:r>
              <a:rPr lang="en-US" b="1" smtClean="0">
                <a:latin typeface="Franklin Gothic Medium" pitchFamily="34" charset="0"/>
              </a:rPr>
              <a:t>GPS performance is better than ever and will continue to improve</a:t>
            </a:r>
          </a:p>
          <a:p>
            <a:pPr lvl="1">
              <a:lnSpc>
                <a:spcPct val="90000"/>
              </a:lnSpc>
              <a:spcBef>
                <a:spcPct val="60000"/>
              </a:spcBef>
            </a:pPr>
            <a:r>
              <a:rPr lang="en-US" smtClean="0">
                <a:latin typeface="Franklin Gothic Medium" pitchFamily="34" charset="0"/>
              </a:rPr>
              <a:t>Augmentations enable even higher performance</a:t>
            </a:r>
          </a:p>
          <a:p>
            <a:pPr lvl="1">
              <a:lnSpc>
                <a:spcPct val="90000"/>
              </a:lnSpc>
              <a:spcBef>
                <a:spcPct val="60000"/>
              </a:spcBef>
            </a:pPr>
            <a:r>
              <a:rPr lang="en-US" smtClean="0">
                <a:latin typeface="Franklin Gothic Medium" pitchFamily="34" charset="0"/>
              </a:rPr>
              <a:t>New civil GPS signal available now</a:t>
            </a:r>
          </a:p>
          <a:p>
            <a:pPr lvl="1">
              <a:lnSpc>
                <a:spcPct val="90000"/>
              </a:lnSpc>
              <a:spcBef>
                <a:spcPct val="60000"/>
              </a:spcBef>
            </a:pPr>
            <a:r>
              <a:rPr lang="en-US" smtClean="0">
                <a:latin typeface="Franklin Gothic Medium" pitchFamily="34" charset="0"/>
              </a:rPr>
              <a:t>Many additional upgrades scheduled</a:t>
            </a:r>
          </a:p>
          <a:p>
            <a:pPr>
              <a:lnSpc>
                <a:spcPct val="90000"/>
              </a:lnSpc>
              <a:spcBef>
                <a:spcPct val="60000"/>
              </a:spcBef>
            </a:pPr>
            <a:r>
              <a:rPr lang="en-US" b="1" smtClean="0">
                <a:latin typeface="Franklin Gothic Medium" pitchFamily="34" charset="0"/>
              </a:rPr>
              <a:t>U.S. policy encourages worldwide use of civil GPS and augmentations</a:t>
            </a:r>
          </a:p>
          <a:p>
            <a:pPr>
              <a:lnSpc>
                <a:spcPct val="90000"/>
              </a:lnSpc>
              <a:spcBef>
                <a:spcPct val="60000"/>
              </a:spcBef>
            </a:pPr>
            <a:r>
              <a:rPr lang="en-US" b="1" smtClean="0">
                <a:latin typeface="Franklin Gothic Medium" pitchFamily="34" charset="0"/>
              </a:rPr>
              <a:t>International cooperation is a priority</a:t>
            </a:r>
          </a:p>
          <a:p>
            <a:pPr lvl="1">
              <a:lnSpc>
                <a:spcPct val="90000"/>
              </a:lnSpc>
              <a:spcBef>
                <a:spcPct val="60000"/>
              </a:spcBef>
            </a:pPr>
            <a:r>
              <a:rPr lang="en-US" smtClean="0">
                <a:latin typeface="Franklin Gothic Medium" pitchFamily="34" charset="0"/>
              </a:rPr>
              <a:t>Compatibility and interoperability very important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endParaRPr lang="en-US" dirty="0" smtClean="0">
              <a:latin typeface="Franklin Gothic Medium" pitchFamily="34" charset="0"/>
            </a:endParaRPr>
          </a:p>
          <a:p>
            <a:pPr algn="ctr">
              <a:buFontTx/>
              <a:buNone/>
            </a:pPr>
            <a:r>
              <a:rPr lang="en-US" dirty="0" smtClean="0">
                <a:latin typeface="Franklin Gothic Medium" pitchFamily="34" charset="0"/>
              </a:rPr>
              <a:t>Maureen Walker</a:t>
            </a:r>
          </a:p>
          <a:p>
            <a:pPr algn="ctr">
              <a:buFontTx/>
              <a:buNone/>
            </a:pPr>
            <a:r>
              <a:rPr lang="en-US" dirty="0" smtClean="0">
                <a:latin typeface="Franklin Gothic Medium" pitchFamily="34" charset="0"/>
              </a:rPr>
              <a:t>Senior State Department Representative </a:t>
            </a:r>
          </a:p>
          <a:p>
            <a:pPr algn="ctr">
              <a:buFontTx/>
              <a:buNone/>
            </a:pPr>
            <a:r>
              <a:rPr lang="en-US" dirty="0" smtClean="0">
                <a:latin typeface="Franklin Gothic Medium" pitchFamily="34" charset="0"/>
              </a:rPr>
              <a:t>to the </a:t>
            </a:r>
          </a:p>
          <a:p>
            <a:pPr algn="ctr">
              <a:buFontTx/>
              <a:buNone/>
            </a:pPr>
            <a:r>
              <a:rPr lang="en-US" dirty="0" smtClean="0">
                <a:latin typeface="Franklin Gothic Medium" pitchFamily="34" charset="0"/>
              </a:rPr>
              <a:t>National Space-based Positioning, Navigation and Timing Coordination Office</a:t>
            </a:r>
          </a:p>
          <a:p>
            <a:pPr algn="ctr">
              <a:buFontTx/>
              <a:buNone/>
            </a:pPr>
            <a:r>
              <a:rPr lang="en-US" dirty="0" smtClean="0">
                <a:latin typeface="Franklin Gothic Medium" pitchFamily="34" charset="0"/>
              </a:rPr>
              <a:t>202-482-5809 (office)</a:t>
            </a:r>
          </a:p>
          <a:p>
            <a:pPr algn="ctr">
              <a:buFontTx/>
              <a:buNone/>
            </a:pPr>
            <a:r>
              <a:rPr lang="en-US" dirty="0" smtClean="0">
                <a:latin typeface="Franklin Gothic Medium" pitchFamily="34" charset="0"/>
              </a:rPr>
              <a:t>Maureen.walker@pnt.gov</a:t>
            </a:r>
          </a:p>
          <a:p>
            <a:pPr algn="ctr">
              <a:buFontTx/>
              <a:buNone/>
            </a:pPr>
            <a:r>
              <a:rPr lang="en-US" dirty="0" smtClean="0">
                <a:latin typeface="Franklin Gothic Medium" pitchFamily="34" charset="0"/>
              </a:rPr>
              <a:t>pnt.gov</a:t>
            </a:r>
          </a:p>
          <a:p>
            <a:pPr algn="ctr">
              <a:buFontTx/>
              <a:buNone/>
            </a:pPr>
            <a:r>
              <a:rPr lang="en-US" dirty="0" smtClean="0">
                <a:latin typeface="Franklin Gothic Medium" pitchFamily="34" charset="0"/>
              </a:rPr>
              <a:t>gps.gov</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latin typeface="Franklin Gothic Medium" pitchFamily="34" charset="0"/>
              </a:rPr>
              <a:t>Areas for Cooperation</a:t>
            </a:r>
          </a:p>
        </p:txBody>
      </p:sp>
      <p:pic>
        <p:nvPicPr>
          <p:cNvPr id="7171" name="Picture 3"/>
          <p:cNvPicPr>
            <a:picLocks noChangeAspect="1" noChangeArrowheads="1"/>
          </p:cNvPicPr>
          <p:nvPr/>
        </p:nvPicPr>
        <p:blipFill>
          <a:blip r:embed="rId2" cstate="print"/>
          <a:srcRect/>
          <a:stretch>
            <a:fillRect/>
          </a:stretch>
        </p:blipFill>
        <p:spPr bwMode="auto">
          <a:xfrm>
            <a:off x="4598988" y="1973263"/>
            <a:ext cx="2381250" cy="381000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0" y="3127375"/>
            <a:ext cx="2717800" cy="22193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2443163" y="1984375"/>
            <a:ext cx="2181225" cy="3810000"/>
          </a:xfrm>
          <a:prstGeom prst="rect">
            <a:avLst/>
          </a:prstGeom>
          <a:noFill/>
          <a:ln w="9525">
            <a:noFill/>
            <a:miter lim="800000"/>
            <a:headEnd/>
            <a:tailEnd/>
          </a:ln>
        </p:spPr>
      </p:pic>
      <p:pic>
        <p:nvPicPr>
          <p:cNvPr id="7174" name="Picture 7" descr="C:\Documents and Settings\mwalker\My Documents\My Pictures\airline.png"/>
          <p:cNvPicPr>
            <a:picLocks noGrp="1" noChangeAspect="1" noChangeArrowheads="1"/>
          </p:cNvPicPr>
          <p:nvPr>
            <p:ph idx="1"/>
          </p:nvPr>
        </p:nvPicPr>
        <p:blipFill>
          <a:blip r:embed="rId5" cstate="print"/>
          <a:srcRect/>
          <a:stretch>
            <a:fillRect/>
          </a:stretch>
        </p:blipFill>
        <p:spPr>
          <a:xfrm>
            <a:off x="6970713" y="2906713"/>
            <a:ext cx="2173287" cy="2306637"/>
          </a:xfrm>
          <a:noFill/>
        </p:spPr>
      </p:pic>
      <p:sp>
        <p:nvSpPr>
          <p:cNvPr id="7175" name="TextBox 9"/>
          <p:cNvSpPr txBox="1">
            <a:spLocks noChangeArrowheads="1"/>
          </p:cNvSpPr>
          <p:nvPr/>
        </p:nvSpPr>
        <p:spPr bwMode="auto">
          <a:xfrm>
            <a:off x="2474913" y="1035050"/>
            <a:ext cx="4289425" cy="369888"/>
          </a:xfrm>
          <a:prstGeom prst="rect">
            <a:avLst/>
          </a:prstGeom>
          <a:noFill/>
          <a:ln w="9525">
            <a:noFill/>
            <a:miter lim="800000"/>
            <a:headEnd/>
            <a:tailEnd/>
          </a:ln>
        </p:spPr>
        <p:txBody>
          <a:bodyPr>
            <a:spAutoFit/>
          </a:bodyPr>
          <a:lstStyle/>
          <a:p>
            <a:r>
              <a:rPr lang="en-US"/>
              <a:t>                           Multi-modal  </a:t>
            </a:r>
          </a:p>
        </p:txBody>
      </p:sp>
      <p:sp>
        <p:nvSpPr>
          <p:cNvPr id="7176" name="TextBox 10"/>
          <p:cNvSpPr txBox="1">
            <a:spLocks noChangeArrowheads="1"/>
          </p:cNvSpPr>
          <p:nvPr/>
        </p:nvSpPr>
        <p:spPr bwMode="auto">
          <a:xfrm>
            <a:off x="7261225" y="2219325"/>
            <a:ext cx="1573213" cy="368300"/>
          </a:xfrm>
          <a:prstGeom prst="rect">
            <a:avLst/>
          </a:prstGeom>
          <a:noFill/>
          <a:ln w="9525">
            <a:noFill/>
            <a:miter lim="800000"/>
            <a:headEnd/>
            <a:tailEnd/>
          </a:ln>
        </p:spPr>
        <p:txBody>
          <a:bodyPr>
            <a:spAutoFit/>
          </a:bodyPr>
          <a:lstStyle/>
          <a:p>
            <a:r>
              <a:rPr lang="en-US"/>
              <a:t>           Air </a:t>
            </a:r>
          </a:p>
        </p:txBody>
      </p:sp>
      <p:sp>
        <p:nvSpPr>
          <p:cNvPr id="7177" name="TextBox 12"/>
          <p:cNvSpPr txBox="1">
            <a:spLocks noChangeArrowheads="1"/>
          </p:cNvSpPr>
          <p:nvPr/>
        </p:nvSpPr>
        <p:spPr bwMode="auto">
          <a:xfrm>
            <a:off x="0" y="2366963"/>
            <a:ext cx="1990725" cy="368300"/>
          </a:xfrm>
          <a:prstGeom prst="rect">
            <a:avLst/>
          </a:prstGeom>
          <a:noFill/>
          <a:ln w="9525">
            <a:noFill/>
            <a:miter lim="800000"/>
            <a:headEnd/>
            <a:tailEnd/>
          </a:ln>
        </p:spPr>
        <p:txBody>
          <a:bodyPr>
            <a:spAutoFit/>
          </a:bodyPr>
          <a:lstStyle/>
          <a:p>
            <a:r>
              <a:rPr lang="en-US" dirty="0"/>
              <a:t>        Maritime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smtClean="0"/>
              <a:t>U.S. Space-Based PNT Policy</a:t>
            </a:r>
          </a:p>
        </p:txBody>
      </p:sp>
      <p:sp>
        <p:nvSpPr>
          <p:cNvPr id="8195" name="Rectangle 27"/>
          <p:cNvSpPr>
            <a:spLocks noGrp="1" noChangeArrowheads="1"/>
          </p:cNvSpPr>
          <p:nvPr>
            <p:ph type="body" idx="1"/>
          </p:nvPr>
        </p:nvSpPr>
        <p:spPr>
          <a:xfrm>
            <a:off x="457200" y="2286000"/>
            <a:ext cx="8458200" cy="3657600"/>
          </a:xfrm>
        </p:spPr>
        <p:txBody>
          <a:bodyPr/>
          <a:lstStyle/>
          <a:p>
            <a:pPr eaLnBrk="1" hangingPunct="1"/>
            <a:r>
              <a:rPr lang="en-US" dirty="0" smtClean="0">
                <a:latin typeface="Franklin Gothic Medium" pitchFamily="34" charset="0"/>
                <a:ea typeface="Times New Roman" pitchFamily="18" charset="0"/>
                <a:cs typeface="Arial" pitchFamily="34" charset="0"/>
              </a:rPr>
              <a:t>Provide uninterrupted availability of PNT services</a:t>
            </a:r>
          </a:p>
          <a:p>
            <a:pPr eaLnBrk="1" hangingPunct="1"/>
            <a:r>
              <a:rPr lang="en-US" dirty="0" smtClean="0">
                <a:latin typeface="Franklin Gothic Medium" pitchFamily="34" charset="0"/>
                <a:ea typeface="Times New Roman" pitchFamily="18" charset="0"/>
                <a:cs typeface="Arial" pitchFamily="34" charset="0"/>
              </a:rPr>
              <a:t>Meet growing national, homeland, economic security, and civil requirements, and scientific and commercial demands</a:t>
            </a:r>
          </a:p>
          <a:p>
            <a:pPr eaLnBrk="1" hangingPunct="1"/>
            <a:r>
              <a:rPr lang="en-US" dirty="0" smtClean="0">
                <a:latin typeface="Franklin Gothic Medium" pitchFamily="34" charset="0"/>
                <a:ea typeface="Times New Roman" pitchFamily="18" charset="0"/>
                <a:cs typeface="Arial" pitchFamily="34" charset="0"/>
              </a:rPr>
              <a:t>Remain the pre-eminent military space-based PNT service</a:t>
            </a:r>
          </a:p>
          <a:p>
            <a:pPr eaLnBrk="1" hangingPunct="1"/>
            <a:r>
              <a:rPr lang="en-US" dirty="0" smtClean="0">
                <a:latin typeface="Franklin Gothic Medium" pitchFamily="34" charset="0"/>
                <a:ea typeface="Times New Roman" pitchFamily="18" charset="0"/>
                <a:cs typeface="Arial" pitchFamily="34" charset="0"/>
              </a:rPr>
              <a:t>Continue to provide civil services that exceed or are competitive with foreign civil space-based PNT services and augmentation systems</a:t>
            </a:r>
          </a:p>
          <a:p>
            <a:pPr eaLnBrk="1" hangingPunct="1"/>
            <a:r>
              <a:rPr lang="en-US" dirty="0" smtClean="0">
                <a:latin typeface="Franklin Gothic Medium" pitchFamily="34" charset="0"/>
                <a:ea typeface="Times New Roman" pitchFamily="18" charset="0"/>
                <a:cs typeface="Arial" pitchFamily="34" charset="0"/>
              </a:rPr>
              <a:t>Remain essential components of internationally accepted PNT services</a:t>
            </a:r>
          </a:p>
          <a:p>
            <a:pPr eaLnBrk="1" hangingPunct="1"/>
            <a:r>
              <a:rPr lang="en-US" dirty="0" smtClean="0">
                <a:latin typeface="Franklin Gothic Medium" pitchFamily="34" charset="0"/>
                <a:ea typeface="Times New Roman" pitchFamily="18" charset="0"/>
                <a:cs typeface="Arial" pitchFamily="34" charset="0"/>
              </a:rPr>
              <a:t>Promote U.S. technological leadership in applications involving space-based PNT services</a:t>
            </a:r>
          </a:p>
        </p:txBody>
      </p:sp>
      <p:sp>
        <p:nvSpPr>
          <p:cNvPr id="8196" name="Slide Number Placeholder 3"/>
          <p:cNvSpPr txBox="1">
            <a:spLocks noGrp="1"/>
          </p:cNvSpPr>
          <p:nvPr/>
        </p:nvSpPr>
        <p:spPr bwMode="auto">
          <a:xfrm>
            <a:off x="8456613" y="6581775"/>
            <a:ext cx="454025" cy="141288"/>
          </a:xfrm>
          <a:prstGeom prst="rect">
            <a:avLst/>
          </a:prstGeom>
          <a:noFill/>
          <a:ln w="9525">
            <a:noFill/>
            <a:miter lim="800000"/>
            <a:headEnd/>
            <a:tailEnd/>
          </a:ln>
        </p:spPr>
        <p:txBody>
          <a:bodyPr lIns="0" tIns="0" rIns="0" bIns="0"/>
          <a:lstStyle/>
          <a:p>
            <a:pPr algn="r"/>
            <a:fld id="{6A21A482-7A53-42D5-BC36-05AE80922D80}" type="slidenum">
              <a:rPr lang="en-US" sz="1000">
                <a:solidFill>
                  <a:srgbClr val="003399"/>
                </a:solidFill>
              </a:rPr>
              <a:pPr algn="r"/>
              <a:t>4</a:t>
            </a:fld>
            <a:endParaRPr lang="en-US" sz="1000">
              <a:solidFill>
                <a:srgbClr val="003399"/>
              </a:solidFill>
            </a:endParaRPr>
          </a:p>
        </p:txBody>
      </p:sp>
      <p:sp>
        <p:nvSpPr>
          <p:cNvPr id="8197" name="Text Box 22"/>
          <p:cNvSpPr txBox="1">
            <a:spLocks noChangeArrowheads="1"/>
          </p:cNvSpPr>
          <p:nvPr/>
        </p:nvSpPr>
        <p:spPr bwMode="auto">
          <a:xfrm>
            <a:off x="457200" y="1143000"/>
            <a:ext cx="8305800" cy="1106488"/>
          </a:xfrm>
          <a:prstGeom prst="rect">
            <a:avLst/>
          </a:prstGeom>
          <a:solidFill>
            <a:srgbClr val="CC9900"/>
          </a:solidFill>
          <a:ln w="9525">
            <a:noFill/>
            <a:round/>
            <a:headEnd/>
            <a:tailEnd/>
          </a:ln>
        </p:spPr>
        <p:txBody>
          <a:bodyPr lIns="90000" tIns="46800" rIns="90000" bIns="46800">
            <a:spAutoFit/>
          </a:bodyPr>
          <a:lstStyle/>
          <a:p>
            <a:pPr algn="ctr">
              <a:lnSpc>
                <a:spcPct val="85000"/>
              </a:lnSpc>
              <a:spcBef>
                <a:spcPct val="35000"/>
              </a:spcBef>
              <a:buClr>
                <a:srgbClr val="000066"/>
              </a:buClr>
              <a:buFont typeface="Franklin Gothic Boo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i="1" dirty="0">
                <a:solidFill>
                  <a:srgbClr val="000066"/>
                </a:solidFill>
              </a:rPr>
              <a:t>GOAL: Ensure the U.S. maintains space-based PNT services, augmentation, back-up, and service denial capabilities that…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10"/>
          </p:nvPr>
        </p:nvSpPr>
        <p:spPr>
          <a:noFill/>
        </p:spPr>
        <p:txBody>
          <a:bodyPr/>
          <a:lstStyle/>
          <a:p>
            <a:fld id="{B23AD2DE-5FA2-4EFF-9494-8648F310637C}" type="slidenum">
              <a:rPr lang="en-US" smtClean="0"/>
              <a:pPr/>
              <a:t>5</a:t>
            </a:fld>
            <a:endParaRPr lang="en-US" smtClean="0"/>
          </a:p>
        </p:txBody>
      </p:sp>
      <p:sp>
        <p:nvSpPr>
          <p:cNvPr id="1028" name="Rectangle 99"/>
          <p:cNvSpPr>
            <a:spLocks noGrp="1" noChangeArrowheads="1"/>
          </p:cNvSpPr>
          <p:nvPr>
            <p:ph type="title"/>
          </p:nvPr>
        </p:nvSpPr>
        <p:spPr/>
        <p:txBody>
          <a:bodyPr/>
          <a:lstStyle/>
          <a:p>
            <a:r>
              <a:rPr lang="en-US" smtClean="0"/>
              <a:t>U.S. Space-Based PNT </a:t>
            </a:r>
            <a:br>
              <a:rPr lang="en-US" smtClean="0"/>
            </a:br>
            <a:r>
              <a:rPr lang="en-US" smtClean="0"/>
              <a:t>Organization Structure</a:t>
            </a:r>
          </a:p>
        </p:txBody>
      </p:sp>
      <p:sp>
        <p:nvSpPr>
          <p:cNvPr id="29747" name="AutoShape 51">
            <a:hlinkClick r:id="rId4"/>
          </p:cNvPr>
          <p:cNvSpPr>
            <a:spLocks noChangeArrowheads="1"/>
          </p:cNvSpPr>
          <p:nvPr/>
        </p:nvSpPr>
        <p:spPr bwMode="auto">
          <a:xfrm>
            <a:off x="3562350" y="1190625"/>
            <a:ext cx="2838450" cy="466725"/>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a:latin typeface="Franklin Gothic Demi" pitchFamily="34" charset="0"/>
              </a:rPr>
              <a:t>WHITE HOUSE</a:t>
            </a:r>
          </a:p>
        </p:txBody>
      </p:sp>
      <p:sp>
        <p:nvSpPr>
          <p:cNvPr id="1030" name="Line 52"/>
          <p:cNvSpPr>
            <a:spLocks noChangeShapeType="1"/>
          </p:cNvSpPr>
          <p:nvPr/>
        </p:nvSpPr>
        <p:spPr bwMode="auto">
          <a:xfrm>
            <a:off x="4981575" y="1655763"/>
            <a:ext cx="0" cy="325437"/>
          </a:xfrm>
          <a:prstGeom prst="line">
            <a:avLst/>
          </a:prstGeom>
          <a:noFill/>
          <a:ln w="25400">
            <a:solidFill>
              <a:srgbClr val="104AA0"/>
            </a:solidFill>
            <a:round/>
            <a:headEnd/>
            <a:tailEnd/>
          </a:ln>
        </p:spPr>
        <p:txBody>
          <a:bodyPr/>
          <a:lstStyle/>
          <a:p>
            <a:endParaRPr lang="en-US"/>
          </a:p>
        </p:txBody>
      </p:sp>
      <p:sp>
        <p:nvSpPr>
          <p:cNvPr id="1031" name="Line 53"/>
          <p:cNvSpPr>
            <a:spLocks noChangeShapeType="1"/>
          </p:cNvSpPr>
          <p:nvPr/>
        </p:nvSpPr>
        <p:spPr bwMode="auto">
          <a:xfrm>
            <a:off x="3235325" y="1628775"/>
            <a:ext cx="1588" cy="3335338"/>
          </a:xfrm>
          <a:prstGeom prst="line">
            <a:avLst/>
          </a:prstGeom>
          <a:noFill/>
          <a:ln w="25400">
            <a:solidFill>
              <a:srgbClr val="104AA0"/>
            </a:solidFill>
            <a:round/>
            <a:headEnd/>
            <a:tailEnd/>
          </a:ln>
        </p:spPr>
        <p:txBody>
          <a:bodyPr/>
          <a:lstStyle/>
          <a:p>
            <a:endParaRPr lang="en-US"/>
          </a:p>
        </p:txBody>
      </p:sp>
      <p:sp>
        <p:nvSpPr>
          <p:cNvPr id="1032" name="Line 54"/>
          <p:cNvSpPr>
            <a:spLocks noChangeShapeType="1"/>
          </p:cNvSpPr>
          <p:nvPr/>
        </p:nvSpPr>
        <p:spPr bwMode="auto">
          <a:xfrm>
            <a:off x="3238500" y="2801938"/>
            <a:ext cx="320675" cy="0"/>
          </a:xfrm>
          <a:prstGeom prst="line">
            <a:avLst/>
          </a:prstGeom>
          <a:noFill/>
          <a:ln w="25400">
            <a:solidFill>
              <a:srgbClr val="104AA0"/>
            </a:solidFill>
            <a:round/>
            <a:headEnd/>
            <a:tailEnd/>
          </a:ln>
        </p:spPr>
        <p:txBody>
          <a:bodyPr/>
          <a:lstStyle/>
          <a:p>
            <a:endParaRPr lang="en-US"/>
          </a:p>
        </p:txBody>
      </p:sp>
      <p:grpSp>
        <p:nvGrpSpPr>
          <p:cNvPr id="1033" name="Group 55"/>
          <p:cNvGrpSpPr>
            <a:grpSpLocks/>
          </p:cNvGrpSpPr>
          <p:nvPr/>
        </p:nvGrpSpPr>
        <p:grpSpPr bwMode="auto">
          <a:xfrm>
            <a:off x="6724650" y="2314575"/>
            <a:ext cx="1905000" cy="968375"/>
            <a:chOff x="4278" y="2046"/>
            <a:chExt cx="1296" cy="648"/>
          </a:xfrm>
        </p:grpSpPr>
        <p:sp>
          <p:nvSpPr>
            <p:cNvPr id="29752" name="AutoShape 56">
              <a:hlinkClick r:id="rId5"/>
            </p:cNvPr>
            <p:cNvSpPr>
              <a:spLocks noChangeArrowheads="1"/>
            </p:cNvSpPr>
            <p:nvPr/>
          </p:nvSpPr>
          <p:spPr bwMode="auto">
            <a:xfrm>
              <a:off x="4278" y="2046"/>
              <a:ext cx="1296" cy="648"/>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lIns="0" tIns="18288" rIns="0" bIns="0" anchor="ctr"/>
            <a:lstStyle/>
            <a:p>
              <a:pPr algn="ctr">
                <a:lnSpc>
                  <a:spcPct val="80000"/>
                </a:lnSpc>
                <a:buFont typeface="Arial" charset="0"/>
                <a:buNone/>
                <a:defRPr/>
              </a:pPr>
              <a:r>
                <a:rPr lang="en-US">
                  <a:latin typeface="Franklin Gothic Demi" pitchFamily="34" charset="0"/>
                </a:rPr>
                <a:t>ADVISORY </a:t>
              </a:r>
              <a:br>
                <a:rPr lang="en-US">
                  <a:latin typeface="Franklin Gothic Demi" pitchFamily="34" charset="0"/>
                </a:rPr>
              </a:br>
              <a:r>
                <a:rPr lang="en-US">
                  <a:latin typeface="Franklin Gothic Demi" pitchFamily="34" charset="0"/>
                </a:rPr>
                <a:t>BOARD</a:t>
              </a:r>
            </a:p>
            <a:p>
              <a:pPr algn="ctr">
                <a:lnSpc>
                  <a:spcPct val="85000"/>
                </a:lnSpc>
                <a:spcBef>
                  <a:spcPct val="75000"/>
                </a:spcBef>
                <a:buFont typeface="Arial" charset="0"/>
                <a:buNone/>
                <a:defRPr/>
              </a:pPr>
              <a:r>
                <a:rPr lang="en-US" sz="1200">
                  <a:latin typeface="Arial" charset="0"/>
                </a:rPr>
                <a:t>Sponsor: NASA</a:t>
              </a:r>
            </a:p>
          </p:txBody>
        </p:sp>
        <p:sp>
          <p:nvSpPr>
            <p:cNvPr id="1076" name="Line 57"/>
            <p:cNvSpPr>
              <a:spLocks noChangeShapeType="1"/>
            </p:cNvSpPr>
            <p:nvPr/>
          </p:nvSpPr>
          <p:spPr bwMode="auto">
            <a:xfrm>
              <a:off x="4374" y="2474"/>
              <a:ext cx="1104" cy="0"/>
            </a:xfrm>
            <a:prstGeom prst="line">
              <a:avLst/>
            </a:prstGeom>
            <a:noFill/>
            <a:ln w="12700">
              <a:solidFill>
                <a:srgbClr val="104AA0"/>
              </a:solidFill>
              <a:round/>
              <a:headEnd/>
              <a:tailEnd/>
            </a:ln>
          </p:spPr>
          <p:txBody>
            <a:bodyPr/>
            <a:lstStyle/>
            <a:p>
              <a:endParaRPr lang="en-US"/>
            </a:p>
          </p:txBody>
        </p:sp>
      </p:grpSp>
      <p:grpSp>
        <p:nvGrpSpPr>
          <p:cNvPr id="1034" name="Group 58"/>
          <p:cNvGrpSpPr>
            <a:grpSpLocks/>
          </p:cNvGrpSpPr>
          <p:nvPr/>
        </p:nvGrpSpPr>
        <p:grpSpPr bwMode="auto">
          <a:xfrm>
            <a:off x="3562350" y="1981200"/>
            <a:ext cx="2838450" cy="1600200"/>
            <a:chOff x="2205" y="1866"/>
            <a:chExt cx="1770" cy="1008"/>
          </a:xfrm>
        </p:grpSpPr>
        <p:sp>
          <p:nvSpPr>
            <p:cNvPr id="29755" name="AutoShape 59">
              <a:hlinkClick r:id="rId6"/>
            </p:cNvPr>
            <p:cNvSpPr>
              <a:spLocks noChangeArrowheads="1"/>
            </p:cNvSpPr>
            <p:nvPr/>
          </p:nvSpPr>
          <p:spPr bwMode="auto">
            <a:xfrm>
              <a:off x="2205" y="1866"/>
              <a:ext cx="1770" cy="1008"/>
            </a:xfrm>
            <a:prstGeom prst="roundRect">
              <a:avLst>
                <a:gd name="adj" fmla="val 16667"/>
              </a:avLst>
            </a:prstGeom>
            <a:gradFill rotWithShape="1">
              <a:gsLst>
                <a:gs pos="0">
                  <a:srgbClr val="FCFCEA"/>
                </a:gs>
                <a:gs pos="100000">
                  <a:schemeClr val="bg1"/>
                </a:gs>
              </a:gsLst>
              <a:lin ang="5400000" scaled="1"/>
            </a:gradFill>
            <a:ln w="25400">
              <a:solidFill>
                <a:srgbClr val="104AA0"/>
              </a:solidFill>
              <a:round/>
              <a:headEnd/>
              <a:tailEnd/>
            </a:ln>
            <a:effectLst>
              <a:outerShdw dist="53882" dir="2700000" algn="ctr" rotWithShape="0">
                <a:schemeClr val="bg2"/>
              </a:outerShdw>
            </a:effectLst>
          </p:spPr>
          <p:txBody>
            <a:bodyPr wrap="none" lIns="0" rIns="0" bIns="0" anchor="ctr"/>
            <a:lstStyle/>
            <a:p>
              <a:pPr algn="ctr">
                <a:lnSpc>
                  <a:spcPct val="80000"/>
                </a:lnSpc>
                <a:spcBef>
                  <a:spcPct val="70000"/>
                </a:spcBef>
                <a:buFont typeface="Arial" charset="0"/>
                <a:buNone/>
                <a:defRPr/>
              </a:pPr>
              <a:r>
                <a:rPr lang="en-US">
                  <a:latin typeface="Franklin Gothic Demi" pitchFamily="34" charset="0"/>
                </a:rPr>
                <a:t>NATIONAL</a:t>
              </a:r>
              <a:br>
                <a:rPr lang="en-US">
                  <a:latin typeface="Franklin Gothic Demi" pitchFamily="34" charset="0"/>
                </a:rPr>
              </a:br>
              <a:r>
                <a:rPr lang="en-US">
                  <a:latin typeface="Franklin Gothic Demi" pitchFamily="34" charset="0"/>
                </a:rPr>
                <a:t>EXECUTIVE COMMITTEE</a:t>
              </a:r>
              <a:br>
                <a:rPr lang="en-US">
                  <a:latin typeface="Franklin Gothic Demi" pitchFamily="34" charset="0"/>
                </a:rPr>
              </a:br>
              <a:r>
                <a:rPr lang="en-US">
                  <a:latin typeface="Franklin Gothic Demi" pitchFamily="34" charset="0"/>
                </a:rPr>
                <a:t>FOR SPACE-BASED PNT</a:t>
              </a:r>
            </a:p>
            <a:p>
              <a:pPr algn="ctr">
                <a:lnSpc>
                  <a:spcPct val="85000"/>
                </a:lnSpc>
                <a:spcBef>
                  <a:spcPct val="65000"/>
                </a:spcBef>
                <a:buFont typeface="Arial" charset="0"/>
                <a:buNone/>
                <a:defRPr/>
              </a:pPr>
              <a:r>
                <a:rPr lang="en-US" sz="1600">
                  <a:latin typeface="Franklin Gothic Demi" pitchFamily="34" charset="0"/>
                </a:rPr>
                <a:t>Executive Steering Group</a:t>
              </a:r>
            </a:p>
            <a:p>
              <a:pPr algn="ctr">
                <a:lnSpc>
                  <a:spcPct val="85000"/>
                </a:lnSpc>
                <a:spcBef>
                  <a:spcPct val="70000"/>
                </a:spcBef>
                <a:buFont typeface="Arial" charset="0"/>
                <a:buNone/>
                <a:defRPr/>
              </a:pPr>
              <a:r>
                <a:rPr lang="en-US" sz="1200">
                  <a:latin typeface="Arial" charset="0"/>
                </a:rPr>
                <a:t>Co-Chairs: Defense, Transportation</a:t>
              </a:r>
            </a:p>
          </p:txBody>
        </p:sp>
        <p:sp>
          <p:nvSpPr>
            <p:cNvPr id="1073" name="Line 60"/>
            <p:cNvSpPr>
              <a:spLocks noChangeShapeType="1"/>
            </p:cNvSpPr>
            <p:nvPr/>
          </p:nvSpPr>
          <p:spPr bwMode="auto">
            <a:xfrm>
              <a:off x="2287" y="2652"/>
              <a:ext cx="1600" cy="0"/>
            </a:xfrm>
            <a:prstGeom prst="line">
              <a:avLst/>
            </a:prstGeom>
            <a:noFill/>
            <a:ln w="12700">
              <a:solidFill>
                <a:srgbClr val="104AA0"/>
              </a:solidFill>
              <a:round/>
              <a:headEnd/>
              <a:tailEnd/>
            </a:ln>
          </p:spPr>
          <p:txBody>
            <a:bodyPr/>
            <a:lstStyle/>
            <a:p>
              <a:endParaRPr lang="en-US"/>
            </a:p>
          </p:txBody>
        </p:sp>
        <p:sp>
          <p:nvSpPr>
            <p:cNvPr id="1074" name="Line 61"/>
            <p:cNvSpPr>
              <a:spLocks noChangeShapeType="1"/>
            </p:cNvSpPr>
            <p:nvPr/>
          </p:nvSpPr>
          <p:spPr bwMode="auto">
            <a:xfrm>
              <a:off x="2287" y="2448"/>
              <a:ext cx="1600" cy="0"/>
            </a:xfrm>
            <a:prstGeom prst="line">
              <a:avLst/>
            </a:prstGeom>
            <a:noFill/>
            <a:ln w="12700">
              <a:solidFill>
                <a:srgbClr val="104AA0"/>
              </a:solidFill>
              <a:round/>
              <a:headEnd/>
              <a:tailEnd/>
            </a:ln>
          </p:spPr>
          <p:txBody>
            <a:bodyPr/>
            <a:lstStyle/>
            <a:p>
              <a:endParaRPr lang="en-US"/>
            </a:p>
          </p:txBody>
        </p:sp>
      </p:grpSp>
      <p:grpSp>
        <p:nvGrpSpPr>
          <p:cNvPr id="1035" name="Group 62"/>
          <p:cNvGrpSpPr>
            <a:grpSpLocks/>
          </p:cNvGrpSpPr>
          <p:nvPr/>
        </p:nvGrpSpPr>
        <p:grpSpPr bwMode="auto">
          <a:xfrm>
            <a:off x="3562350" y="3905250"/>
            <a:ext cx="2838450" cy="971550"/>
            <a:chOff x="2244" y="2580"/>
            <a:chExt cx="1788" cy="612"/>
          </a:xfrm>
        </p:grpSpPr>
        <p:sp>
          <p:nvSpPr>
            <p:cNvPr id="29759" name="AutoShape 63">
              <a:hlinkClick r:id="rId7"/>
            </p:cNvPr>
            <p:cNvSpPr>
              <a:spLocks noChangeArrowheads="1"/>
            </p:cNvSpPr>
            <p:nvPr/>
          </p:nvSpPr>
          <p:spPr bwMode="auto">
            <a:xfrm>
              <a:off x="2244" y="2580"/>
              <a:ext cx="1788" cy="612"/>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lIns="0" tIns="18288" rIns="0" bIns="0" anchor="ctr"/>
            <a:lstStyle/>
            <a:p>
              <a:pPr algn="ctr">
                <a:lnSpc>
                  <a:spcPct val="80000"/>
                </a:lnSpc>
                <a:buFont typeface="Arial" charset="0"/>
                <a:buNone/>
                <a:defRPr/>
              </a:pPr>
              <a:r>
                <a:rPr lang="en-US">
                  <a:latin typeface="Franklin Gothic Demi" pitchFamily="34" charset="0"/>
                </a:rPr>
                <a:t>NATIONAL </a:t>
              </a:r>
              <a:br>
                <a:rPr lang="en-US">
                  <a:latin typeface="Franklin Gothic Demi" pitchFamily="34" charset="0"/>
                </a:rPr>
              </a:br>
              <a:r>
                <a:rPr lang="en-US">
                  <a:latin typeface="Franklin Gothic Demi" pitchFamily="34" charset="0"/>
                </a:rPr>
                <a:t>COORDINATION OFFICE</a:t>
              </a:r>
            </a:p>
            <a:p>
              <a:pPr algn="ctr">
                <a:lnSpc>
                  <a:spcPct val="85000"/>
                </a:lnSpc>
                <a:spcBef>
                  <a:spcPct val="75000"/>
                </a:spcBef>
                <a:buFont typeface="Arial" charset="0"/>
                <a:buNone/>
                <a:defRPr/>
              </a:pPr>
              <a:r>
                <a:rPr lang="en-US" sz="1200">
                  <a:latin typeface="Arial" charset="0"/>
                </a:rPr>
                <a:t>Host: Commerce</a:t>
              </a:r>
            </a:p>
          </p:txBody>
        </p:sp>
        <p:sp>
          <p:nvSpPr>
            <p:cNvPr id="1071" name="Line 64"/>
            <p:cNvSpPr>
              <a:spLocks noChangeShapeType="1"/>
            </p:cNvSpPr>
            <p:nvPr/>
          </p:nvSpPr>
          <p:spPr bwMode="auto">
            <a:xfrm>
              <a:off x="2363" y="2983"/>
              <a:ext cx="1550" cy="0"/>
            </a:xfrm>
            <a:prstGeom prst="line">
              <a:avLst/>
            </a:prstGeom>
            <a:noFill/>
            <a:ln w="12700">
              <a:solidFill>
                <a:srgbClr val="104AA0"/>
              </a:solidFill>
              <a:round/>
              <a:headEnd/>
              <a:tailEnd/>
            </a:ln>
          </p:spPr>
          <p:txBody>
            <a:bodyPr/>
            <a:lstStyle/>
            <a:p>
              <a:endParaRPr lang="en-US"/>
            </a:p>
          </p:txBody>
        </p:sp>
      </p:grpSp>
      <p:sp>
        <p:nvSpPr>
          <p:cNvPr id="1036" name="Line 65"/>
          <p:cNvSpPr>
            <a:spLocks noChangeShapeType="1"/>
          </p:cNvSpPr>
          <p:nvPr/>
        </p:nvSpPr>
        <p:spPr bwMode="auto">
          <a:xfrm>
            <a:off x="6400800" y="2800350"/>
            <a:ext cx="323850" cy="0"/>
          </a:xfrm>
          <a:prstGeom prst="line">
            <a:avLst/>
          </a:prstGeom>
          <a:noFill/>
          <a:ln w="25400">
            <a:solidFill>
              <a:srgbClr val="104AA0"/>
            </a:solidFill>
            <a:round/>
            <a:headEnd/>
            <a:tailEnd/>
          </a:ln>
        </p:spPr>
        <p:txBody>
          <a:bodyPr/>
          <a:lstStyle/>
          <a:p>
            <a:endParaRPr lang="en-US"/>
          </a:p>
        </p:txBody>
      </p:sp>
      <p:sp>
        <p:nvSpPr>
          <p:cNvPr id="1037" name="Line 66"/>
          <p:cNvSpPr>
            <a:spLocks noChangeShapeType="1"/>
          </p:cNvSpPr>
          <p:nvPr/>
        </p:nvSpPr>
        <p:spPr bwMode="auto">
          <a:xfrm>
            <a:off x="4981575" y="3581400"/>
            <a:ext cx="0" cy="325438"/>
          </a:xfrm>
          <a:prstGeom prst="line">
            <a:avLst/>
          </a:prstGeom>
          <a:noFill/>
          <a:ln w="25400">
            <a:solidFill>
              <a:srgbClr val="104AA0"/>
            </a:solidFill>
            <a:round/>
            <a:headEnd/>
            <a:tailEnd/>
          </a:ln>
        </p:spPr>
        <p:txBody>
          <a:bodyPr/>
          <a:lstStyle/>
          <a:p>
            <a:endParaRPr lang="en-US"/>
          </a:p>
        </p:txBody>
      </p:sp>
      <p:sp>
        <p:nvSpPr>
          <p:cNvPr id="1038" name="Line 67"/>
          <p:cNvSpPr>
            <a:spLocks noChangeShapeType="1"/>
          </p:cNvSpPr>
          <p:nvPr/>
        </p:nvSpPr>
        <p:spPr bwMode="auto">
          <a:xfrm>
            <a:off x="4981575" y="4886325"/>
            <a:ext cx="0" cy="534988"/>
          </a:xfrm>
          <a:prstGeom prst="line">
            <a:avLst/>
          </a:prstGeom>
          <a:noFill/>
          <a:ln w="25400">
            <a:solidFill>
              <a:srgbClr val="104AA0"/>
            </a:solidFill>
            <a:round/>
            <a:headEnd/>
            <a:tailEnd/>
          </a:ln>
        </p:spPr>
        <p:txBody>
          <a:bodyPr/>
          <a:lstStyle/>
          <a:p>
            <a:endParaRPr lang="en-US"/>
          </a:p>
        </p:txBody>
      </p:sp>
      <p:sp>
        <p:nvSpPr>
          <p:cNvPr id="1039" name="Line 68"/>
          <p:cNvSpPr>
            <a:spLocks noChangeShapeType="1"/>
          </p:cNvSpPr>
          <p:nvPr/>
        </p:nvSpPr>
        <p:spPr bwMode="auto">
          <a:xfrm>
            <a:off x="2705100" y="5200650"/>
            <a:ext cx="0" cy="230188"/>
          </a:xfrm>
          <a:prstGeom prst="line">
            <a:avLst/>
          </a:prstGeom>
          <a:noFill/>
          <a:ln w="25400">
            <a:solidFill>
              <a:srgbClr val="104AA0"/>
            </a:solidFill>
            <a:prstDash val="sysDot"/>
            <a:round/>
            <a:headEnd/>
            <a:tailEnd/>
          </a:ln>
        </p:spPr>
        <p:txBody>
          <a:bodyPr/>
          <a:lstStyle/>
          <a:p>
            <a:endParaRPr lang="en-US"/>
          </a:p>
        </p:txBody>
      </p:sp>
      <p:sp>
        <p:nvSpPr>
          <p:cNvPr id="1040" name="Line 69"/>
          <p:cNvSpPr>
            <a:spLocks noChangeShapeType="1"/>
          </p:cNvSpPr>
          <p:nvPr/>
        </p:nvSpPr>
        <p:spPr bwMode="auto">
          <a:xfrm>
            <a:off x="7270750" y="5210175"/>
            <a:ext cx="0" cy="230188"/>
          </a:xfrm>
          <a:prstGeom prst="line">
            <a:avLst/>
          </a:prstGeom>
          <a:noFill/>
          <a:ln w="25400">
            <a:solidFill>
              <a:srgbClr val="104AA0"/>
            </a:solidFill>
            <a:round/>
            <a:headEnd/>
            <a:tailEnd/>
          </a:ln>
        </p:spPr>
        <p:txBody>
          <a:bodyPr/>
          <a:lstStyle/>
          <a:p>
            <a:endParaRPr lang="en-US"/>
          </a:p>
        </p:txBody>
      </p:sp>
      <p:sp>
        <p:nvSpPr>
          <p:cNvPr id="1041" name="Line 70"/>
          <p:cNvSpPr>
            <a:spLocks noChangeShapeType="1"/>
          </p:cNvSpPr>
          <p:nvPr/>
        </p:nvSpPr>
        <p:spPr bwMode="auto">
          <a:xfrm>
            <a:off x="4983163" y="5200650"/>
            <a:ext cx="2298700" cy="0"/>
          </a:xfrm>
          <a:prstGeom prst="line">
            <a:avLst/>
          </a:prstGeom>
          <a:noFill/>
          <a:ln w="25400">
            <a:solidFill>
              <a:srgbClr val="104AA0"/>
            </a:solidFill>
            <a:round/>
            <a:headEnd/>
            <a:tailEnd/>
          </a:ln>
        </p:spPr>
        <p:txBody>
          <a:bodyPr/>
          <a:lstStyle/>
          <a:p>
            <a:endParaRPr lang="en-US"/>
          </a:p>
        </p:txBody>
      </p:sp>
      <p:grpSp>
        <p:nvGrpSpPr>
          <p:cNvPr id="1042" name="Group 71"/>
          <p:cNvGrpSpPr>
            <a:grpSpLocks/>
          </p:cNvGrpSpPr>
          <p:nvPr/>
        </p:nvGrpSpPr>
        <p:grpSpPr bwMode="auto">
          <a:xfrm>
            <a:off x="1685925" y="5418138"/>
            <a:ext cx="2028825" cy="933450"/>
            <a:chOff x="1062" y="3533"/>
            <a:chExt cx="1278" cy="588"/>
          </a:xfrm>
        </p:grpSpPr>
        <p:sp>
          <p:nvSpPr>
            <p:cNvPr id="29768" name="AutoShape 72">
              <a:hlinkClick r:id="rId8"/>
            </p:cNvPr>
            <p:cNvSpPr>
              <a:spLocks noChangeArrowheads="1"/>
            </p:cNvSpPr>
            <p:nvPr/>
          </p:nvSpPr>
          <p:spPr bwMode="auto">
            <a:xfrm>
              <a:off x="1062" y="3533"/>
              <a:ext cx="1278" cy="588"/>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lIns="0" tIns="18288" rIns="0" bIns="0" anchor="ctr"/>
            <a:lstStyle/>
            <a:p>
              <a:pPr algn="ctr">
                <a:lnSpc>
                  <a:spcPct val="80000"/>
                </a:lnSpc>
                <a:buFont typeface="Arial" charset="0"/>
                <a:buNone/>
                <a:defRPr/>
              </a:pPr>
              <a:r>
                <a:rPr lang="en-US" sz="1600">
                  <a:latin typeface="Franklin Gothic Demi" pitchFamily="34" charset="0"/>
                </a:rPr>
                <a:t>GPS International </a:t>
              </a:r>
              <a:br>
                <a:rPr lang="en-US" sz="1600">
                  <a:latin typeface="Franklin Gothic Demi" pitchFamily="34" charset="0"/>
                </a:rPr>
              </a:br>
              <a:r>
                <a:rPr lang="en-US" sz="1600">
                  <a:latin typeface="Franklin Gothic Demi" pitchFamily="34" charset="0"/>
                </a:rPr>
                <a:t>Working Group</a:t>
              </a:r>
            </a:p>
            <a:p>
              <a:pPr algn="ctr">
                <a:lnSpc>
                  <a:spcPct val="85000"/>
                </a:lnSpc>
                <a:spcBef>
                  <a:spcPct val="75000"/>
                </a:spcBef>
                <a:buFont typeface="Arial" charset="0"/>
                <a:buNone/>
                <a:defRPr/>
              </a:pPr>
              <a:r>
                <a:rPr lang="en-US" sz="1200">
                  <a:latin typeface="Arial" charset="0"/>
                </a:rPr>
                <a:t>Chair: State</a:t>
              </a:r>
            </a:p>
          </p:txBody>
        </p:sp>
        <p:sp>
          <p:nvSpPr>
            <p:cNvPr id="1069" name="Line 73"/>
            <p:cNvSpPr>
              <a:spLocks noChangeShapeType="1"/>
            </p:cNvSpPr>
            <p:nvPr/>
          </p:nvSpPr>
          <p:spPr bwMode="auto">
            <a:xfrm>
              <a:off x="1157" y="3915"/>
              <a:ext cx="1088" cy="0"/>
            </a:xfrm>
            <a:prstGeom prst="line">
              <a:avLst/>
            </a:prstGeom>
            <a:noFill/>
            <a:ln w="12700">
              <a:solidFill>
                <a:srgbClr val="104AA0"/>
              </a:solidFill>
              <a:round/>
              <a:headEnd/>
              <a:tailEnd/>
            </a:ln>
          </p:spPr>
          <p:txBody>
            <a:bodyPr/>
            <a:lstStyle/>
            <a:p>
              <a:endParaRPr lang="en-US"/>
            </a:p>
          </p:txBody>
        </p:sp>
      </p:grpSp>
      <p:grpSp>
        <p:nvGrpSpPr>
          <p:cNvPr id="1043" name="Group 74"/>
          <p:cNvGrpSpPr>
            <a:grpSpLocks/>
          </p:cNvGrpSpPr>
          <p:nvPr/>
        </p:nvGrpSpPr>
        <p:grpSpPr bwMode="auto">
          <a:xfrm>
            <a:off x="3967163" y="5429250"/>
            <a:ext cx="2028825" cy="933450"/>
            <a:chOff x="2499" y="3540"/>
            <a:chExt cx="1278" cy="588"/>
          </a:xfrm>
        </p:grpSpPr>
        <p:sp>
          <p:nvSpPr>
            <p:cNvPr id="29771" name="AutoShape 75">
              <a:hlinkClick r:id="rId9"/>
            </p:cNvPr>
            <p:cNvSpPr>
              <a:spLocks noChangeArrowheads="1"/>
            </p:cNvSpPr>
            <p:nvPr/>
          </p:nvSpPr>
          <p:spPr bwMode="auto">
            <a:xfrm>
              <a:off x="2499" y="3540"/>
              <a:ext cx="1278" cy="588"/>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lIns="0" tIns="18288" rIns="0" bIns="0" anchor="ctr"/>
            <a:lstStyle/>
            <a:p>
              <a:pPr algn="ctr">
                <a:lnSpc>
                  <a:spcPct val="80000"/>
                </a:lnSpc>
                <a:buFont typeface="Arial" charset="0"/>
                <a:buNone/>
                <a:defRPr/>
              </a:pPr>
              <a:r>
                <a:rPr lang="en-US" sz="1600">
                  <a:latin typeface="Franklin Gothic Demi" pitchFamily="34" charset="0"/>
                </a:rPr>
                <a:t>Engineering Forum</a:t>
              </a:r>
            </a:p>
            <a:p>
              <a:pPr algn="ctr">
                <a:lnSpc>
                  <a:spcPct val="85000"/>
                </a:lnSpc>
                <a:spcBef>
                  <a:spcPct val="75000"/>
                </a:spcBef>
                <a:buFont typeface="Arial" charset="0"/>
                <a:buNone/>
                <a:defRPr/>
              </a:pPr>
              <a:r>
                <a:rPr lang="en-US" sz="1200">
                  <a:latin typeface="Arial" charset="0"/>
                </a:rPr>
                <a:t>Co-Chairs: Defense, </a:t>
              </a:r>
              <a:br>
                <a:rPr lang="en-US" sz="1200">
                  <a:latin typeface="Arial" charset="0"/>
                </a:rPr>
              </a:br>
              <a:r>
                <a:rPr lang="en-US" sz="1200">
                  <a:latin typeface="Arial" charset="0"/>
                </a:rPr>
                <a:t>Transportation</a:t>
              </a:r>
            </a:p>
          </p:txBody>
        </p:sp>
        <p:sp>
          <p:nvSpPr>
            <p:cNvPr id="1067" name="Line 76"/>
            <p:cNvSpPr>
              <a:spLocks noChangeShapeType="1"/>
            </p:cNvSpPr>
            <p:nvPr/>
          </p:nvSpPr>
          <p:spPr bwMode="auto">
            <a:xfrm>
              <a:off x="2594" y="3808"/>
              <a:ext cx="1088" cy="0"/>
            </a:xfrm>
            <a:prstGeom prst="line">
              <a:avLst/>
            </a:prstGeom>
            <a:noFill/>
            <a:ln w="12700">
              <a:solidFill>
                <a:srgbClr val="104AA0"/>
              </a:solidFill>
              <a:round/>
              <a:headEnd/>
              <a:tailEnd/>
            </a:ln>
          </p:spPr>
          <p:txBody>
            <a:bodyPr/>
            <a:lstStyle/>
            <a:p>
              <a:endParaRPr lang="en-US"/>
            </a:p>
          </p:txBody>
        </p:sp>
      </p:grpSp>
      <p:sp>
        <p:nvSpPr>
          <p:cNvPr id="29773" name="AutoShape 77"/>
          <p:cNvSpPr>
            <a:spLocks noChangeArrowheads="1"/>
          </p:cNvSpPr>
          <p:nvPr/>
        </p:nvSpPr>
        <p:spPr bwMode="auto">
          <a:xfrm>
            <a:off x="6253163" y="5429250"/>
            <a:ext cx="2028825" cy="93345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lIns="0" tIns="0" rIns="0" bIns="0" anchor="ctr"/>
          <a:lstStyle/>
          <a:p>
            <a:pPr algn="ctr">
              <a:lnSpc>
                <a:spcPct val="80000"/>
              </a:lnSpc>
              <a:buFont typeface="Arial" charset="0"/>
              <a:buNone/>
              <a:defRPr/>
            </a:pPr>
            <a:r>
              <a:rPr lang="en-US" sz="1600">
                <a:latin typeface="Franklin Gothic Demi" pitchFamily="34" charset="0"/>
              </a:rPr>
              <a:t>Ad Hoc</a:t>
            </a:r>
            <a:br>
              <a:rPr lang="en-US" sz="1600">
                <a:latin typeface="Franklin Gothic Demi" pitchFamily="34" charset="0"/>
              </a:rPr>
            </a:br>
            <a:r>
              <a:rPr lang="en-US" sz="1600">
                <a:latin typeface="Franklin Gothic Demi" pitchFamily="34" charset="0"/>
              </a:rPr>
              <a:t>Working Groups</a:t>
            </a:r>
            <a:endParaRPr lang="en-US" sz="1000">
              <a:latin typeface="Arial" charset="0"/>
            </a:endParaRPr>
          </a:p>
        </p:txBody>
      </p:sp>
      <p:grpSp>
        <p:nvGrpSpPr>
          <p:cNvPr id="1045" name="Group 78"/>
          <p:cNvGrpSpPr>
            <a:grpSpLocks/>
          </p:cNvGrpSpPr>
          <p:nvPr/>
        </p:nvGrpSpPr>
        <p:grpSpPr bwMode="auto">
          <a:xfrm>
            <a:off x="581025" y="1485900"/>
            <a:ext cx="2287588" cy="3594100"/>
            <a:chOff x="366" y="1056"/>
            <a:chExt cx="1441" cy="2264"/>
          </a:xfrm>
        </p:grpSpPr>
        <p:sp>
          <p:nvSpPr>
            <p:cNvPr id="29775" name="AutoShape 79">
              <a:hlinkClick r:id="rId10"/>
            </p:cNvPr>
            <p:cNvSpPr>
              <a:spLocks noChangeArrowheads="1"/>
            </p:cNvSpPr>
            <p:nvPr/>
          </p:nvSpPr>
          <p:spPr bwMode="auto">
            <a:xfrm>
              <a:off x="366" y="1056"/>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Defense</a:t>
              </a:r>
            </a:p>
          </p:txBody>
        </p:sp>
        <p:sp>
          <p:nvSpPr>
            <p:cNvPr id="29776" name="AutoShape 80">
              <a:hlinkClick r:id="rId11"/>
            </p:cNvPr>
            <p:cNvSpPr>
              <a:spLocks noChangeArrowheads="1"/>
            </p:cNvSpPr>
            <p:nvPr/>
          </p:nvSpPr>
          <p:spPr bwMode="auto">
            <a:xfrm>
              <a:off x="366" y="1318"/>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Transportation</a:t>
              </a:r>
            </a:p>
          </p:txBody>
        </p:sp>
        <p:sp>
          <p:nvSpPr>
            <p:cNvPr id="29777" name="AutoShape 81">
              <a:hlinkClick r:id="rId12"/>
            </p:cNvPr>
            <p:cNvSpPr>
              <a:spLocks noChangeArrowheads="1"/>
            </p:cNvSpPr>
            <p:nvPr/>
          </p:nvSpPr>
          <p:spPr bwMode="auto">
            <a:xfrm>
              <a:off x="366" y="1581"/>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State</a:t>
              </a:r>
            </a:p>
          </p:txBody>
        </p:sp>
        <p:sp>
          <p:nvSpPr>
            <p:cNvPr id="29778" name="AutoShape 82">
              <a:hlinkClick r:id="rId13"/>
            </p:cNvPr>
            <p:cNvSpPr>
              <a:spLocks noChangeArrowheads="1"/>
            </p:cNvSpPr>
            <p:nvPr/>
          </p:nvSpPr>
          <p:spPr bwMode="auto">
            <a:xfrm>
              <a:off x="366" y="1850"/>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Interior</a:t>
              </a:r>
            </a:p>
          </p:txBody>
        </p:sp>
        <p:sp>
          <p:nvSpPr>
            <p:cNvPr id="29779" name="AutoShape 83">
              <a:hlinkClick r:id="rId14"/>
            </p:cNvPr>
            <p:cNvSpPr>
              <a:spLocks noChangeArrowheads="1"/>
            </p:cNvSpPr>
            <p:nvPr/>
          </p:nvSpPr>
          <p:spPr bwMode="auto">
            <a:xfrm>
              <a:off x="366" y="2105"/>
              <a:ext cx="1440" cy="169"/>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Agriculture</a:t>
              </a:r>
            </a:p>
          </p:txBody>
        </p:sp>
        <p:sp>
          <p:nvSpPr>
            <p:cNvPr id="29780" name="AutoShape 84">
              <a:hlinkClick r:id="rId15"/>
            </p:cNvPr>
            <p:cNvSpPr>
              <a:spLocks noChangeArrowheads="1"/>
            </p:cNvSpPr>
            <p:nvPr/>
          </p:nvSpPr>
          <p:spPr bwMode="auto">
            <a:xfrm>
              <a:off x="366" y="2366"/>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Commerce</a:t>
              </a:r>
            </a:p>
          </p:txBody>
        </p:sp>
        <p:sp>
          <p:nvSpPr>
            <p:cNvPr id="29781" name="AutoShape 85">
              <a:hlinkClick r:id="rId16"/>
            </p:cNvPr>
            <p:cNvSpPr>
              <a:spLocks noChangeArrowheads="1"/>
            </p:cNvSpPr>
            <p:nvPr/>
          </p:nvSpPr>
          <p:spPr bwMode="auto">
            <a:xfrm>
              <a:off x="366" y="2629"/>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Homeland Security</a:t>
              </a:r>
            </a:p>
          </p:txBody>
        </p:sp>
        <p:sp>
          <p:nvSpPr>
            <p:cNvPr id="29782" name="AutoShape 86">
              <a:hlinkClick r:id="rId17"/>
            </p:cNvPr>
            <p:cNvSpPr>
              <a:spLocks noChangeArrowheads="1"/>
            </p:cNvSpPr>
            <p:nvPr/>
          </p:nvSpPr>
          <p:spPr bwMode="auto">
            <a:xfrm>
              <a:off x="366" y="2891"/>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Joint Chiefs of Staff</a:t>
              </a:r>
            </a:p>
          </p:txBody>
        </p:sp>
        <p:sp>
          <p:nvSpPr>
            <p:cNvPr id="29783" name="AutoShape 87">
              <a:hlinkClick r:id="rId18"/>
            </p:cNvPr>
            <p:cNvSpPr>
              <a:spLocks noChangeArrowheads="1"/>
            </p:cNvSpPr>
            <p:nvPr/>
          </p:nvSpPr>
          <p:spPr bwMode="auto">
            <a:xfrm>
              <a:off x="367" y="3150"/>
              <a:ext cx="1440" cy="170"/>
            </a:xfrm>
            <a:prstGeom prst="roundRect">
              <a:avLst>
                <a:gd name="adj" fmla="val 16667"/>
              </a:avLst>
            </a:prstGeom>
            <a:solidFill>
              <a:schemeClr val="bg1"/>
            </a:solidFill>
            <a:ln w="25400">
              <a:solidFill>
                <a:srgbClr val="104AA0"/>
              </a:solidFill>
              <a:round/>
              <a:headEnd/>
              <a:tailEnd/>
            </a:ln>
            <a:effectLst>
              <a:outerShdw dist="35921" dir="2700000" algn="ctr" rotWithShape="0">
                <a:schemeClr val="bg2"/>
              </a:outerShdw>
            </a:effectLst>
          </p:spPr>
          <p:txBody>
            <a:bodyPr wrap="none" anchor="ctr"/>
            <a:lstStyle/>
            <a:p>
              <a:pPr algn="ctr">
                <a:lnSpc>
                  <a:spcPct val="85000"/>
                </a:lnSpc>
                <a:buFont typeface="Arial" charset="0"/>
                <a:buNone/>
                <a:defRPr/>
              </a:pPr>
              <a:r>
                <a:rPr lang="en-US" sz="1600">
                  <a:latin typeface="Franklin Gothic Demi" pitchFamily="34" charset="0"/>
                </a:rPr>
                <a:t>NASA</a:t>
              </a:r>
            </a:p>
          </p:txBody>
        </p:sp>
      </p:grpSp>
      <p:grpSp>
        <p:nvGrpSpPr>
          <p:cNvPr id="1046" name="Group 88"/>
          <p:cNvGrpSpPr>
            <a:grpSpLocks/>
          </p:cNvGrpSpPr>
          <p:nvPr/>
        </p:nvGrpSpPr>
        <p:grpSpPr bwMode="auto">
          <a:xfrm>
            <a:off x="2867025" y="1628775"/>
            <a:ext cx="382588" cy="3328988"/>
            <a:chOff x="1806" y="1146"/>
            <a:chExt cx="241" cy="2097"/>
          </a:xfrm>
        </p:grpSpPr>
        <p:sp>
          <p:nvSpPr>
            <p:cNvPr id="1048" name="Line 89"/>
            <p:cNvSpPr>
              <a:spLocks noChangeShapeType="1"/>
            </p:cNvSpPr>
            <p:nvPr/>
          </p:nvSpPr>
          <p:spPr bwMode="auto">
            <a:xfrm>
              <a:off x="1806" y="1146"/>
              <a:ext cx="240" cy="0"/>
            </a:xfrm>
            <a:prstGeom prst="line">
              <a:avLst/>
            </a:prstGeom>
            <a:noFill/>
            <a:ln w="25400">
              <a:solidFill>
                <a:srgbClr val="104AA0"/>
              </a:solidFill>
              <a:round/>
              <a:headEnd/>
              <a:tailEnd/>
            </a:ln>
          </p:spPr>
          <p:txBody>
            <a:bodyPr/>
            <a:lstStyle/>
            <a:p>
              <a:endParaRPr lang="en-US"/>
            </a:p>
          </p:txBody>
        </p:sp>
        <p:sp>
          <p:nvSpPr>
            <p:cNvPr id="1049" name="Line 90"/>
            <p:cNvSpPr>
              <a:spLocks noChangeShapeType="1"/>
            </p:cNvSpPr>
            <p:nvPr/>
          </p:nvSpPr>
          <p:spPr bwMode="auto">
            <a:xfrm>
              <a:off x="1806" y="1409"/>
              <a:ext cx="232" cy="0"/>
            </a:xfrm>
            <a:prstGeom prst="line">
              <a:avLst/>
            </a:prstGeom>
            <a:noFill/>
            <a:ln w="25400">
              <a:solidFill>
                <a:srgbClr val="104AA0"/>
              </a:solidFill>
              <a:round/>
              <a:headEnd/>
              <a:tailEnd/>
            </a:ln>
          </p:spPr>
          <p:txBody>
            <a:bodyPr/>
            <a:lstStyle/>
            <a:p>
              <a:endParaRPr lang="en-US"/>
            </a:p>
          </p:txBody>
        </p:sp>
        <p:sp>
          <p:nvSpPr>
            <p:cNvPr id="1050" name="Line 91"/>
            <p:cNvSpPr>
              <a:spLocks noChangeShapeType="1"/>
            </p:cNvSpPr>
            <p:nvPr/>
          </p:nvSpPr>
          <p:spPr bwMode="auto">
            <a:xfrm>
              <a:off x="1806" y="1671"/>
              <a:ext cx="240" cy="0"/>
            </a:xfrm>
            <a:prstGeom prst="line">
              <a:avLst/>
            </a:prstGeom>
            <a:noFill/>
            <a:ln w="25400">
              <a:solidFill>
                <a:srgbClr val="104AA0"/>
              </a:solidFill>
              <a:round/>
              <a:headEnd/>
              <a:tailEnd/>
            </a:ln>
          </p:spPr>
          <p:txBody>
            <a:bodyPr/>
            <a:lstStyle/>
            <a:p>
              <a:endParaRPr lang="en-US"/>
            </a:p>
          </p:txBody>
        </p:sp>
        <p:sp>
          <p:nvSpPr>
            <p:cNvPr id="1051" name="Line 92"/>
            <p:cNvSpPr>
              <a:spLocks noChangeShapeType="1"/>
            </p:cNvSpPr>
            <p:nvPr/>
          </p:nvSpPr>
          <p:spPr bwMode="auto">
            <a:xfrm>
              <a:off x="1806" y="1934"/>
              <a:ext cx="240" cy="0"/>
            </a:xfrm>
            <a:prstGeom prst="line">
              <a:avLst/>
            </a:prstGeom>
            <a:noFill/>
            <a:ln w="25400">
              <a:solidFill>
                <a:srgbClr val="104AA0"/>
              </a:solidFill>
              <a:round/>
              <a:headEnd/>
              <a:tailEnd/>
            </a:ln>
          </p:spPr>
          <p:txBody>
            <a:bodyPr/>
            <a:lstStyle/>
            <a:p>
              <a:endParaRPr lang="en-US"/>
            </a:p>
          </p:txBody>
        </p:sp>
        <p:sp>
          <p:nvSpPr>
            <p:cNvPr id="1052" name="Line 93"/>
            <p:cNvSpPr>
              <a:spLocks noChangeShapeType="1"/>
            </p:cNvSpPr>
            <p:nvPr/>
          </p:nvSpPr>
          <p:spPr bwMode="auto">
            <a:xfrm>
              <a:off x="1806" y="2196"/>
              <a:ext cx="240" cy="0"/>
            </a:xfrm>
            <a:prstGeom prst="line">
              <a:avLst/>
            </a:prstGeom>
            <a:noFill/>
            <a:ln w="25400">
              <a:solidFill>
                <a:srgbClr val="104AA0"/>
              </a:solidFill>
              <a:round/>
              <a:headEnd/>
              <a:tailEnd/>
            </a:ln>
          </p:spPr>
          <p:txBody>
            <a:bodyPr/>
            <a:lstStyle/>
            <a:p>
              <a:endParaRPr lang="en-US"/>
            </a:p>
          </p:txBody>
        </p:sp>
        <p:sp>
          <p:nvSpPr>
            <p:cNvPr id="1053" name="Line 94"/>
            <p:cNvSpPr>
              <a:spLocks noChangeShapeType="1"/>
            </p:cNvSpPr>
            <p:nvPr/>
          </p:nvSpPr>
          <p:spPr bwMode="auto">
            <a:xfrm>
              <a:off x="1806" y="2459"/>
              <a:ext cx="240" cy="0"/>
            </a:xfrm>
            <a:prstGeom prst="line">
              <a:avLst/>
            </a:prstGeom>
            <a:noFill/>
            <a:ln w="25400">
              <a:solidFill>
                <a:srgbClr val="104AA0"/>
              </a:solidFill>
              <a:round/>
              <a:headEnd/>
              <a:tailEnd/>
            </a:ln>
          </p:spPr>
          <p:txBody>
            <a:bodyPr/>
            <a:lstStyle/>
            <a:p>
              <a:endParaRPr lang="en-US"/>
            </a:p>
          </p:txBody>
        </p:sp>
        <p:sp>
          <p:nvSpPr>
            <p:cNvPr id="1054" name="Line 95"/>
            <p:cNvSpPr>
              <a:spLocks noChangeShapeType="1"/>
            </p:cNvSpPr>
            <p:nvPr/>
          </p:nvSpPr>
          <p:spPr bwMode="auto">
            <a:xfrm>
              <a:off x="1806" y="2721"/>
              <a:ext cx="240" cy="0"/>
            </a:xfrm>
            <a:prstGeom prst="line">
              <a:avLst/>
            </a:prstGeom>
            <a:noFill/>
            <a:ln w="25400">
              <a:solidFill>
                <a:srgbClr val="104AA0"/>
              </a:solidFill>
              <a:round/>
              <a:headEnd/>
              <a:tailEnd/>
            </a:ln>
          </p:spPr>
          <p:txBody>
            <a:bodyPr/>
            <a:lstStyle/>
            <a:p>
              <a:endParaRPr lang="en-US"/>
            </a:p>
          </p:txBody>
        </p:sp>
        <p:sp>
          <p:nvSpPr>
            <p:cNvPr id="1055" name="Line 96"/>
            <p:cNvSpPr>
              <a:spLocks noChangeShapeType="1"/>
            </p:cNvSpPr>
            <p:nvPr/>
          </p:nvSpPr>
          <p:spPr bwMode="auto">
            <a:xfrm>
              <a:off x="1806" y="2984"/>
              <a:ext cx="240" cy="0"/>
            </a:xfrm>
            <a:prstGeom prst="line">
              <a:avLst/>
            </a:prstGeom>
            <a:noFill/>
            <a:ln w="25400">
              <a:solidFill>
                <a:srgbClr val="104AA0"/>
              </a:solidFill>
              <a:round/>
              <a:headEnd/>
              <a:tailEnd/>
            </a:ln>
          </p:spPr>
          <p:txBody>
            <a:bodyPr/>
            <a:lstStyle/>
            <a:p>
              <a:endParaRPr lang="en-US"/>
            </a:p>
          </p:txBody>
        </p:sp>
        <p:sp>
          <p:nvSpPr>
            <p:cNvPr id="1056" name="Line 97"/>
            <p:cNvSpPr>
              <a:spLocks noChangeShapeType="1"/>
            </p:cNvSpPr>
            <p:nvPr/>
          </p:nvSpPr>
          <p:spPr bwMode="auto">
            <a:xfrm>
              <a:off x="1807" y="3243"/>
              <a:ext cx="240" cy="0"/>
            </a:xfrm>
            <a:prstGeom prst="line">
              <a:avLst/>
            </a:prstGeom>
            <a:noFill/>
            <a:ln w="25400">
              <a:solidFill>
                <a:srgbClr val="104AA0"/>
              </a:solidFill>
              <a:round/>
              <a:headEnd/>
              <a:tailEnd/>
            </a:ln>
          </p:spPr>
          <p:txBody>
            <a:bodyPr/>
            <a:lstStyle/>
            <a:p>
              <a:endParaRPr lang="en-US"/>
            </a:p>
          </p:txBody>
        </p:sp>
      </p:grpSp>
      <p:sp>
        <p:nvSpPr>
          <p:cNvPr id="1047" name="Line 98"/>
          <p:cNvSpPr>
            <a:spLocks noChangeShapeType="1"/>
          </p:cNvSpPr>
          <p:nvPr/>
        </p:nvSpPr>
        <p:spPr bwMode="auto">
          <a:xfrm>
            <a:off x="2693988" y="5200650"/>
            <a:ext cx="2290762" cy="0"/>
          </a:xfrm>
          <a:prstGeom prst="line">
            <a:avLst/>
          </a:prstGeom>
          <a:noFill/>
          <a:ln w="25400">
            <a:solidFill>
              <a:srgbClr val="104AA0"/>
            </a:solidFill>
            <a:prstDash val="sysDot"/>
            <a:round/>
            <a:headEnd/>
            <a:tailEnd/>
          </a:ln>
        </p:spPr>
        <p:txBody>
          <a:bodyPr/>
          <a:lstStyle/>
          <a:p>
            <a:endParaRPr lang="en-US"/>
          </a:p>
        </p:txBody>
      </p:sp>
      <p:graphicFrame>
        <p:nvGraphicFramePr>
          <p:cNvPr id="1026" name="Object 3"/>
          <p:cNvGraphicFramePr>
            <a:graphicFrameLocks noChangeAspect="1"/>
          </p:cNvGraphicFramePr>
          <p:nvPr/>
        </p:nvGraphicFramePr>
        <p:xfrm>
          <a:off x="0" y="0"/>
          <a:ext cx="9144000" cy="6858000"/>
        </p:xfrm>
        <a:graphic>
          <a:graphicData uri="http://schemas.openxmlformats.org/presentationml/2006/ole">
            <p:oleObj spid="_x0000_s1026" name="Slide" r:id="rId19" imgW="4570330" imgH="3427437" progId="PowerPoint.Slide.12">
              <p:embed/>
            </p:oleObj>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8050" y="76200"/>
            <a:ext cx="7296150" cy="838200"/>
          </a:xfrm>
        </p:spPr>
        <p:txBody>
          <a:bodyPr/>
          <a:lstStyle/>
          <a:p>
            <a:r>
              <a:rPr lang="en-US" dirty="0" smtClean="0">
                <a:latin typeface="Franklin Gothic Medium" pitchFamily="34" charset="0"/>
              </a:rPr>
              <a:t>U.S. Policy Promotes </a:t>
            </a:r>
            <a:br>
              <a:rPr lang="en-US" dirty="0" smtClean="0">
                <a:latin typeface="Franklin Gothic Medium" pitchFamily="34" charset="0"/>
              </a:rPr>
            </a:br>
            <a:r>
              <a:rPr lang="en-US" dirty="0" smtClean="0">
                <a:latin typeface="Franklin Gothic Medium" pitchFamily="34" charset="0"/>
              </a:rPr>
              <a:t>Global Use of GPS Technology</a:t>
            </a:r>
          </a:p>
        </p:txBody>
      </p:sp>
      <p:sp>
        <p:nvSpPr>
          <p:cNvPr id="9219" name="Rectangle 3"/>
          <p:cNvSpPr>
            <a:spLocks noGrp="1" noChangeArrowheads="1"/>
          </p:cNvSpPr>
          <p:nvPr>
            <p:ph type="body" idx="1"/>
          </p:nvPr>
        </p:nvSpPr>
        <p:spPr>
          <a:xfrm>
            <a:off x="304800" y="1143000"/>
            <a:ext cx="8610600" cy="5029200"/>
          </a:xfrm>
        </p:spPr>
        <p:txBody>
          <a:bodyPr/>
          <a:lstStyle/>
          <a:p>
            <a:endParaRPr lang="en-US" dirty="0" smtClean="0">
              <a:latin typeface="Franklin Gothic Medium" pitchFamily="34" charset="0"/>
            </a:endParaRPr>
          </a:p>
          <a:p>
            <a:r>
              <a:rPr lang="en-US" dirty="0" smtClean="0">
                <a:latin typeface="Franklin Gothic Medium" pitchFamily="34" charset="0"/>
              </a:rPr>
              <a:t>No direct user fees for civil GPS services</a:t>
            </a:r>
          </a:p>
          <a:p>
            <a:pPr lvl="1"/>
            <a:r>
              <a:rPr lang="en-US" dirty="0" smtClean="0">
                <a:latin typeface="Franklin Gothic Medium" pitchFamily="34" charset="0"/>
              </a:rPr>
              <a:t>Provided on a continuous, worldwide basis</a:t>
            </a:r>
          </a:p>
          <a:p>
            <a:r>
              <a:rPr lang="en-US" dirty="0" smtClean="0">
                <a:latin typeface="Franklin Gothic Medium" pitchFamily="34" charset="0"/>
              </a:rPr>
              <a:t>Open, public signal structures for all civil services</a:t>
            </a:r>
          </a:p>
          <a:p>
            <a:pPr lvl="1"/>
            <a:r>
              <a:rPr lang="en-US" dirty="0" smtClean="0">
                <a:latin typeface="Franklin Gothic Medium" pitchFamily="34" charset="0"/>
              </a:rPr>
              <a:t>Promotes equal access for user equipment manufacturing, applications development, and value-added services</a:t>
            </a:r>
          </a:p>
          <a:p>
            <a:pPr lvl="1"/>
            <a:r>
              <a:rPr lang="en-US" dirty="0" smtClean="0">
                <a:latin typeface="Franklin Gothic Medium" pitchFamily="34" charset="0"/>
              </a:rPr>
              <a:t>Encourages open, market-driven competition</a:t>
            </a:r>
          </a:p>
          <a:p>
            <a:r>
              <a:rPr lang="en-US" dirty="0" smtClean="0">
                <a:latin typeface="Franklin Gothic Medium" pitchFamily="34" charset="0"/>
              </a:rPr>
              <a:t>Global compatibility and interoperability with GPS</a:t>
            </a:r>
          </a:p>
          <a:p>
            <a:r>
              <a:rPr lang="en-US" dirty="0" smtClean="0">
                <a:latin typeface="Franklin Gothic Medium" pitchFamily="34" charset="0"/>
              </a:rPr>
              <a:t>Service improvements for civil, commercial, and scientific users worldwide</a:t>
            </a:r>
          </a:p>
          <a:p>
            <a:r>
              <a:rPr lang="en-US" dirty="0" smtClean="0">
                <a:latin typeface="Franklin Gothic Medium" pitchFamily="34" charset="0"/>
              </a:rPr>
              <a:t>Protection of radionavigation spectrum from disruption and interference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000" smtClean="0">
                <a:latin typeface="Franklin Gothic Medium" pitchFamily="34" charset="0"/>
              </a:rPr>
              <a:t>Overview </a:t>
            </a:r>
          </a:p>
        </p:txBody>
      </p:sp>
      <p:sp>
        <p:nvSpPr>
          <p:cNvPr id="10243" name="Content Placeholder 2"/>
          <p:cNvSpPr>
            <a:spLocks noGrp="1"/>
          </p:cNvSpPr>
          <p:nvPr>
            <p:ph idx="1"/>
          </p:nvPr>
        </p:nvSpPr>
        <p:spPr/>
        <p:txBody>
          <a:bodyPr/>
          <a:lstStyle/>
          <a:p>
            <a:pPr>
              <a:lnSpc>
                <a:spcPts val="4000"/>
              </a:lnSpc>
              <a:spcBef>
                <a:spcPts val="3000"/>
              </a:spcBef>
            </a:pPr>
            <a:endParaRPr lang="en-US" sz="3600" dirty="0" smtClean="0">
              <a:solidFill>
                <a:schemeClr val="accent2"/>
              </a:solidFill>
              <a:latin typeface="Franklin Gothic Medium" pitchFamily="34" charset="0"/>
            </a:endParaRPr>
          </a:p>
          <a:p>
            <a:pPr>
              <a:lnSpc>
                <a:spcPts val="4000"/>
              </a:lnSpc>
              <a:spcBef>
                <a:spcPts val="3000"/>
              </a:spcBef>
            </a:pPr>
            <a:r>
              <a:rPr lang="en-US" sz="3600" dirty="0" smtClean="0">
                <a:solidFill>
                  <a:schemeClr val="accent2"/>
                </a:solidFill>
                <a:latin typeface="Franklin Gothic Medium" pitchFamily="34" charset="0"/>
              </a:rPr>
              <a:t>U.S. Space-Based PNT Policy</a:t>
            </a:r>
          </a:p>
          <a:p>
            <a:pPr>
              <a:spcBef>
                <a:spcPts val="3000"/>
              </a:spcBef>
            </a:pPr>
            <a:r>
              <a:rPr lang="en-US" sz="3600" b="1" dirty="0" smtClean="0">
                <a:latin typeface="Franklin Gothic Medium" pitchFamily="34" charset="0"/>
              </a:rPr>
              <a:t>GPS  &amp; Augmentation Programs Status</a:t>
            </a:r>
          </a:p>
          <a:p>
            <a:pPr>
              <a:spcBef>
                <a:spcPts val="3000"/>
              </a:spcBef>
            </a:pPr>
            <a:r>
              <a:rPr lang="en-US" sz="3600" dirty="0" smtClean="0">
                <a:solidFill>
                  <a:srgbClr val="2D2D8A"/>
                </a:solidFill>
                <a:latin typeface="Franklin Gothic Medium" pitchFamily="34" charset="0"/>
              </a:rPr>
              <a:t>International Cooperation Activities</a:t>
            </a:r>
          </a:p>
          <a:p>
            <a:endParaRPr lang="en-US" dirty="0" smtClean="0">
              <a:latin typeface="Franklin Gothic Medium" pitchFamily="34" charset="0"/>
            </a:endParaRPr>
          </a:p>
        </p:txBody>
      </p:sp>
      <p:sp>
        <p:nvSpPr>
          <p:cNvPr id="10244" name="Slide Number Placeholder 3"/>
          <p:cNvSpPr>
            <a:spLocks noGrp="1"/>
          </p:cNvSpPr>
          <p:nvPr>
            <p:ph type="sldNum" sz="quarter" idx="10"/>
          </p:nvPr>
        </p:nvSpPr>
        <p:spPr>
          <a:noFill/>
        </p:spPr>
        <p:txBody>
          <a:bodyPr/>
          <a:lstStyle/>
          <a:p>
            <a:fld id="{D59AC962-6FE5-4163-AC0A-3E72981AA8CE}" type="slidenum">
              <a:rPr lang="en-US" smtClean="0"/>
              <a:pPr/>
              <a:t>7</a:t>
            </a:fld>
            <a:endParaRPr lang="en-US"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latin typeface="Franklin Gothic Medium" pitchFamily="34" charset="0"/>
              </a:rPr>
              <a:t>GPS Constellation Status</a:t>
            </a:r>
          </a:p>
        </p:txBody>
      </p:sp>
      <p:sp>
        <p:nvSpPr>
          <p:cNvPr id="9219" name="Rectangle 3"/>
          <p:cNvSpPr>
            <a:spLocks noGrp="1" noChangeArrowheads="1"/>
          </p:cNvSpPr>
          <p:nvPr>
            <p:ph type="body" idx="1"/>
          </p:nvPr>
        </p:nvSpPr>
        <p:spPr>
          <a:xfrm>
            <a:off x="457200" y="2159000"/>
            <a:ext cx="6076950" cy="4013200"/>
          </a:xfrm>
        </p:spPr>
        <p:txBody>
          <a:bodyPr/>
          <a:lstStyle/>
          <a:p>
            <a:pPr>
              <a:defRPr/>
            </a:pPr>
            <a:r>
              <a:rPr lang="en-US" sz="2600" dirty="0" smtClean="0">
                <a:latin typeface="Franklin Gothic Medium" pitchFamily="34" charset="0"/>
              </a:rPr>
              <a:t>11 Block IIA</a:t>
            </a:r>
          </a:p>
          <a:p>
            <a:pPr>
              <a:defRPr/>
            </a:pPr>
            <a:r>
              <a:rPr lang="en-US" sz="2600" dirty="0" smtClean="0">
                <a:latin typeface="Franklin Gothic Medium" pitchFamily="34" charset="0"/>
              </a:rPr>
              <a:t>12 Block IIR</a:t>
            </a:r>
          </a:p>
          <a:p>
            <a:pPr>
              <a:defRPr/>
            </a:pPr>
            <a:r>
              <a:rPr lang="en-US" sz="2600" dirty="0" smtClean="0">
                <a:latin typeface="Franklin Gothic Medium" pitchFamily="34" charset="0"/>
              </a:rPr>
              <a:t>7 Block IIR-M</a:t>
            </a:r>
          </a:p>
          <a:p>
            <a:pPr lvl="1">
              <a:defRPr/>
            </a:pPr>
            <a:r>
              <a:rPr lang="en-US" dirty="0" smtClean="0">
                <a:latin typeface="Franklin Gothic Medium" pitchFamily="34" charset="0"/>
              </a:rPr>
              <a:t>Transmitting new second civil signal</a:t>
            </a:r>
          </a:p>
          <a:p>
            <a:pPr lvl="1" eaLnBrk="1" hangingPunct="1">
              <a:lnSpc>
                <a:spcPct val="150000"/>
              </a:lnSpc>
              <a:spcBef>
                <a:spcPct val="0"/>
              </a:spcBef>
              <a:defRPr/>
            </a:pPr>
            <a:r>
              <a:rPr lang="en-US" dirty="0" smtClean="0">
                <a:latin typeface="Franklin Gothic Medium" pitchFamily="34" charset="0"/>
              </a:rPr>
              <a:t>1 GPS IIR-M in on-orbit testing </a:t>
            </a:r>
          </a:p>
          <a:p>
            <a:pPr eaLnBrk="1" hangingPunct="1">
              <a:lnSpc>
                <a:spcPct val="150000"/>
              </a:lnSpc>
              <a:spcBef>
                <a:spcPct val="0"/>
              </a:spcBef>
              <a:defRPr/>
            </a:pPr>
            <a:r>
              <a:rPr lang="en-US" dirty="0" smtClean="0">
                <a:latin typeface="Franklin Gothic Medium" pitchFamily="34" charset="0"/>
              </a:rPr>
              <a:t>3 additional satellites in residual status</a:t>
            </a:r>
          </a:p>
          <a:p>
            <a:pPr marL="342900" lvl="1" indent="-342900">
              <a:buFont typeface="Georgia" pitchFamily="18" charset="0"/>
              <a:buChar char="•"/>
              <a:defRPr/>
            </a:pPr>
            <a:r>
              <a:rPr lang="en-US" dirty="0" smtClean="0">
                <a:latin typeface="Franklin Gothic Medium" pitchFamily="34" charset="0"/>
              </a:rPr>
              <a:t>Next launch:  IIF ~ June 2010</a:t>
            </a:r>
          </a:p>
          <a:p>
            <a:pPr>
              <a:defRPr/>
            </a:pPr>
            <a:r>
              <a:rPr lang="en-US" dirty="0" smtClean="0">
                <a:latin typeface="Franklin Gothic Medium" pitchFamily="34" charset="0"/>
              </a:rPr>
              <a:t>Global GPS civil service performance commitment met continuously since December 1993</a:t>
            </a:r>
          </a:p>
        </p:txBody>
      </p:sp>
      <p:sp>
        <p:nvSpPr>
          <p:cNvPr id="11268" name="Text Box 22"/>
          <p:cNvSpPr txBox="1">
            <a:spLocks noChangeArrowheads="1"/>
          </p:cNvSpPr>
          <p:nvPr/>
        </p:nvSpPr>
        <p:spPr bwMode="auto">
          <a:xfrm>
            <a:off x="533400" y="1143000"/>
            <a:ext cx="8305800" cy="879475"/>
          </a:xfrm>
          <a:prstGeom prst="rect">
            <a:avLst/>
          </a:prstGeom>
          <a:solidFill>
            <a:srgbClr val="CC9900"/>
          </a:solidFill>
          <a:ln w="9525">
            <a:noFill/>
            <a:round/>
            <a:headEnd/>
            <a:tailEnd/>
          </a:ln>
        </p:spPr>
        <p:txBody>
          <a:bodyPr lIns="90000" tIns="46800" rIns="90000" bIns="46800">
            <a:spAutoFit/>
          </a:bodyPr>
          <a:lstStyle/>
          <a:p>
            <a:pPr algn="ctr">
              <a:lnSpc>
                <a:spcPct val="85000"/>
              </a:lnSpc>
              <a:spcBef>
                <a:spcPct val="35000"/>
              </a:spcBef>
              <a:buClr>
                <a:srgbClr val="000066"/>
              </a:buClr>
              <a:buFont typeface="Franklin Gothic Boo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i="1" dirty="0">
                <a:solidFill>
                  <a:srgbClr val="000066"/>
                </a:solidFill>
                <a:cs typeface="Tahoma" pitchFamily="34" charset="0"/>
              </a:rPr>
              <a:t>30 Operational Satellites</a:t>
            </a:r>
            <a:br>
              <a:rPr lang="en-US" sz="3200" i="1" dirty="0">
                <a:solidFill>
                  <a:srgbClr val="000066"/>
                </a:solidFill>
                <a:cs typeface="Tahoma" pitchFamily="34" charset="0"/>
              </a:rPr>
            </a:br>
            <a:r>
              <a:rPr lang="en-US" sz="2800" i="1" dirty="0">
                <a:solidFill>
                  <a:srgbClr val="000066"/>
                </a:solidFill>
                <a:cs typeface="Tahoma" pitchFamily="34" charset="0"/>
              </a:rPr>
              <a:t>(Baseline Constellation: 24)</a:t>
            </a:r>
          </a:p>
        </p:txBody>
      </p:sp>
      <p:pic>
        <p:nvPicPr>
          <p:cNvPr id="11269" name="Picture 7" descr="GPS[1].jpg"/>
          <p:cNvPicPr>
            <a:picLocks noChangeAspect="1"/>
          </p:cNvPicPr>
          <p:nvPr/>
        </p:nvPicPr>
        <p:blipFill>
          <a:blip r:embed="rId3" cstate="print"/>
          <a:srcRect/>
          <a:stretch>
            <a:fillRect/>
          </a:stretch>
        </p:blipFill>
        <p:spPr bwMode="auto">
          <a:xfrm>
            <a:off x="6589713" y="2324100"/>
            <a:ext cx="2249487" cy="2247900"/>
          </a:xfrm>
          <a:prstGeom prst="rect">
            <a:avLst/>
          </a:prstGeom>
          <a:noFill/>
          <a:ln w="9525">
            <a:noFill/>
            <a:miter lim="800000"/>
            <a:headEnd/>
            <a:tailEnd/>
          </a:ln>
        </p:spPr>
      </p:pic>
      <p:pic>
        <p:nvPicPr>
          <p:cNvPr id="11270" name="Picture 5" descr="IIRM - 01-06 Ken sieck2.jpg"/>
          <p:cNvPicPr>
            <a:picLocks noChangeAspect="1"/>
          </p:cNvPicPr>
          <p:nvPr/>
        </p:nvPicPr>
        <p:blipFill>
          <a:blip r:embed="rId4" cstate="print"/>
          <a:srcRect/>
          <a:stretch>
            <a:fillRect/>
          </a:stretch>
        </p:blipFill>
        <p:spPr bwMode="auto">
          <a:xfrm>
            <a:off x="6596063" y="4908550"/>
            <a:ext cx="2243137" cy="1339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p:nvPr>
        </p:nvSpPr>
        <p:spPr/>
        <p:txBody>
          <a:bodyPr/>
          <a:lstStyle/>
          <a:p>
            <a:pPr eaLnBrk="1" hangingPunct="1"/>
            <a:r>
              <a:rPr lang="en-US" sz="3200" dirty="0" smtClean="0">
                <a:latin typeface="Franklin Gothic Medium" pitchFamily="34" charset="0"/>
              </a:rPr>
              <a:t>GPS Modernization Program</a:t>
            </a:r>
          </a:p>
        </p:txBody>
      </p:sp>
      <p:sp>
        <p:nvSpPr>
          <p:cNvPr id="12291" name="Slide Number Placeholder 2"/>
          <p:cNvSpPr>
            <a:spLocks noGrp="1"/>
          </p:cNvSpPr>
          <p:nvPr>
            <p:ph type="sldNum" sz="quarter" idx="10"/>
          </p:nvPr>
        </p:nvSpPr>
        <p:spPr>
          <a:noFill/>
        </p:spPr>
        <p:txBody>
          <a:bodyPr/>
          <a:lstStyle/>
          <a:p>
            <a:r>
              <a:rPr lang="en-US" smtClean="0">
                <a:latin typeface="Arial" pitchFamily="34" charset="0"/>
              </a:rPr>
              <a:t>6</a:t>
            </a:r>
          </a:p>
        </p:txBody>
      </p:sp>
      <p:sp>
        <p:nvSpPr>
          <p:cNvPr id="12292" name="Text Box 2"/>
          <p:cNvSpPr txBox="1">
            <a:spLocks noChangeArrowheads="1"/>
          </p:cNvSpPr>
          <p:nvPr/>
        </p:nvSpPr>
        <p:spPr bwMode="auto">
          <a:xfrm>
            <a:off x="409575" y="3505200"/>
            <a:ext cx="2298700" cy="457200"/>
          </a:xfrm>
          <a:prstGeom prst="rect">
            <a:avLst/>
          </a:prstGeom>
          <a:noFill/>
          <a:ln w="9525">
            <a:noFill/>
            <a:miter lim="800000"/>
            <a:headEnd/>
            <a:tailEnd/>
          </a:ln>
        </p:spPr>
        <p:txBody>
          <a:bodyPr lIns="91401" tIns="45701" rIns="91401" bIns="45701" anchor="ctr">
            <a:spAutoFit/>
          </a:bodyPr>
          <a:lstStyle/>
          <a:p>
            <a:pPr eaLnBrk="0" hangingPunct="0"/>
            <a:r>
              <a:rPr lang="en-US" sz="2400">
                <a:solidFill>
                  <a:srgbClr val="003399"/>
                </a:solidFill>
                <a:latin typeface="Franklin Gothic Heavy" pitchFamily="34" charset="0"/>
              </a:rPr>
              <a:t>Block IIA/IIR</a:t>
            </a:r>
          </a:p>
        </p:txBody>
      </p:sp>
      <p:sp>
        <p:nvSpPr>
          <p:cNvPr id="12293" name="Text Box 3"/>
          <p:cNvSpPr txBox="1">
            <a:spLocks noChangeArrowheads="1"/>
          </p:cNvSpPr>
          <p:nvPr/>
        </p:nvSpPr>
        <p:spPr bwMode="auto">
          <a:xfrm>
            <a:off x="6289675" y="3505200"/>
            <a:ext cx="1635125" cy="457200"/>
          </a:xfrm>
          <a:prstGeom prst="rect">
            <a:avLst/>
          </a:prstGeom>
          <a:noFill/>
          <a:ln w="9525">
            <a:noFill/>
            <a:miter lim="800000"/>
            <a:headEnd/>
            <a:tailEnd/>
          </a:ln>
        </p:spPr>
        <p:txBody>
          <a:bodyPr lIns="91401" tIns="45701" rIns="91401" bIns="45701" anchor="ctr">
            <a:spAutoFit/>
          </a:bodyPr>
          <a:lstStyle/>
          <a:p>
            <a:pPr eaLnBrk="0" hangingPunct="0"/>
            <a:r>
              <a:rPr lang="en-US" sz="2400">
                <a:solidFill>
                  <a:srgbClr val="003399"/>
                </a:solidFill>
                <a:latin typeface="Franklin Gothic Heavy" pitchFamily="34" charset="0"/>
              </a:rPr>
              <a:t>Block III</a:t>
            </a:r>
          </a:p>
        </p:txBody>
      </p:sp>
      <p:sp>
        <p:nvSpPr>
          <p:cNvPr id="12294" name="Text Box 4"/>
          <p:cNvSpPr txBox="1">
            <a:spLocks noChangeArrowheads="1"/>
          </p:cNvSpPr>
          <p:nvPr/>
        </p:nvSpPr>
        <p:spPr bwMode="auto">
          <a:xfrm>
            <a:off x="3124200" y="3505200"/>
            <a:ext cx="2801938" cy="457200"/>
          </a:xfrm>
          <a:prstGeom prst="rect">
            <a:avLst/>
          </a:prstGeom>
          <a:noFill/>
          <a:ln w="9525">
            <a:noFill/>
            <a:miter lim="800000"/>
            <a:headEnd/>
            <a:tailEnd/>
          </a:ln>
        </p:spPr>
        <p:txBody>
          <a:bodyPr lIns="91401" tIns="45701" rIns="91401" bIns="45701" anchor="ctr">
            <a:spAutoFit/>
          </a:bodyPr>
          <a:lstStyle/>
          <a:p>
            <a:pPr eaLnBrk="0" hangingPunct="0"/>
            <a:r>
              <a:rPr lang="en-US" sz="2400">
                <a:solidFill>
                  <a:srgbClr val="003399"/>
                </a:solidFill>
                <a:latin typeface="Franklin Gothic Heavy" pitchFamily="34" charset="0"/>
              </a:rPr>
              <a:t>Block IIR-M, IIF</a:t>
            </a:r>
          </a:p>
        </p:txBody>
      </p:sp>
      <p:sp>
        <p:nvSpPr>
          <p:cNvPr id="86021" name="Text Box 5"/>
          <p:cNvSpPr txBox="1">
            <a:spLocks noChangeArrowheads="1"/>
          </p:cNvSpPr>
          <p:nvPr/>
        </p:nvSpPr>
        <p:spPr bwMode="auto">
          <a:xfrm>
            <a:off x="6356350" y="3962400"/>
            <a:ext cx="2406650" cy="2319338"/>
          </a:xfrm>
          <a:prstGeom prst="rect">
            <a:avLst/>
          </a:prstGeom>
          <a:noFill/>
          <a:ln w="9525">
            <a:noFill/>
            <a:miter lim="800000"/>
            <a:headEnd/>
            <a:tailEnd/>
          </a:ln>
        </p:spPr>
        <p:txBody>
          <a:bodyPr lIns="45704" tIns="45704" rIns="0" bIns="45704">
            <a:spAutoFit/>
          </a:bodyPr>
          <a:lstStyle/>
          <a:p>
            <a:pPr marL="112713" indent="-112713" eaLnBrk="0" hangingPunct="0">
              <a:lnSpc>
                <a:spcPct val="85000"/>
              </a:lnSpc>
              <a:spcBef>
                <a:spcPct val="25000"/>
              </a:spcBef>
              <a:buFontTx/>
              <a:buChar char="•"/>
              <a:defRPr/>
            </a:pPr>
            <a:r>
              <a:rPr lang="en-US" sz="1500" dirty="0"/>
              <a:t> Backward compatibility</a:t>
            </a:r>
          </a:p>
          <a:p>
            <a:pPr marL="112713" indent="-112713" eaLnBrk="0" hangingPunct="0">
              <a:lnSpc>
                <a:spcPct val="85000"/>
              </a:lnSpc>
              <a:spcBef>
                <a:spcPct val="25000"/>
              </a:spcBef>
              <a:buFontTx/>
              <a:buChar char="•"/>
              <a:defRPr/>
            </a:pPr>
            <a:r>
              <a:rPr lang="en-US" sz="1500" dirty="0"/>
              <a:t> </a:t>
            </a:r>
            <a:r>
              <a:rPr lang="en-US" sz="1500" b="1" dirty="0">
                <a:solidFill>
                  <a:schemeClr val="accent6"/>
                </a:solidFill>
              </a:rPr>
              <a:t>4th civil signal (L1C)</a:t>
            </a:r>
          </a:p>
          <a:p>
            <a:pPr marL="112713" indent="-112713" eaLnBrk="0" hangingPunct="0">
              <a:lnSpc>
                <a:spcPct val="85000"/>
              </a:lnSpc>
              <a:spcBef>
                <a:spcPct val="25000"/>
              </a:spcBef>
              <a:buFontTx/>
              <a:buChar char="•"/>
              <a:defRPr/>
            </a:pPr>
            <a:r>
              <a:rPr lang="en-US" sz="1500" dirty="0"/>
              <a:t> Increased accuracy</a:t>
            </a:r>
          </a:p>
          <a:p>
            <a:pPr marL="112713" indent="-112713">
              <a:lnSpc>
                <a:spcPct val="85000"/>
              </a:lnSpc>
              <a:spcBef>
                <a:spcPct val="25000"/>
              </a:spcBef>
              <a:buFontTx/>
              <a:buChar char="•"/>
              <a:defRPr/>
            </a:pPr>
            <a:r>
              <a:rPr lang="en-US" sz="1500" dirty="0"/>
              <a:t> Increased anti-jam power</a:t>
            </a:r>
          </a:p>
          <a:p>
            <a:pPr marL="112713" indent="-112713">
              <a:lnSpc>
                <a:spcPct val="85000"/>
              </a:lnSpc>
              <a:spcBef>
                <a:spcPct val="25000"/>
              </a:spcBef>
              <a:buFontTx/>
              <a:buChar char="•"/>
              <a:defRPr/>
            </a:pPr>
            <a:r>
              <a:rPr lang="en-US" sz="1500" dirty="0"/>
              <a:t> Assured availability</a:t>
            </a:r>
          </a:p>
          <a:p>
            <a:pPr marL="112713" indent="-112713" eaLnBrk="0" hangingPunct="0">
              <a:lnSpc>
                <a:spcPct val="85000"/>
              </a:lnSpc>
              <a:spcBef>
                <a:spcPct val="25000"/>
              </a:spcBef>
              <a:buFontTx/>
              <a:buChar char="•"/>
              <a:defRPr/>
            </a:pPr>
            <a:r>
              <a:rPr lang="en-US" sz="1500" dirty="0"/>
              <a:t> Navigation surety</a:t>
            </a:r>
          </a:p>
          <a:p>
            <a:pPr marL="112713" indent="-112713" eaLnBrk="0" hangingPunct="0">
              <a:lnSpc>
                <a:spcPct val="85000"/>
              </a:lnSpc>
              <a:spcBef>
                <a:spcPct val="25000"/>
              </a:spcBef>
              <a:buFontTx/>
              <a:buChar char="•"/>
              <a:defRPr/>
            </a:pPr>
            <a:r>
              <a:rPr lang="en-US" sz="1500" dirty="0"/>
              <a:t> Controlled integrity</a:t>
            </a:r>
          </a:p>
          <a:p>
            <a:pPr marL="112713" indent="-112713" eaLnBrk="0" hangingPunct="0">
              <a:lnSpc>
                <a:spcPct val="85000"/>
              </a:lnSpc>
              <a:spcBef>
                <a:spcPct val="25000"/>
              </a:spcBef>
              <a:buFontTx/>
              <a:buChar char="•"/>
              <a:defRPr/>
            </a:pPr>
            <a:r>
              <a:rPr lang="en-US" sz="1500" dirty="0"/>
              <a:t> Increased security</a:t>
            </a:r>
          </a:p>
          <a:p>
            <a:pPr marL="112713" indent="-112713" eaLnBrk="0" hangingPunct="0">
              <a:lnSpc>
                <a:spcPct val="85000"/>
              </a:lnSpc>
              <a:spcBef>
                <a:spcPct val="25000"/>
              </a:spcBef>
              <a:buFontTx/>
              <a:buChar char="•"/>
              <a:defRPr/>
            </a:pPr>
            <a:r>
              <a:rPr lang="en-US" sz="1500" dirty="0"/>
              <a:t> System survivability</a:t>
            </a:r>
          </a:p>
        </p:txBody>
      </p:sp>
      <p:sp>
        <p:nvSpPr>
          <p:cNvPr id="86022" name="Text Box 6"/>
          <p:cNvSpPr txBox="1">
            <a:spLocks noChangeArrowheads="1"/>
          </p:cNvSpPr>
          <p:nvPr/>
        </p:nvSpPr>
        <p:spPr bwMode="auto">
          <a:xfrm>
            <a:off x="3175000" y="3962400"/>
            <a:ext cx="2863850" cy="2047875"/>
          </a:xfrm>
          <a:prstGeom prst="rect">
            <a:avLst/>
          </a:prstGeom>
          <a:noFill/>
          <a:ln w="9525">
            <a:noFill/>
            <a:miter lim="800000"/>
            <a:headEnd/>
            <a:tailEnd/>
          </a:ln>
        </p:spPr>
        <p:txBody>
          <a:bodyPr lIns="45704" tIns="45704" rIns="0" bIns="45704">
            <a:spAutoFit/>
          </a:bodyPr>
          <a:lstStyle/>
          <a:p>
            <a:pPr marL="125413" indent="-125413" eaLnBrk="0" hangingPunct="0">
              <a:lnSpc>
                <a:spcPct val="85000"/>
              </a:lnSpc>
              <a:spcBef>
                <a:spcPct val="35000"/>
              </a:spcBef>
              <a:defRPr/>
            </a:pPr>
            <a:r>
              <a:rPr lang="en-US" sz="1500" u="sng" dirty="0"/>
              <a:t>IIR-M</a:t>
            </a:r>
            <a:r>
              <a:rPr lang="en-US" sz="1500" dirty="0"/>
              <a:t>: IIA/IIR capabilities plus</a:t>
            </a:r>
          </a:p>
          <a:p>
            <a:pPr marL="125413" indent="-125413">
              <a:lnSpc>
                <a:spcPct val="85000"/>
              </a:lnSpc>
              <a:spcBef>
                <a:spcPct val="35000"/>
              </a:spcBef>
              <a:buFontTx/>
              <a:buChar char="•"/>
              <a:defRPr/>
            </a:pPr>
            <a:r>
              <a:rPr lang="en-US" sz="1500" dirty="0"/>
              <a:t> </a:t>
            </a:r>
            <a:r>
              <a:rPr lang="en-US" sz="1500" b="1" dirty="0">
                <a:solidFill>
                  <a:schemeClr val="accent6"/>
                </a:solidFill>
              </a:rPr>
              <a:t>2nd civil signal (L2C)</a:t>
            </a:r>
          </a:p>
          <a:p>
            <a:pPr marL="125413" indent="-125413">
              <a:lnSpc>
                <a:spcPct val="85000"/>
              </a:lnSpc>
              <a:spcBef>
                <a:spcPct val="35000"/>
              </a:spcBef>
              <a:buFontTx/>
              <a:buChar char="•"/>
              <a:defRPr/>
            </a:pPr>
            <a:r>
              <a:rPr lang="en-US" sz="1500" dirty="0"/>
              <a:t>M-Code (L1M &amp; L2M)</a:t>
            </a:r>
          </a:p>
          <a:p>
            <a:pPr marL="125413" indent="-125413">
              <a:lnSpc>
                <a:spcPct val="85000"/>
              </a:lnSpc>
              <a:spcBef>
                <a:spcPct val="85000"/>
              </a:spcBef>
              <a:defRPr/>
            </a:pPr>
            <a:r>
              <a:rPr lang="en-US" sz="1500" u="sng" dirty="0"/>
              <a:t>IIF</a:t>
            </a:r>
            <a:r>
              <a:rPr lang="en-US" sz="1500" dirty="0"/>
              <a:t>: IIR-M capability plus</a:t>
            </a:r>
          </a:p>
          <a:p>
            <a:pPr marL="125413" indent="-125413">
              <a:lnSpc>
                <a:spcPct val="85000"/>
              </a:lnSpc>
              <a:spcBef>
                <a:spcPct val="35000"/>
              </a:spcBef>
              <a:buFontTx/>
              <a:buChar char="•"/>
              <a:defRPr/>
            </a:pPr>
            <a:r>
              <a:rPr lang="en-US" sz="1500" dirty="0"/>
              <a:t> </a:t>
            </a:r>
            <a:r>
              <a:rPr lang="en-US" sz="1500" b="1" dirty="0">
                <a:solidFill>
                  <a:schemeClr val="accent6"/>
                </a:solidFill>
              </a:rPr>
              <a:t>3rd civil signal (L5)</a:t>
            </a:r>
          </a:p>
          <a:p>
            <a:pPr marL="125413" indent="-125413">
              <a:lnSpc>
                <a:spcPct val="85000"/>
              </a:lnSpc>
              <a:spcBef>
                <a:spcPct val="35000"/>
              </a:spcBef>
              <a:buFontTx/>
              <a:buChar char="•"/>
              <a:defRPr/>
            </a:pPr>
            <a:r>
              <a:rPr lang="en-US" sz="1500" dirty="0"/>
              <a:t> Anti-jam flex power</a:t>
            </a:r>
          </a:p>
          <a:p>
            <a:pPr marL="125413" indent="-125413">
              <a:lnSpc>
                <a:spcPct val="85000"/>
              </a:lnSpc>
              <a:spcBef>
                <a:spcPct val="35000"/>
              </a:spcBef>
              <a:buFontTx/>
              <a:buChar char="•"/>
              <a:defRPr/>
            </a:pPr>
            <a:endParaRPr lang="en-US" sz="1400" dirty="0"/>
          </a:p>
        </p:txBody>
      </p:sp>
      <p:sp>
        <p:nvSpPr>
          <p:cNvPr id="86023" name="Text Box 7"/>
          <p:cNvSpPr txBox="1">
            <a:spLocks noChangeArrowheads="1"/>
          </p:cNvSpPr>
          <p:nvPr/>
        </p:nvSpPr>
        <p:spPr bwMode="auto">
          <a:xfrm>
            <a:off x="457200" y="3962400"/>
            <a:ext cx="2590800" cy="2146300"/>
          </a:xfrm>
          <a:prstGeom prst="rect">
            <a:avLst/>
          </a:prstGeom>
          <a:noFill/>
          <a:ln w="9525">
            <a:noFill/>
            <a:miter lim="800000"/>
            <a:headEnd/>
            <a:tailEnd/>
          </a:ln>
        </p:spPr>
        <p:txBody>
          <a:bodyPr lIns="45704" tIns="45704" rIns="0" bIns="45704">
            <a:spAutoFit/>
          </a:bodyPr>
          <a:lstStyle/>
          <a:p>
            <a:pPr eaLnBrk="0" hangingPunct="0">
              <a:lnSpc>
                <a:spcPct val="85000"/>
              </a:lnSpc>
              <a:spcBef>
                <a:spcPct val="35000"/>
              </a:spcBef>
              <a:defRPr/>
            </a:pPr>
            <a:r>
              <a:rPr lang="en-US" sz="1500" u="sng" dirty="0">
                <a:solidFill>
                  <a:schemeClr val="tx2"/>
                </a:solidFill>
              </a:rPr>
              <a:t>Basic GPS</a:t>
            </a:r>
          </a:p>
          <a:p>
            <a:pPr eaLnBrk="0" hangingPunct="0">
              <a:lnSpc>
                <a:spcPct val="85000"/>
              </a:lnSpc>
              <a:spcBef>
                <a:spcPct val="35000"/>
              </a:spcBef>
              <a:buFontTx/>
              <a:buChar char="•"/>
              <a:defRPr/>
            </a:pPr>
            <a:r>
              <a:rPr lang="en-US" sz="1500" dirty="0">
                <a:solidFill>
                  <a:schemeClr val="tx2"/>
                </a:solidFill>
              </a:rPr>
              <a:t> Standard Service</a:t>
            </a:r>
          </a:p>
          <a:p>
            <a:pPr marL="285750" lvl="1" indent="-171450" eaLnBrk="0" hangingPunct="0">
              <a:lnSpc>
                <a:spcPct val="85000"/>
              </a:lnSpc>
              <a:spcBef>
                <a:spcPct val="35000"/>
              </a:spcBef>
              <a:buFontTx/>
              <a:buChar char="–"/>
              <a:defRPr/>
            </a:pPr>
            <a:r>
              <a:rPr lang="en-US" sz="1500" dirty="0">
                <a:solidFill>
                  <a:schemeClr val="tx2"/>
                </a:solidFill>
              </a:rPr>
              <a:t>Single frequency (L1)</a:t>
            </a:r>
          </a:p>
          <a:p>
            <a:pPr marL="285750" lvl="1" indent="-171450" eaLnBrk="0" hangingPunct="0">
              <a:lnSpc>
                <a:spcPct val="85000"/>
              </a:lnSpc>
              <a:spcBef>
                <a:spcPct val="35000"/>
              </a:spcBef>
              <a:buFontTx/>
              <a:buChar char="–"/>
              <a:defRPr/>
            </a:pPr>
            <a:r>
              <a:rPr lang="en-US" sz="1500" dirty="0">
                <a:solidFill>
                  <a:schemeClr val="tx2"/>
                </a:solidFill>
              </a:rPr>
              <a:t>Coarse acquisition (C/A) code navigation</a:t>
            </a:r>
          </a:p>
          <a:p>
            <a:pPr eaLnBrk="0" hangingPunct="0">
              <a:lnSpc>
                <a:spcPct val="85000"/>
              </a:lnSpc>
              <a:spcBef>
                <a:spcPct val="35000"/>
              </a:spcBef>
              <a:buFontTx/>
              <a:buChar char="•"/>
              <a:defRPr/>
            </a:pPr>
            <a:r>
              <a:rPr lang="en-US" sz="1500" dirty="0">
                <a:solidFill>
                  <a:schemeClr val="tx2"/>
                </a:solidFill>
              </a:rPr>
              <a:t> Precise Service</a:t>
            </a:r>
          </a:p>
          <a:p>
            <a:pPr marL="285750" lvl="1" indent="-171450" eaLnBrk="0" hangingPunct="0">
              <a:lnSpc>
                <a:spcPct val="85000"/>
              </a:lnSpc>
              <a:spcBef>
                <a:spcPct val="35000"/>
              </a:spcBef>
              <a:buFontTx/>
              <a:buChar char="–"/>
              <a:defRPr/>
            </a:pPr>
            <a:r>
              <a:rPr lang="en-US" sz="1500" dirty="0">
                <a:solidFill>
                  <a:schemeClr val="tx2"/>
                </a:solidFill>
              </a:rPr>
              <a:t>Y-Code (L1Y &amp; L2Y)</a:t>
            </a:r>
          </a:p>
          <a:p>
            <a:pPr marL="285750" lvl="1" indent="-171450" eaLnBrk="0" hangingPunct="0">
              <a:lnSpc>
                <a:spcPct val="85000"/>
              </a:lnSpc>
              <a:spcBef>
                <a:spcPct val="35000"/>
              </a:spcBef>
              <a:buFontTx/>
              <a:buChar char="–"/>
              <a:defRPr/>
            </a:pPr>
            <a:r>
              <a:rPr lang="en-US" sz="1500" dirty="0">
                <a:solidFill>
                  <a:schemeClr val="tx2"/>
                </a:solidFill>
              </a:rPr>
              <a:t>Y-Code navigation</a:t>
            </a:r>
          </a:p>
        </p:txBody>
      </p:sp>
      <p:grpSp>
        <p:nvGrpSpPr>
          <p:cNvPr id="2" name="Group 12"/>
          <p:cNvGrpSpPr>
            <a:grpSpLocks/>
          </p:cNvGrpSpPr>
          <p:nvPr/>
        </p:nvGrpSpPr>
        <p:grpSpPr bwMode="auto">
          <a:xfrm>
            <a:off x="914400" y="3038475"/>
            <a:ext cx="7221538" cy="327025"/>
            <a:chOff x="576" y="1914"/>
            <a:chExt cx="4549" cy="206"/>
          </a:xfrm>
        </p:grpSpPr>
        <p:sp>
          <p:nvSpPr>
            <p:cNvPr id="12300" name="Rectangle 8"/>
            <p:cNvSpPr>
              <a:spLocks noChangeArrowheads="1"/>
            </p:cNvSpPr>
            <p:nvPr/>
          </p:nvSpPr>
          <p:spPr bwMode="auto">
            <a:xfrm>
              <a:off x="624" y="1914"/>
              <a:ext cx="4501" cy="206"/>
            </a:xfrm>
            <a:prstGeom prst="rect">
              <a:avLst/>
            </a:prstGeom>
            <a:gradFill rotWithShape="0">
              <a:gsLst>
                <a:gs pos="0">
                  <a:srgbClr val="FFFFFF"/>
                </a:gs>
                <a:gs pos="100000">
                  <a:srgbClr val="FFFF00"/>
                </a:gs>
              </a:gsLst>
              <a:lin ang="0" scaled="1"/>
            </a:gradFill>
            <a:ln w="12700">
              <a:noFill/>
              <a:miter lim="800000"/>
              <a:headEnd/>
              <a:tailEnd/>
            </a:ln>
          </p:spPr>
          <p:txBody>
            <a:bodyPr wrap="none" lIns="92075" tIns="46038" rIns="92075" bIns="46038" anchor="ctr"/>
            <a:lstStyle/>
            <a:p>
              <a:endParaRPr lang="en-US"/>
            </a:p>
          </p:txBody>
        </p:sp>
        <p:sp>
          <p:nvSpPr>
            <p:cNvPr id="12301" name="Rectangle 9"/>
            <p:cNvSpPr>
              <a:spLocks noChangeArrowheads="1"/>
            </p:cNvSpPr>
            <p:nvPr/>
          </p:nvSpPr>
          <p:spPr bwMode="auto">
            <a:xfrm>
              <a:off x="576" y="1926"/>
              <a:ext cx="4507" cy="189"/>
            </a:xfrm>
            <a:prstGeom prst="rect">
              <a:avLst/>
            </a:prstGeom>
            <a:noFill/>
            <a:ln w="12700">
              <a:noFill/>
              <a:miter lim="800000"/>
              <a:headEnd/>
              <a:tailEnd/>
            </a:ln>
          </p:spPr>
          <p:txBody>
            <a:bodyPr lIns="92044" tIns="46022" rIns="92044" bIns="46022">
              <a:spAutoFit/>
            </a:bodyPr>
            <a:lstStyle/>
            <a:p>
              <a:pPr algn="ctr">
                <a:lnSpc>
                  <a:spcPct val="85000"/>
                </a:lnSpc>
                <a:tabLst>
                  <a:tab pos="3594100" algn="l"/>
                </a:tabLst>
              </a:pPr>
              <a:r>
                <a:rPr lang="en-US" sz="1600" b="1" i="1">
                  <a:solidFill>
                    <a:srgbClr val="003399"/>
                  </a:solidFill>
                </a:rPr>
                <a:t>Increasing System Capabilities  </a:t>
              </a:r>
              <a:r>
                <a:rPr lang="en-US" sz="1600">
                  <a:solidFill>
                    <a:srgbClr val="003399"/>
                  </a:solidFill>
                  <a:latin typeface="Wingdings" pitchFamily="2" charset="2"/>
                </a:rPr>
                <a:t>w</a:t>
              </a:r>
              <a:r>
                <a:rPr lang="en-US" sz="1600" b="1" i="1">
                  <a:solidFill>
                    <a:srgbClr val="003399"/>
                  </a:solidFill>
                </a:rPr>
                <a:t>   Increasing Defense / Civil Benefit</a:t>
              </a:r>
            </a:p>
          </p:txBody>
        </p:sp>
      </p:grpSp>
      <p:pic>
        <p:nvPicPr>
          <p:cNvPr id="86027" name="Picture 11" descr="Sat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2175" y="963613"/>
            <a:ext cx="7369175" cy="2216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027"/>
                                        </p:tgtEl>
                                        <p:attrNameLst>
                                          <p:attrName>style.visibility</p:attrName>
                                        </p:attrNameLst>
                                      </p:cBhvr>
                                      <p:to>
                                        <p:strVal val="visible"/>
                                      </p:to>
                                    </p:set>
                                    <p:animEffect transition="in" filter="wipe(left)">
                                      <p:cBhvr>
                                        <p:cTn id="7" dur="2000"/>
                                        <p:tgtEl>
                                          <p:spTgt spid="860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1DF75"/>
            </a:gs>
            <a:gs pos="100000">
              <a:srgbClr val="F1DF75">
                <a:gamma/>
                <a:tint val="0"/>
                <a:invGamma/>
              </a:srgbClr>
            </a:gs>
          </a:gsLst>
          <a:lin ang="5400000" scaled="1"/>
        </a:gradFill>
        <a:ln w="12700" cap="flat"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Medium" pitchFamily="34" charset="0"/>
          </a:defRPr>
        </a:defPPr>
      </a:lstStyle>
    </a:spDef>
    <a:lnDef>
      <a:spPr bwMode="auto">
        <a:xfrm>
          <a:off x="0" y="0"/>
          <a:ext cx="1" cy="1"/>
        </a:xfrm>
        <a:custGeom>
          <a:avLst/>
          <a:gdLst/>
          <a:ahLst/>
          <a:cxnLst/>
          <a:rect l="0" t="0" r="0" b="0"/>
          <a:pathLst/>
        </a:custGeom>
        <a:gradFill rotWithShape="1">
          <a:gsLst>
            <a:gs pos="0">
              <a:srgbClr val="F1DF75"/>
            </a:gs>
            <a:gs pos="100000">
              <a:srgbClr val="F1DF75">
                <a:gamma/>
                <a:tint val="0"/>
                <a:invGamma/>
              </a:srgbClr>
            </a:gs>
          </a:gsLst>
          <a:lin ang="5400000" scaled="1"/>
        </a:gradFill>
        <a:ln w="12700" cap="flat"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Franklin Gothic Medium"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8635</TotalTime>
  <Words>1549</Words>
  <Application>Microsoft Office PowerPoint</Application>
  <PresentationFormat>On-screen Show (4:3)</PresentationFormat>
  <Paragraphs>249</Paragraphs>
  <Slides>23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9_Default Design</vt:lpstr>
      <vt:lpstr>Slide</vt:lpstr>
      <vt:lpstr>U.S. Space Based PNT Policy</vt:lpstr>
      <vt:lpstr>Overview</vt:lpstr>
      <vt:lpstr>Areas for Cooperation</vt:lpstr>
      <vt:lpstr>U.S. Space-Based PNT Policy</vt:lpstr>
      <vt:lpstr>U.S. Space-Based PNT  Organization Structure</vt:lpstr>
      <vt:lpstr>U.S. Policy Promotes  Global Use of GPS Technology</vt:lpstr>
      <vt:lpstr>Overview </vt:lpstr>
      <vt:lpstr>GPS Constellation Status</vt:lpstr>
      <vt:lpstr>GPS Modernization Program</vt:lpstr>
      <vt:lpstr>FAA GPS Augmentation Programs</vt:lpstr>
      <vt:lpstr>WAAS Architecture</vt:lpstr>
      <vt:lpstr>Global SBAS Coverage</vt:lpstr>
      <vt:lpstr>LAAS/GBAS International Efforts</vt:lpstr>
      <vt:lpstr>Overview</vt:lpstr>
      <vt:lpstr>Planned GNSS</vt:lpstr>
      <vt:lpstr>U.S. Objectives in Working with Other GNSS Service Providers</vt:lpstr>
      <vt:lpstr>U.S. - Europe Cooperation</vt:lpstr>
      <vt:lpstr> Additional Bilateral Cooperation</vt:lpstr>
      <vt:lpstr>International Committee on GNSS (ICG) &amp; Providers Forum</vt:lpstr>
      <vt:lpstr>APEC  GNSS Implementation Team (GIT)</vt:lpstr>
      <vt:lpstr> APEC (Continued)</vt:lpstr>
      <vt:lpstr>Summary</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rudy.persaud</cp:lastModifiedBy>
  <cp:revision>2919</cp:revision>
  <dcterms:created xsi:type="dcterms:W3CDTF">2008-02-22T15:16:36Z</dcterms:created>
  <dcterms:modified xsi:type="dcterms:W3CDTF">2010-04-28T14:49:13Z</dcterms:modified>
</cp:coreProperties>
</file>