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3"/>
  </p:notesMasterIdLst>
  <p:handoutMasterIdLst>
    <p:handoutMasterId r:id="rId24"/>
  </p:handoutMasterIdLst>
  <p:sldIdLst>
    <p:sldId id="401" r:id="rId2"/>
    <p:sldId id="444" r:id="rId3"/>
    <p:sldId id="425" r:id="rId4"/>
    <p:sldId id="403" r:id="rId5"/>
    <p:sldId id="404" r:id="rId6"/>
    <p:sldId id="405" r:id="rId7"/>
    <p:sldId id="406" r:id="rId8"/>
    <p:sldId id="441" r:id="rId9"/>
    <p:sldId id="421" r:id="rId10"/>
    <p:sldId id="433" r:id="rId11"/>
    <p:sldId id="517" r:id="rId12"/>
    <p:sldId id="518" r:id="rId13"/>
    <p:sldId id="519" r:id="rId14"/>
    <p:sldId id="520" r:id="rId15"/>
    <p:sldId id="459" r:id="rId16"/>
    <p:sldId id="516" r:id="rId17"/>
    <p:sldId id="443" r:id="rId18"/>
    <p:sldId id="487" r:id="rId19"/>
    <p:sldId id="474" r:id="rId20"/>
    <p:sldId id="515" r:id="rId21"/>
    <p:sldId id="440" r:id="rId22"/>
  </p:sldIdLst>
  <p:sldSz cx="9144000" cy="6858000" type="screen4x3"/>
  <p:notesSz cx="6858000" cy="9296400"/>
  <p:defaultTex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20287" autoAdjust="0"/>
    <p:restoredTop sz="96795" autoAdjust="0"/>
  </p:normalViewPr>
  <p:slideViewPr>
    <p:cSldViewPr>
      <p:cViewPr>
        <p:scale>
          <a:sx n="75" d="100"/>
          <a:sy n="75" d="100"/>
        </p:scale>
        <p:origin x="-516" y="31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398"/>
    </p:cViewPr>
  </p:sorterViewPr>
  <p:notesViewPr>
    <p:cSldViewPr>
      <p:cViewPr>
        <p:scale>
          <a:sx n="100" d="100"/>
          <a:sy n="100" d="100"/>
        </p:scale>
        <p:origin x="-252" y="648"/>
      </p:cViewPr>
      <p:guideLst>
        <p:guide orient="horz" pos="2929"/>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0754"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330755" name="Rectangle 3"/>
          <p:cNvSpPr>
            <a:spLocks noGrp="1" noChangeArrowheads="1"/>
          </p:cNvSpPr>
          <p:nvPr>
            <p:ph type="dt" sz="quarter"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30756" name="Rectangle 4"/>
          <p:cNvSpPr>
            <a:spLocks noGrp="1" noChangeArrowheads="1"/>
          </p:cNvSpPr>
          <p:nvPr>
            <p:ph type="ftr" sz="quarter" idx="2"/>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330757" name="Rectangle 5"/>
          <p:cNvSpPr>
            <a:spLocks noGrp="1" noChangeArrowheads="1"/>
          </p:cNvSpPr>
          <p:nvPr>
            <p:ph type="sldNum" sz="quarter" idx="3"/>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2233CAA9-16BC-41B8-BBDA-015502A7B77B}"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0213" cy="465138"/>
          </a:xfrm>
          <a:prstGeom prst="rect">
            <a:avLst/>
          </a:prstGeom>
          <a:noFill/>
          <a:ln w="9525">
            <a:noFill/>
            <a:miter lim="800000"/>
            <a:headEnd/>
            <a:tailEnd/>
          </a:ln>
          <a:effectLst/>
        </p:spPr>
        <p:txBody>
          <a:bodyPr vert="horz" wrap="square" lIns="90830" tIns="45415" rIns="90830" bIns="45415" numCol="1" anchor="t" anchorCtr="0" compatLnSpc="1">
            <a:prstTxWarp prst="textNoShape">
              <a:avLst/>
            </a:prstTxWarp>
          </a:bodyPr>
          <a:lstStyle>
            <a:lvl1pPr algn="l" defTabSz="908050">
              <a:defRPr sz="1200"/>
            </a:lvl1pPr>
          </a:lstStyle>
          <a:p>
            <a:endParaRPr lang="en-US"/>
          </a:p>
        </p:txBody>
      </p:sp>
      <p:sp>
        <p:nvSpPr>
          <p:cNvPr id="4099" name="Rectangle 3"/>
          <p:cNvSpPr>
            <a:spLocks noGrp="1" noChangeArrowheads="1"/>
          </p:cNvSpPr>
          <p:nvPr>
            <p:ph type="dt" idx="1"/>
          </p:nvPr>
        </p:nvSpPr>
        <p:spPr bwMode="auto">
          <a:xfrm>
            <a:off x="3886200" y="0"/>
            <a:ext cx="2970213" cy="465138"/>
          </a:xfrm>
          <a:prstGeom prst="rect">
            <a:avLst/>
          </a:prstGeom>
          <a:noFill/>
          <a:ln w="9525">
            <a:noFill/>
            <a:miter lim="800000"/>
            <a:headEnd/>
            <a:tailEnd/>
          </a:ln>
          <a:effectLst/>
        </p:spPr>
        <p:txBody>
          <a:bodyPr vert="horz" wrap="square" lIns="90830" tIns="45415" rIns="90830" bIns="45415" numCol="1" anchor="t" anchorCtr="0" compatLnSpc="1">
            <a:prstTxWarp prst="textNoShape">
              <a:avLst/>
            </a:prstTxWarp>
          </a:bodyPr>
          <a:lstStyle>
            <a:lvl1pPr algn="r" defTabSz="908050">
              <a:defRPr sz="1200"/>
            </a:lvl1pPr>
          </a:lstStyle>
          <a:p>
            <a:endParaRPr lang="en-US"/>
          </a:p>
        </p:txBody>
      </p:sp>
      <p:sp>
        <p:nvSpPr>
          <p:cNvPr id="4100" name="Rectangle 4"/>
          <p:cNvSpPr>
            <a:spLocks noGrp="1" noRot="1" noChangeAspect="1" noChangeArrowheads="1" noTextEdit="1"/>
          </p:cNvSpPr>
          <p:nvPr>
            <p:ph type="sldImg" idx="2"/>
          </p:nvPr>
        </p:nvSpPr>
        <p:spPr bwMode="auto">
          <a:xfrm>
            <a:off x="1104900" y="696913"/>
            <a:ext cx="4649788" cy="3487737"/>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684213" y="4414838"/>
            <a:ext cx="5489575" cy="4184650"/>
          </a:xfrm>
          <a:prstGeom prst="rect">
            <a:avLst/>
          </a:prstGeom>
          <a:noFill/>
          <a:ln w="9525">
            <a:noFill/>
            <a:miter lim="800000"/>
            <a:headEnd/>
            <a:tailEnd/>
          </a:ln>
          <a:effectLst/>
        </p:spPr>
        <p:txBody>
          <a:bodyPr vert="horz" wrap="square" lIns="90830" tIns="45415" rIns="90830" bIns="4541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2" name="Rectangle 6"/>
          <p:cNvSpPr>
            <a:spLocks noGrp="1" noChangeArrowheads="1"/>
          </p:cNvSpPr>
          <p:nvPr>
            <p:ph type="ftr" sz="quarter" idx="4"/>
          </p:nvPr>
        </p:nvSpPr>
        <p:spPr bwMode="auto">
          <a:xfrm>
            <a:off x="0" y="8829675"/>
            <a:ext cx="2970213" cy="465138"/>
          </a:xfrm>
          <a:prstGeom prst="rect">
            <a:avLst/>
          </a:prstGeom>
          <a:noFill/>
          <a:ln w="9525">
            <a:noFill/>
            <a:miter lim="800000"/>
            <a:headEnd/>
            <a:tailEnd/>
          </a:ln>
          <a:effectLst/>
        </p:spPr>
        <p:txBody>
          <a:bodyPr vert="horz" wrap="square" lIns="90830" tIns="45415" rIns="90830" bIns="45415" numCol="1" anchor="b" anchorCtr="0" compatLnSpc="1">
            <a:prstTxWarp prst="textNoShape">
              <a:avLst/>
            </a:prstTxWarp>
          </a:bodyPr>
          <a:lstStyle>
            <a:lvl1pPr algn="l" defTabSz="908050">
              <a:defRPr sz="1200"/>
            </a:lvl1pPr>
          </a:lstStyle>
          <a:p>
            <a:endParaRPr lang="en-US"/>
          </a:p>
        </p:txBody>
      </p:sp>
      <p:sp>
        <p:nvSpPr>
          <p:cNvPr id="4103" name="Rectangle 7"/>
          <p:cNvSpPr>
            <a:spLocks noGrp="1" noChangeArrowheads="1"/>
          </p:cNvSpPr>
          <p:nvPr>
            <p:ph type="sldNum" sz="quarter" idx="5"/>
          </p:nvPr>
        </p:nvSpPr>
        <p:spPr bwMode="auto">
          <a:xfrm>
            <a:off x="3886200" y="8829675"/>
            <a:ext cx="2970213" cy="465138"/>
          </a:xfrm>
          <a:prstGeom prst="rect">
            <a:avLst/>
          </a:prstGeom>
          <a:noFill/>
          <a:ln w="9525">
            <a:noFill/>
            <a:miter lim="800000"/>
            <a:headEnd/>
            <a:tailEnd/>
          </a:ln>
          <a:effectLst/>
        </p:spPr>
        <p:txBody>
          <a:bodyPr vert="horz" wrap="square" lIns="90830" tIns="45415" rIns="90830" bIns="45415" numCol="1" anchor="b" anchorCtr="0" compatLnSpc="1">
            <a:prstTxWarp prst="textNoShape">
              <a:avLst/>
            </a:prstTxWarp>
          </a:bodyPr>
          <a:lstStyle>
            <a:lvl1pPr algn="r" defTabSz="908050">
              <a:defRPr sz="1200"/>
            </a:lvl1pPr>
          </a:lstStyle>
          <a:p>
            <a:fld id="{0AEF0ABB-D088-4210-B0AE-7DEF39A69A94}"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ngs.noaa.gov/OPUS/"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3DD9DE-94BA-4118-BFB4-98968BD6AE53}" type="slidenum">
              <a:rPr lang="en-US"/>
              <a:pPr/>
              <a:t>1</a:t>
            </a:fld>
            <a:endParaRPr lang="en-US"/>
          </a:p>
        </p:txBody>
      </p:sp>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p:txBody>
          <a:bodyPr/>
          <a:lstStyle/>
          <a:p>
            <a:r>
              <a:rPr lang="en-US"/>
              <a:t>Present introductory remarks.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6FB13A-ECF9-443D-B782-FB874DAB2E91}" type="slidenum">
              <a:rPr lang="en-US"/>
              <a:pPr/>
              <a:t>17</a:t>
            </a:fld>
            <a:endParaRPr lang="en-US"/>
          </a:p>
        </p:txBody>
      </p:sp>
      <p:sp>
        <p:nvSpPr>
          <p:cNvPr id="357378" name="Rectangle 2"/>
          <p:cNvSpPr>
            <a:spLocks noGrp="1" noRot="1" noChangeAspect="1" noChangeArrowheads="1" noTextEdit="1"/>
          </p:cNvSpPr>
          <p:nvPr>
            <p:ph type="sldImg"/>
          </p:nvPr>
        </p:nvSpPr>
        <p:spPr>
          <a:xfrm>
            <a:off x="1104900" y="230188"/>
            <a:ext cx="4649788" cy="3487737"/>
          </a:xfrm>
          <a:ln/>
        </p:spPr>
      </p:sp>
      <p:sp>
        <p:nvSpPr>
          <p:cNvPr id="357379" name="Rectangle 3"/>
          <p:cNvSpPr>
            <a:spLocks noGrp="1" noChangeArrowheads="1"/>
          </p:cNvSpPr>
          <p:nvPr>
            <p:ph type="body" idx="1"/>
          </p:nvPr>
        </p:nvSpPr>
        <p:spPr>
          <a:xfrm>
            <a:off x="285750" y="4260850"/>
            <a:ext cx="6286500" cy="5037138"/>
          </a:xfrm>
        </p:spPr>
        <p:txBody>
          <a:bodyPr/>
          <a:lstStyle/>
          <a:p>
            <a:pPr>
              <a:lnSpc>
                <a:spcPct val="90000"/>
              </a:lnSpc>
            </a:pPr>
            <a:r>
              <a:rPr lang="en-US"/>
              <a:t>NOAA offers a free GPS-data-processing service, called the Online Positioning User Service or OPUS.  An OPUS user must collect at least 15 minutes of dual-frequency GPS data and submit these data to NOAA via the OPUS web site (</a:t>
            </a:r>
            <a:r>
              <a:rPr lang="en-US">
                <a:hlinkClick r:id="rId3"/>
              </a:rPr>
              <a:t>www.ngs.noaa.gov/OPUS/</a:t>
            </a:r>
            <a:r>
              <a:rPr lang="en-US"/>
              <a:t> ).  The OPUS utility will then process these data automatically with respect to the data from 3 CORS (or IGS sites) to compute 3-dimensional positional coordinates for the location where the submitted data were collected.  OPUS will then send the user an email that contains the computed coordinates, usually a few minutes after the data were submitted.</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F6B743-2598-4097-A13D-D80A384FB9C1}" type="slidenum">
              <a:rPr lang="en-US"/>
              <a:pPr/>
              <a:t>19</a:t>
            </a:fld>
            <a:endParaRPr lang="en-US"/>
          </a:p>
        </p:txBody>
      </p:sp>
      <p:sp>
        <p:nvSpPr>
          <p:cNvPr id="461826" name="Rectangle 2"/>
          <p:cNvSpPr>
            <a:spLocks noGrp="1" noRot="1" noChangeAspect="1" noChangeArrowheads="1" noTextEdit="1"/>
          </p:cNvSpPr>
          <p:nvPr>
            <p:ph type="sldImg"/>
          </p:nvPr>
        </p:nvSpPr>
        <p:spPr>
          <a:xfrm>
            <a:off x="1104900" y="231775"/>
            <a:ext cx="4648200" cy="3486150"/>
          </a:xfrm>
          <a:ln/>
        </p:spPr>
      </p:sp>
      <p:sp>
        <p:nvSpPr>
          <p:cNvPr id="461827" name="Rectangle 3"/>
          <p:cNvSpPr>
            <a:spLocks noGrp="1" noChangeArrowheads="1"/>
          </p:cNvSpPr>
          <p:nvPr>
            <p:ph type="body" idx="1"/>
          </p:nvPr>
        </p:nvSpPr>
        <p:spPr>
          <a:xfrm>
            <a:off x="0" y="4260850"/>
            <a:ext cx="6858000" cy="5035550"/>
          </a:xfrm>
        </p:spPr>
        <p:txBody>
          <a:bodyPr/>
          <a:lstStyle/>
          <a:p>
            <a:pPr>
              <a:lnSpc>
                <a:spcPct val="85000"/>
              </a:lnSpc>
            </a:pPr>
            <a:r>
              <a:rPr lang="en-US" sz="1000"/>
              <a:t>WHAT DOES THE OPUS OUTPUT LOOK LIKE</a:t>
            </a:r>
          </a:p>
          <a:p>
            <a:pPr>
              <a:lnSpc>
                <a:spcPct val="85000"/>
              </a:lnSpc>
            </a:pPr>
            <a:r>
              <a:rPr lang="en-US" sz="1000"/>
              <a:t>OPUS was designed to be a </a:t>
            </a:r>
            <a:r>
              <a:rPr lang="en-US" sz="1000" b="1"/>
              <a:t>one page document</a:t>
            </a:r>
            <a:r>
              <a:rPr lang="en-US" sz="1000"/>
              <a:t> that was simple and easy to read.</a:t>
            </a:r>
          </a:p>
          <a:p>
            <a:pPr>
              <a:lnSpc>
                <a:spcPct val="85000"/>
              </a:lnSpc>
            </a:pPr>
            <a:r>
              <a:rPr lang="en-US" sz="1000"/>
              <a:t>There’s basically </a:t>
            </a:r>
            <a:r>
              <a:rPr lang="en-US" sz="1000" b="1"/>
              <a:t>three sections</a:t>
            </a:r>
            <a:r>
              <a:rPr lang="en-US" sz="1000"/>
              <a:t> to the it.  </a:t>
            </a:r>
          </a:p>
          <a:p>
            <a:pPr>
              <a:lnSpc>
                <a:spcPct val="85000"/>
              </a:lnSpc>
            </a:pPr>
            <a:r>
              <a:rPr lang="en-US" sz="1000"/>
              <a:t>The first part is information about the dataset you submitted and the software used.</a:t>
            </a:r>
          </a:p>
          <a:p>
            <a:pPr>
              <a:lnSpc>
                <a:spcPct val="85000"/>
              </a:lnSpc>
            </a:pPr>
            <a:r>
              <a:rPr lang="en-US" sz="1000"/>
              <a:t>Here I would check your antenna name and the height you entered.  </a:t>
            </a:r>
          </a:p>
          <a:p>
            <a:pPr>
              <a:lnSpc>
                <a:spcPct val="85000"/>
              </a:lnSpc>
            </a:pPr>
            <a:r>
              <a:rPr lang="en-US" sz="1000"/>
              <a:t>If you don’t have the correct antenna, well, you know.</a:t>
            </a:r>
          </a:p>
          <a:p>
            <a:pPr>
              <a:lnSpc>
                <a:spcPct val="85000"/>
              </a:lnSpc>
            </a:pPr>
            <a:r>
              <a:rPr lang="en-US" sz="1000"/>
              <a:t>Over here, you have the number of possible observations vs the number used, you want to be in, say the 90% range.</a:t>
            </a:r>
          </a:p>
          <a:p>
            <a:pPr>
              <a:lnSpc>
                <a:spcPct val="85000"/>
              </a:lnSpc>
            </a:pPr>
            <a:r>
              <a:rPr lang="en-US" sz="1000"/>
              <a:t>Next is the number and ratio of fixed ambiguities and again I like to see this number pretty high at least around 80% if not better.</a:t>
            </a:r>
          </a:p>
          <a:p>
            <a:pPr>
              <a:lnSpc>
                <a:spcPct val="85000"/>
              </a:lnSpc>
            </a:pPr>
            <a:r>
              <a:rPr lang="en-US" sz="1000"/>
              <a:t>And I like the overall RMS to be under three.</a:t>
            </a:r>
          </a:p>
          <a:p>
            <a:pPr>
              <a:lnSpc>
                <a:spcPct val="85000"/>
              </a:lnSpc>
            </a:pPr>
            <a:r>
              <a:rPr lang="en-US" sz="1000"/>
              <a:t>The second part is the meat and potatoes, the coordinates you were looking for.</a:t>
            </a:r>
          </a:p>
          <a:p>
            <a:pPr>
              <a:lnSpc>
                <a:spcPct val="85000"/>
              </a:lnSpc>
            </a:pPr>
            <a:r>
              <a:rPr lang="en-US" sz="1000"/>
              <a:t>You have your NAD83 (CORS96) position reported at the 2002.0 epoch and ITRF00 coordinates  at the epoch of the midpoint of your data.</a:t>
            </a:r>
          </a:p>
          <a:p>
            <a:pPr>
              <a:lnSpc>
                <a:spcPct val="85000"/>
              </a:lnSpc>
            </a:pPr>
            <a:r>
              <a:rPr lang="en-US" sz="1000"/>
              <a:t>Coordinates are reported in both the Cartesian xyz, and geodetic coordinates systems. </a:t>
            </a:r>
          </a:p>
          <a:p>
            <a:pPr>
              <a:lnSpc>
                <a:spcPct val="85000"/>
              </a:lnSpc>
            </a:pPr>
            <a:r>
              <a:rPr lang="en-US" sz="1000"/>
              <a:t>The </a:t>
            </a:r>
            <a:r>
              <a:rPr lang="en-US" sz="1000" b="1"/>
              <a:t>Orthometric ht</a:t>
            </a:r>
            <a:r>
              <a:rPr lang="en-US" sz="1000"/>
              <a:t>. is based on the current geoid model.</a:t>
            </a:r>
          </a:p>
          <a:p>
            <a:pPr>
              <a:lnSpc>
                <a:spcPct val="85000"/>
              </a:lnSpc>
            </a:pPr>
            <a:r>
              <a:rPr lang="en-US" sz="1000"/>
              <a:t>You have your UTM coordinates, your US National Grid Designator, and your State Plane coordinates if you chose that option.</a:t>
            </a:r>
          </a:p>
          <a:p>
            <a:pPr>
              <a:lnSpc>
                <a:spcPct val="85000"/>
              </a:lnSpc>
            </a:pPr>
            <a:r>
              <a:rPr lang="en-US" sz="1000"/>
              <a:t>Do you remember I said that OPUS performs 3 independent solutions?  </a:t>
            </a:r>
          </a:p>
          <a:p>
            <a:pPr>
              <a:lnSpc>
                <a:spcPct val="85000"/>
              </a:lnSpc>
            </a:pPr>
            <a:r>
              <a:rPr lang="en-US" sz="1000"/>
              <a:t>These numbers to the right of the solution are Peak to Peak errors.  </a:t>
            </a:r>
          </a:p>
          <a:p>
            <a:pPr>
              <a:lnSpc>
                <a:spcPct val="85000"/>
              </a:lnSpc>
            </a:pPr>
            <a:r>
              <a:rPr lang="en-US" sz="1000"/>
              <a:t>They are shown for both coordinates systems and may differ between the two.  </a:t>
            </a:r>
          </a:p>
          <a:p>
            <a:pPr>
              <a:lnSpc>
                <a:spcPct val="85000"/>
              </a:lnSpc>
            </a:pPr>
            <a:r>
              <a:rPr lang="en-US" sz="1000"/>
              <a:t>Peak to peak errors are the difference between the max and min values of the 3 individual solutions.</a:t>
            </a:r>
          </a:p>
          <a:p>
            <a:pPr>
              <a:lnSpc>
                <a:spcPct val="85000"/>
              </a:lnSpc>
            </a:pPr>
            <a:r>
              <a:rPr lang="en-US" sz="1000"/>
              <a:t>These numbers are indicative of the CORS that were used in the processing. </a:t>
            </a:r>
          </a:p>
          <a:p>
            <a:pPr>
              <a:lnSpc>
                <a:spcPct val="85000"/>
              </a:lnSpc>
            </a:pPr>
            <a:r>
              <a:rPr lang="en-US" sz="1000"/>
              <a:t> If you have large peak to peaks, say over 4 or 5 cm or so, I would try to determine which CORS is the problem by selecting different ones.  </a:t>
            </a:r>
          </a:p>
          <a:p>
            <a:pPr>
              <a:lnSpc>
                <a:spcPct val="85000"/>
              </a:lnSpc>
            </a:pPr>
            <a:r>
              <a:rPr lang="en-US" sz="1000"/>
              <a:t>Hopefully in the future we will have a “do not use” menu much as there is a choice menu.</a:t>
            </a:r>
          </a:p>
          <a:p>
            <a:pPr>
              <a:lnSpc>
                <a:spcPct val="85000"/>
              </a:lnSpc>
            </a:pPr>
            <a:r>
              <a:rPr lang="en-US" sz="1000"/>
              <a:t>And the third part lists which Base Stations were used in the solution along with their position and the distance from the GPS station being solved for.</a:t>
            </a:r>
          </a:p>
          <a:p>
            <a:pPr>
              <a:lnSpc>
                <a:spcPct val="85000"/>
              </a:lnSpc>
            </a:pPr>
            <a:r>
              <a:rPr lang="en-US" sz="1000"/>
              <a:t>The closest published station is shown,  and in this case, it is itself since this is a published CORS.</a:t>
            </a:r>
          </a:p>
          <a:p>
            <a:pPr>
              <a:lnSpc>
                <a:spcPct val="85000"/>
              </a:lnSpc>
            </a:pPr>
            <a:r>
              <a:rPr lang="en-US" sz="1000"/>
              <a:t>And of course the ever more popular disclaimer is at the bottom of every solution.</a:t>
            </a:r>
          </a:p>
          <a:p>
            <a:pPr>
              <a:lnSpc>
                <a:spcPct val="85000"/>
              </a:lnSpc>
            </a:pPr>
            <a:r>
              <a:rPr lang="en-US" sz="1000"/>
              <a:t>Now I want you to notice that this solution used the precise orbits.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0391205C-D8D1-478C-8A65-807EBE389045}" type="slidenum">
              <a:rPr lang="en-US" smtClean="0"/>
              <a:pPr/>
              <a:t>20</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lnSpc>
                <a:spcPct val="80000"/>
              </a:lnSpc>
            </a:pPr>
            <a:r>
              <a:rPr lang="en-US" sz="800" smtClean="0">
                <a:solidFill>
                  <a:schemeClr val="bg1"/>
                </a:solidFill>
              </a:rPr>
              <a:t>OPUS Database</a:t>
            </a:r>
          </a:p>
          <a:p>
            <a:pPr lvl="1" eaLnBrk="1" hangingPunct="1">
              <a:lnSpc>
                <a:spcPct val="80000"/>
              </a:lnSpc>
            </a:pPr>
            <a:r>
              <a:rPr lang="en-US" sz="800" smtClean="0">
                <a:solidFill>
                  <a:schemeClr val="bg1"/>
                </a:solidFill>
              </a:rPr>
              <a:t>Stream-lined method for users to publish their results</a:t>
            </a:r>
          </a:p>
          <a:p>
            <a:pPr lvl="1" eaLnBrk="1" hangingPunct="1">
              <a:lnSpc>
                <a:spcPct val="80000"/>
              </a:lnSpc>
            </a:pPr>
            <a:r>
              <a:rPr lang="en-US" sz="800" smtClean="0">
                <a:solidFill>
                  <a:schemeClr val="bg1"/>
                </a:solidFill>
              </a:rPr>
              <a:t>User registration - ID  &amp; password, Validation process, </a:t>
            </a:r>
          </a:p>
          <a:p>
            <a:pPr lvl="1" eaLnBrk="1" hangingPunct="1">
              <a:lnSpc>
                <a:spcPct val="80000"/>
              </a:lnSpc>
            </a:pPr>
            <a:r>
              <a:rPr lang="en-US" sz="800" smtClean="0">
                <a:solidFill>
                  <a:schemeClr val="bg1"/>
                </a:solidFill>
              </a:rPr>
              <a:t>OPUS solutions can be integrated into the NGS database</a:t>
            </a:r>
          </a:p>
          <a:p>
            <a:pPr lvl="2" eaLnBrk="1" hangingPunct="1">
              <a:lnSpc>
                <a:spcPct val="80000"/>
              </a:lnSpc>
            </a:pPr>
            <a:r>
              <a:rPr lang="en-US" sz="800" smtClean="0">
                <a:solidFill>
                  <a:schemeClr val="bg1"/>
                </a:solidFill>
              </a:rPr>
              <a:t>Data elements from OPUS , Additional metadata</a:t>
            </a:r>
          </a:p>
          <a:p>
            <a:pPr lvl="1" eaLnBrk="1" hangingPunct="1">
              <a:lnSpc>
                <a:spcPct val="80000"/>
              </a:lnSpc>
            </a:pPr>
            <a:r>
              <a:rPr lang="en-US" sz="800" smtClean="0">
                <a:solidFill>
                  <a:schemeClr val="bg1"/>
                </a:solidFill>
              </a:rPr>
              <a:t>Submission review by user and NGS</a:t>
            </a:r>
          </a:p>
          <a:p>
            <a:pPr lvl="1" eaLnBrk="1" hangingPunct="1">
              <a:lnSpc>
                <a:spcPct val="80000"/>
              </a:lnSpc>
            </a:pPr>
            <a:endParaRPr lang="en-US" sz="800" smtClean="0">
              <a:solidFill>
                <a:schemeClr val="bg1"/>
              </a:solidFill>
            </a:endParaRPr>
          </a:p>
          <a:p>
            <a:pPr eaLnBrk="1" hangingPunct="1">
              <a:lnSpc>
                <a:spcPct val="80000"/>
              </a:lnSpc>
            </a:pPr>
            <a:r>
              <a:rPr lang="en-US" sz="800" smtClean="0">
                <a:solidFill>
                  <a:schemeClr val="bg1"/>
                </a:solidFill>
              </a:rPr>
              <a:t>OPUS Projects</a:t>
            </a:r>
          </a:p>
          <a:p>
            <a:pPr lvl="1" eaLnBrk="1" hangingPunct="1">
              <a:lnSpc>
                <a:spcPct val="80000"/>
              </a:lnSpc>
            </a:pPr>
            <a:r>
              <a:rPr lang="en-US" sz="800" smtClean="0">
                <a:solidFill>
                  <a:schemeClr val="bg1"/>
                </a:solidFill>
              </a:rPr>
              <a:t>Managers can define a project</a:t>
            </a:r>
          </a:p>
          <a:p>
            <a:pPr lvl="2" eaLnBrk="1" hangingPunct="1">
              <a:lnSpc>
                <a:spcPct val="80000"/>
              </a:lnSpc>
            </a:pPr>
            <a:r>
              <a:rPr lang="en-US" sz="800" smtClean="0">
                <a:solidFill>
                  <a:schemeClr val="bg1"/>
                </a:solidFill>
              </a:rPr>
              <a:t>Process any number of stations under a project, Project can span several days to weeks, Contract work</a:t>
            </a:r>
          </a:p>
          <a:p>
            <a:pPr lvl="1" eaLnBrk="1" hangingPunct="1">
              <a:lnSpc>
                <a:spcPct val="80000"/>
              </a:lnSpc>
            </a:pPr>
            <a:r>
              <a:rPr lang="en-US" sz="800" smtClean="0">
                <a:solidFill>
                  <a:schemeClr val="bg1"/>
                </a:solidFill>
              </a:rPr>
              <a:t>Project processing</a:t>
            </a:r>
          </a:p>
          <a:p>
            <a:pPr lvl="2" eaLnBrk="1" hangingPunct="1">
              <a:lnSpc>
                <a:spcPct val="80000"/>
              </a:lnSpc>
            </a:pPr>
            <a:r>
              <a:rPr lang="en-US" sz="800" smtClean="0">
                <a:solidFill>
                  <a:schemeClr val="bg1"/>
                </a:solidFill>
              </a:rPr>
              <a:t>Each dataset sent to OPUS but identified with a project, Results returned to submitter a few minutes later, Manager can monitor processing and submission</a:t>
            </a:r>
          </a:p>
          <a:p>
            <a:pPr lvl="1" eaLnBrk="1" hangingPunct="1">
              <a:lnSpc>
                <a:spcPct val="80000"/>
              </a:lnSpc>
            </a:pPr>
            <a:r>
              <a:rPr lang="en-US" sz="800" smtClean="0">
                <a:solidFill>
                  <a:schemeClr val="bg1"/>
                </a:solidFill>
              </a:rPr>
              <a:t>Final adjustment</a:t>
            </a:r>
          </a:p>
          <a:p>
            <a:pPr lvl="2" eaLnBrk="1" hangingPunct="1">
              <a:lnSpc>
                <a:spcPct val="80000"/>
              </a:lnSpc>
            </a:pPr>
            <a:r>
              <a:rPr lang="en-US" sz="800" smtClean="0">
                <a:solidFill>
                  <a:schemeClr val="bg1"/>
                </a:solidFill>
              </a:rPr>
              <a:t>Entire project adjusted as one campaign, Review &amp; submission to NGS</a:t>
            </a:r>
          </a:p>
          <a:p>
            <a:pPr lvl="2" eaLnBrk="1" hangingPunct="1">
              <a:lnSpc>
                <a:spcPct val="80000"/>
              </a:lnSpc>
            </a:pPr>
            <a:endParaRPr lang="en-US" sz="800" smtClean="0">
              <a:solidFill>
                <a:schemeClr val="bg1"/>
              </a:solidFill>
            </a:endParaRPr>
          </a:p>
          <a:p>
            <a:pPr eaLnBrk="1" hangingPunct="1">
              <a:lnSpc>
                <a:spcPct val="80000"/>
              </a:lnSpc>
            </a:pPr>
            <a:r>
              <a:rPr lang="en-US" sz="800" smtClean="0">
                <a:solidFill>
                  <a:schemeClr val="bg1"/>
                </a:solidFill>
              </a:rPr>
              <a:t>OPUS Rapid Static</a:t>
            </a:r>
          </a:p>
          <a:p>
            <a:pPr lvl="1" eaLnBrk="1" hangingPunct="1">
              <a:lnSpc>
                <a:spcPct val="80000"/>
              </a:lnSpc>
            </a:pPr>
            <a:r>
              <a:rPr lang="en-US" sz="800" smtClean="0">
                <a:solidFill>
                  <a:schemeClr val="bg1"/>
                </a:solidFill>
              </a:rPr>
              <a:t>User requests, Single frequency capability, Rapid static solutions (10 – 15 minutes of data), Will be processed with carrier phases</a:t>
            </a:r>
          </a:p>
          <a:p>
            <a:pPr lvl="1" eaLnBrk="1" hangingPunct="1">
              <a:lnSpc>
                <a:spcPct val="80000"/>
              </a:lnSpc>
            </a:pPr>
            <a:r>
              <a:rPr lang="en-US" sz="800" smtClean="0">
                <a:solidFill>
                  <a:schemeClr val="bg1"/>
                </a:solidFill>
              </a:rPr>
              <a:t>Accurate to several centimeters, Need more accurate ionospheric and tropospheric modelling In development at OSU and NGS</a:t>
            </a:r>
          </a:p>
          <a:p>
            <a:pPr lvl="1" eaLnBrk="1" hangingPunct="1">
              <a:lnSpc>
                <a:spcPct val="80000"/>
              </a:lnSpc>
            </a:pPr>
            <a:endParaRPr lang="en-US" sz="800" smtClean="0">
              <a:solidFill>
                <a:schemeClr val="bg1"/>
              </a:solidFill>
            </a:endParaRPr>
          </a:p>
          <a:p>
            <a:pPr eaLnBrk="1" hangingPunct="1">
              <a:lnSpc>
                <a:spcPct val="80000"/>
              </a:lnSpc>
            </a:pPr>
            <a:r>
              <a:rPr lang="en-US" sz="800" smtClean="0">
                <a:solidFill>
                  <a:schemeClr val="bg1"/>
                </a:solidFill>
              </a:rPr>
              <a:t>OPUS GIS</a:t>
            </a:r>
          </a:p>
          <a:p>
            <a:pPr lvl="1" eaLnBrk="1" hangingPunct="1">
              <a:lnSpc>
                <a:spcPct val="80000"/>
              </a:lnSpc>
            </a:pPr>
            <a:r>
              <a:rPr lang="en-US" sz="800" smtClean="0">
                <a:solidFill>
                  <a:schemeClr val="bg1"/>
                </a:solidFill>
              </a:rPr>
              <a:t>Compute a differential pseudorange solution for less expensive GPS receivers</a:t>
            </a:r>
          </a:p>
          <a:p>
            <a:pPr lvl="1" eaLnBrk="1" hangingPunct="1">
              <a:lnSpc>
                <a:spcPct val="80000"/>
              </a:lnSpc>
            </a:pPr>
            <a:r>
              <a:rPr lang="en-US" sz="800" smtClean="0">
                <a:solidFill>
                  <a:schemeClr val="bg1"/>
                </a:solidFill>
              </a:rPr>
              <a:t>Aimed at the GIS community who do not require cm level accuracies</a:t>
            </a:r>
          </a:p>
          <a:p>
            <a:pPr lvl="1" eaLnBrk="1" hangingPunct="1">
              <a:lnSpc>
                <a:spcPct val="80000"/>
              </a:lnSpc>
            </a:pPr>
            <a:r>
              <a:rPr lang="en-US" sz="800" smtClean="0">
                <a:solidFill>
                  <a:schemeClr val="bg1"/>
                </a:solidFill>
              </a:rPr>
              <a:t>Allows processing in a consistent approach and “certify” their locations in the NSRS</a:t>
            </a:r>
          </a:p>
          <a:p>
            <a:pPr lvl="1" eaLnBrk="1" hangingPunct="1">
              <a:lnSpc>
                <a:spcPct val="80000"/>
              </a:lnSpc>
            </a:pPr>
            <a:r>
              <a:rPr lang="en-US" sz="800" smtClean="0">
                <a:solidFill>
                  <a:schemeClr val="bg1"/>
                </a:solidFill>
              </a:rPr>
              <a:t>Generate rapid static solution from seconds or minutes of data</a:t>
            </a:r>
          </a:p>
          <a:p>
            <a:pPr lvl="1" eaLnBrk="1" hangingPunct="1">
              <a:lnSpc>
                <a:spcPct val="80000"/>
              </a:lnSpc>
            </a:pPr>
            <a:r>
              <a:rPr lang="en-US" sz="800" smtClean="0">
                <a:solidFill>
                  <a:schemeClr val="bg1"/>
                </a:solidFill>
              </a:rPr>
              <a:t>Accuracies: A few decimeters to a meter horizontally</a:t>
            </a:r>
          </a:p>
          <a:p>
            <a:pPr lvl="1" eaLnBrk="1" hangingPunct="1">
              <a:lnSpc>
                <a:spcPct val="80000"/>
              </a:lnSpc>
            </a:pPr>
            <a:r>
              <a:rPr lang="en-US" sz="800" smtClean="0">
                <a:solidFill>
                  <a:schemeClr val="bg1"/>
                </a:solidFill>
              </a:rPr>
              <a:t>Pilot project underway in Phoenix, Arizona</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578125-4060-4860-9211-B8F5CBA8ED22}" type="slidenum">
              <a:rPr lang="en-US"/>
              <a:pPr/>
              <a:t>21</a:t>
            </a:fld>
            <a:endParaRPr lang="en-US"/>
          </a:p>
        </p:txBody>
      </p:sp>
      <p:sp>
        <p:nvSpPr>
          <p:cNvPr id="375810" name="Rectangle 2"/>
          <p:cNvSpPr>
            <a:spLocks noGrp="1" noRot="1" noChangeAspect="1" noChangeArrowheads="1" noTextEdit="1"/>
          </p:cNvSpPr>
          <p:nvPr>
            <p:ph type="sldImg"/>
          </p:nvPr>
        </p:nvSpPr>
        <p:spPr>
          <a:ln/>
        </p:spPr>
      </p:sp>
      <p:sp>
        <p:nvSpPr>
          <p:cNvPr id="375811" name="Rectangle 3"/>
          <p:cNvSpPr>
            <a:spLocks noGrp="1" noChangeArrowheads="1"/>
          </p:cNvSpPr>
          <p:nvPr>
            <p:ph type="body" idx="1"/>
          </p:nvPr>
        </p:nvSpPr>
        <p:spPr/>
        <p:txBody>
          <a:bodyPr/>
          <a:lstStyle/>
          <a:p>
            <a:r>
              <a:rPr lang="en-US"/>
              <a:t>Starting later in 2008, the CORS system will provide GPS L2C data.  Also, the CORS system will provide GLONASS data.  The map identifies in red those CORS sites that collect both GPS and GLONASS data.  Also, the CORS system will broadcast GNSS data via the Internet from selected CORS sites.  Currently, GNSS data are being broadcast from three CORS sites on an experimental basis.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B74CFF-080D-42DB-8D32-6BE23358823C}" type="slidenum">
              <a:rPr lang="en-US"/>
              <a:pPr/>
              <a:t>3</a:t>
            </a:fld>
            <a:endParaRPr lang="en-US"/>
          </a:p>
        </p:txBody>
      </p:sp>
      <p:sp>
        <p:nvSpPr>
          <p:cNvPr id="359427" name="Rectangle 3"/>
          <p:cNvSpPr>
            <a:spLocks noGrp="1" noChangeArrowheads="1"/>
          </p:cNvSpPr>
          <p:nvPr>
            <p:ph type="body" idx="1"/>
          </p:nvPr>
        </p:nvSpPr>
        <p:spPr/>
        <p:txBody>
          <a:bodyPr/>
          <a:lstStyle/>
          <a:p>
            <a:r>
              <a:rPr lang="en-US"/>
              <a:t>Currently, the unaugmented Global Positioning System (GPS) enables 3-dimensional positioning with accuracies ranging from 1 to 10 meters.</a:t>
            </a:r>
          </a:p>
        </p:txBody>
      </p:sp>
      <p:pic>
        <p:nvPicPr>
          <p:cNvPr id="359428" name="Picture 4"/>
          <p:cNvPicPr>
            <a:picLocks noChangeAspect="1" noChangeArrowheads="1"/>
          </p:cNvPicPr>
          <p:nvPr/>
        </p:nvPicPr>
        <p:blipFill>
          <a:blip r:embed="rId3"/>
          <a:srcRect/>
          <a:stretch>
            <a:fillRect/>
          </a:stretch>
        </p:blipFill>
        <p:spPr bwMode="auto">
          <a:xfrm>
            <a:off x="1319213" y="730250"/>
            <a:ext cx="3616325" cy="3587750"/>
          </a:xfrm>
          <a:prstGeom prst="rect">
            <a:avLst/>
          </a:prstGeom>
          <a:noFill/>
          <a:ln w="9525" algn="ctr">
            <a:noFill/>
            <a:miter lim="800000"/>
            <a:headEnd/>
            <a:tailEnd/>
          </a:ln>
          <a:effectLst/>
        </p:spPr>
      </p:pic>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0557DD-6B66-40B4-AB9E-CBC0FA32F4FB}" type="slidenum">
              <a:rPr lang="en-US"/>
              <a:pPr/>
              <a:t>4</a:t>
            </a:fld>
            <a:endParaRPr lang="en-US"/>
          </a:p>
        </p:txBody>
      </p:sp>
      <p:sp>
        <p:nvSpPr>
          <p:cNvPr id="360450" name="Rectangle 2"/>
          <p:cNvSpPr>
            <a:spLocks noGrp="1" noRot="1" noChangeAspect="1" noChangeArrowheads="1" noTextEdit="1"/>
          </p:cNvSpPr>
          <p:nvPr>
            <p:ph type="sldImg"/>
          </p:nvPr>
        </p:nvSpPr>
        <p:spPr>
          <a:ln/>
        </p:spPr>
      </p:sp>
      <p:sp>
        <p:nvSpPr>
          <p:cNvPr id="360451" name="Rectangle 3"/>
          <p:cNvSpPr>
            <a:spLocks noGrp="1" noChangeArrowheads="1"/>
          </p:cNvSpPr>
          <p:nvPr>
            <p:ph type="body" idx="1"/>
          </p:nvPr>
        </p:nvSpPr>
        <p:spPr/>
        <p:txBody>
          <a:bodyPr/>
          <a:lstStyle/>
          <a:p>
            <a:r>
              <a:rPr lang="en-US"/>
              <a:t>The U.S. Continuously Operating Reference Station (CORS) system constitutes a GPS augmentation that enables </a:t>
            </a:r>
            <a:r>
              <a:rPr lang="en-US" b="1" i="1"/>
              <a:t>differential</a:t>
            </a:r>
            <a:r>
              <a:rPr lang="en-US"/>
              <a:t> positioning with accuracies from 1 to 10 centimeters, or better, in the post-processing mode.  The CORS system is comprised of over 1,300 GPS data-collection sites spanning the United States, its territories, and a few foreign countries.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E0B952-2E9E-40E6-BE9B-C89094C7D6B5}" type="slidenum">
              <a:rPr lang="en-US"/>
              <a:pPr/>
              <a:t>5</a:t>
            </a:fld>
            <a:endParaRPr lang="en-US"/>
          </a:p>
        </p:txBody>
      </p:sp>
      <p:sp>
        <p:nvSpPr>
          <p:cNvPr id="361474" name="Rectangle 2"/>
          <p:cNvSpPr>
            <a:spLocks noGrp="1" noRot="1" noChangeAspect="1" noChangeArrowheads="1" noTextEdit="1"/>
          </p:cNvSpPr>
          <p:nvPr>
            <p:ph type="sldImg"/>
          </p:nvPr>
        </p:nvSpPr>
        <p:spPr>
          <a:ln/>
        </p:spPr>
      </p:sp>
      <p:sp>
        <p:nvSpPr>
          <p:cNvPr id="361475" name="Rectangle 3"/>
          <p:cNvSpPr>
            <a:spLocks noGrp="1" noChangeArrowheads="1"/>
          </p:cNvSpPr>
          <p:nvPr>
            <p:ph type="body" idx="1"/>
          </p:nvPr>
        </p:nvSpPr>
        <p:spPr/>
        <p:txBody>
          <a:bodyPr/>
          <a:lstStyle/>
          <a:p>
            <a:r>
              <a:rPr lang="en-US"/>
              <a:t>The CORS system incorporates various types of GNSS equipment, deployed in numerous types of settings.  This graphic shows only two types of settings.  On the left, the GNSS antenna is mounted on the roof of a building.  Rooftop settings afford relatively unobstructed satellite visibility. Rooftop antennas are also relatively safe from theft and vandalism.  On the downside, the building may not be as stable as desired.  The antenna on the right is mounted on an extremely stable structure, because it has been installed to monitor crustal deformation as part of EarthScope’s Plate Boundary Observatory (PBO).  Each leg of this structure extends approximately 10 meters into the ground, and the various legs are welded to one another where they converge.  Over 1,000 PBO sites will be established in western U. S. locations where earthquakes and/or volcanic activity are prevalent.  UNAVCO operates these PBO sites with funding from the U.S. National Science Foundation and others.  UNAVCO provides NOAA with access to data from PBO sites for use in CORS operations.  PBO sites currently comprise about 15% of the CORS network.</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008587-E2DB-4C62-A41B-8760AC140C73}" type="slidenum">
              <a:rPr lang="en-US"/>
              <a:pPr/>
              <a:t>6</a:t>
            </a:fld>
            <a:endParaRPr lang="en-US"/>
          </a:p>
        </p:txBody>
      </p:sp>
      <p:sp>
        <p:nvSpPr>
          <p:cNvPr id="362498" name="Rectangle 2"/>
          <p:cNvSpPr>
            <a:spLocks noGrp="1" noRot="1" noChangeAspect="1" noChangeArrowheads="1" noTextEdit="1"/>
          </p:cNvSpPr>
          <p:nvPr>
            <p:ph type="sldImg"/>
          </p:nvPr>
        </p:nvSpPr>
        <p:spPr>
          <a:ln/>
        </p:spPr>
      </p:sp>
      <p:sp>
        <p:nvSpPr>
          <p:cNvPr id="362499" name="Rectangle 3"/>
          <p:cNvSpPr>
            <a:spLocks noGrp="1" noChangeArrowheads="1"/>
          </p:cNvSpPr>
          <p:nvPr>
            <p:ph type="body" idx="1"/>
          </p:nvPr>
        </p:nvSpPr>
        <p:spPr/>
        <p:txBody>
          <a:bodyPr/>
          <a:lstStyle/>
          <a:p>
            <a:r>
              <a:rPr lang="en-US"/>
              <a:t>Read the slide.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1AB7FD-9F23-433F-830C-0E3093969818}" type="slidenum">
              <a:rPr lang="en-US"/>
              <a:pPr/>
              <a:t>7</a:t>
            </a:fld>
            <a:endParaRPr lang="en-US"/>
          </a:p>
        </p:txBody>
      </p:sp>
      <p:sp>
        <p:nvSpPr>
          <p:cNvPr id="363522" name="Rectangle 2"/>
          <p:cNvSpPr>
            <a:spLocks noGrp="1" noRot="1" noChangeAspect="1" noChangeArrowheads="1" noTextEdit="1"/>
          </p:cNvSpPr>
          <p:nvPr>
            <p:ph type="sldImg"/>
          </p:nvPr>
        </p:nvSpPr>
        <p:spPr>
          <a:ln/>
        </p:spPr>
      </p:sp>
      <p:sp>
        <p:nvSpPr>
          <p:cNvPr id="363523" name="Rectangle 3"/>
          <p:cNvSpPr>
            <a:spLocks noGrp="1" noChangeArrowheads="1"/>
          </p:cNvSpPr>
          <p:nvPr>
            <p:ph type="body" idx="1"/>
          </p:nvPr>
        </p:nvSpPr>
        <p:spPr/>
        <p:txBody>
          <a:bodyPr/>
          <a:lstStyle/>
          <a:p>
            <a:r>
              <a:rPr lang="en-US"/>
              <a:t>The more than 200 CORS partners include foreign, federal, state, and local government organizations, as well as academic and commercial institutions.  NOAA itself operates only about 8% of the CORS sites.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5EB803-F772-4ACA-B7B7-23273142D85E}" type="slidenum">
              <a:rPr lang="en-US"/>
              <a:pPr/>
              <a:t>8</a:t>
            </a:fld>
            <a:endParaRPr lang="en-US"/>
          </a:p>
        </p:txBody>
      </p:sp>
      <p:sp>
        <p:nvSpPr>
          <p:cNvPr id="364546" name="Rectangle 2"/>
          <p:cNvSpPr>
            <a:spLocks noGrp="1" noRot="1" noChangeAspect="1" noChangeArrowheads="1" noTextEdit="1"/>
          </p:cNvSpPr>
          <p:nvPr>
            <p:ph type="sldImg"/>
          </p:nvPr>
        </p:nvSpPr>
        <p:spPr>
          <a:ln/>
        </p:spPr>
      </p:sp>
      <p:sp>
        <p:nvSpPr>
          <p:cNvPr id="364547" name="Rectangle 3"/>
          <p:cNvSpPr>
            <a:spLocks noGrp="1" noChangeArrowheads="1"/>
          </p:cNvSpPr>
          <p:nvPr>
            <p:ph type="body" idx="1"/>
          </p:nvPr>
        </p:nvSpPr>
        <p:spPr/>
        <p:txBody>
          <a:bodyPr/>
          <a:lstStyle/>
          <a:p>
            <a:r>
              <a:rPr lang="en-US"/>
              <a:t>GPS data collected at CORS sites are transmitted to two separate locations: one in Silver Spring, Maryland; and the other in Boulder, Colorado.  Data from most CORS are transmitted on an hourly basis to these two facilities.  There are, however, many CORS sites whose data are transmitted only on a daily basis and others whose data are transmitted continuously in near real time.  Users may obtain CORS data and metadata via the Internet by using the anonymous file transfer protocol (FTP) or via the World Wide Web by using the “user-friendly” CORS (UFCORS) utility.  With anonymous FTP, a user obtains CORS information in the manner that this information is stored (what-you-see-is-what-you-get).  With UFCORS, a user can “customize” the manner in which he/she receives CORS information.  For example, with anonymous FTP, a user can only obtain GPS data at the sampling rate at which these data are stored (usually one reading every 30 seconds).  On the other hand, with UFCORS, a user can specify what sampling rate he/she wants, and the UFCORS facility will either interpolate or decimate the stored GPS data to provide this user with data at his/her specified rate.  (Actually, UFCORS allows only those rates, ranging between 1 second and 60 seconds, which either equal an integral divisor or an integral multiple of 30 seconds.)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1F1368-4E9F-4936-B4D2-E23BC6EF9868}" type="slidenum">
              <a:rPr lang="en-US"/>
              <a:pPr/>
              <a:t>9</a:t>
            </a:fld>
            <a:endParaRPr lang="en-US"/>
          </a:p>
        </p:txBody>
      </p:sp>
      <p:sp>
        <p:nvSpPr>
          <p:cNvPr id="365570" name="Rectangle 2"/>
          <p:cNvSpPr>
            <a:spLocks noGrp="1" noRot="1" noChangeAspect="1" noChangeArrowheads="1" noTextEdit="1"/>
          </p:cNvSpPr>
          <p:nvPr>
            <p:ph type="sldImg"/>
          </p:nvPr>
        </p:nvSpPr>
        <p:spPr>
          <a:ln/>
        </p:spPr>
      </p:sp>
      <p:sp>
        <p:nvSpPr>
          <p:cNvPr id="365571" name="Rectangle 3"/>
          <p:cNvSpPr>
            <a:spLocks noGrp="1" noChangeArrowheads="1"/>
          </p:cNvSpPr>
          <p:nvPr>
            <p:ph type="body" idx="1"/>
          </p:nvPr>
        </p:nvSpPr>
        <p:spPr/>
        <p:txBody>
          <a:bodyPr/>
          <a:lstStyle/>
          <a:p>
            <a:r>
              <a:rPr lang="en-US"/>
              <a:t>The primary application of the CORS system is to support precise differential positioning.  Prior to the existence of the CORS system, users would need to deploy at least two GPS receivers simultaneously to obtain centimeter-level positional coordinates.  Using the CORS system, users can achieve the same level of accuracy by deploying only a single receiver and downloading corresponding CORS data via the internet.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5C7F78-7F95-49C3-9279-884E792B7038}" type="slidenum">
              <a:rPr lang="en-US"/>
              <a:pPr/>
              <a:t>10</a:t>
            </a:fld>
            <a:endParaRPr lang="en-US"/>
          </a:p>
        </p:txBody>
      </p:sp>
      <p:sp>
        <p:nvSpPr>
          <p:cNvPr id="366594" name="Rectangle 2"/>
          <p:cNvSpPr>
            <a:spLocks noGrp="1" noRot="1" noChangeAspect="1" noChangeArrowheads="1" noTextEdit="1"/>
          </p:cNvSpPr>
          <p:nvPr>
            <p:ph type="sldImg"/>
          </p:nvPr>
        </p:nvSpPr>
        <p:spPr>
          <a:ln/>
        </p:spPr>
      </p:sp>
      <p:sp>
        <p:nvSpPr>
          <p:cNvPr id="366595" name="Rectangle 3"/>
          <p:cNvSpPr>
            <a:spLocks noGrp="1" noChangeArrowheads="1"/>
          </p:cNvSpPr>
          <p:nvPr>
            <p:ph type="body" idx="1"/>
          </p:nvPr>
        </p:nvSpPr>
        <p:spPr/>
        <p:txBody>
          <a:bodyPr/>
          <a:lstStyle/>
          <a:p>
            <a:r>
              <a:rPr lang="en-US"/>
              <a:t>Studies performed in 1999 indicate that the standard error of computed horizontal coordinates, expressed in centimeters, may be approximated by the mathematical expression: one divided by the square root of the length of the observing session in hours.  Similarly, these studies indicate that the standard error of computed vertical coordinates, again in centimeters, may be approximated by the mathematical expression: 3.7 divided by the square root of the length of the observing session in hours.  Newer studies of achievable accuracies are now being conducted, and these studies indicate that the same level of accuracy can be obtained with shorter observing sessions, when the atmospheric conditions measured at CORS sites are interpolated to the location where the user collected his/her data.</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EAF6D57-28F6-42DE-896C-CE2A39E3BE82}"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E934140-2D89-45F5-B84A-B3FA3FBC6462}"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6769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916526B-8DA2-4EE5-9429-7CB52876EFF3}"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47800" y="228600"/>
            <a:ext cx="6172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676400"/>
            <a:ext cx="38100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38100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7086600" y="6248400"/>
            <a:ext cx="1905000" cy="457200"/>
          </a:xfrm>
        </p:spPr>
        <p:txBody>
          <a:bodyPr/>
          <a:lstStyle>
            <a:lvl1pPr>
              <a:defRPr/>
            </a:lvl1pPr>
          </a:lstStyle>
          <a:p>
            <a:fld id="{AE50D9F2-AB6F-494A-BAAC-E1385E4E3EF4}"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447800" y="228600"/>
            <a:ext cx="61722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76400"/>
            <a:ext cx="38100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76400"/>
            <a:ext cx="3810000" cy="213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62400"/>
            <a:ext cx="3810000" cy="213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85800" y="6248400"/>
            <a:ext cx="1905000" cy="457200"/>
          </a:xfrm>
        </p:spPr>
        <p:txBody>
          <a:bodyPr/>
          <a:lstStyle>
            <a:lvl1pPr>
              <a:defRPr/>
            </a:lvl1pPr>
          </a:lstStyle>
          <a:p>
            <a:endParaRPr 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7086600" y="6248400"/>
            <a:ext cx="1905000" cy="457200"/>
          </a:xfrm>
        </p:spPr>
        <p:txBody>
          <a:bodyPr/>
          <a:lstStyle>
            <a:lvl1pPr>
              <a:defRPr/>
            </a:lvl1pPr>
          </a:lstStyle>
          <a:p>
            <a:fld id="{2D914910-BFCB-47F1-A6B3-1D0CFEA20273}"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447800" y="228600"/>
            <a:ext cx="61722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676400"/>
            <a:ext cx="7772400" cy="4419600"/>
          </a:xfrm>
        </p:spPr>
        <p:txBody>
          <a:bodyPr/>
          <a:lstStyle/>
          <a:p>
            <a:endParaRPr lang="en-US"/>
          </a:p>
        </p:txBody>
      </p:sp>
      <p:sp>
        <p:nvSpPr>
          <p:cNvPr id="4" name="Date Placeholder 3"/>
          <p:cNvSpPr>
            <a:spLocks noGrp="1"/>
          </p:cNvSpPr>
          <p:nvPr>
            <p:ph type="dt" sz="half" idx="10"/>
          </p:nvPr>
        </p:nvSpPr>
        <p:spPr>
          <a:xfrm>
            <a:off x="685800" y="6248400"/>
            <a:ext cx="1905000" cy="457200"/>
          </a:xfrm>
        </p:spPr>
        <p:txBody>
          <a:bodyPr/>
          <a:lstStyle>
            <a:lvl1pPr>
              <a:defRPr/>
            </a:lvl1pPr>
          </a:lstStyle>
          <a:p>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7086600" y="6248400"/>
            <a:ext cx="1905000" cy="457200"/>
          </a:xfrm>
        </p:spPr>
        <p:txBody>
          <a:bodyPr/>
          <a:lstStyle>
            <a:lvl1pPr>
              <a:defRPr/>
            </a:lvl1pPr>
          </a:lstStyle>
          <a:p>
            <a:fld id="{CD4BCC07-8104-4E3D-B269-A1C17680F716}"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B45D1B5-27B4-4728-8FE7-ACA3AEFBB513}"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E777F7B-FD78-4370-A381-60889C6D35CD}"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764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9227AEE-8706-448B-9E4C-91D8A24C0BDD}"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0510D746-D1A9-4D1C-BC38-A89AF2D31E32}"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ACF1715-62D7-40F1-A522-EC8F64AD6729}"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D0D6ACFE-ACF7-48D9-9E23-AFB36276AE08}"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FF31148-151F-4818-BA84-DCD9C23B766D}"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99628D2-B9A5-4025-874D-5BFE70A82996}"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bwMode="auto">
          <a:xfrm>
            <a:off x="1447800" y="228600"/>
            <a:ext cx="61722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8851" name="Rectangle 3"/>
          <p:cNvSpPr>
            <a:spLocks noGrp="1" noChangeArrowheads="1"/>
          </p:cNvSpPr>
          <p:nvPr>
            <p:ph type="body" idx="1"/>
          </p:nvPr>
        </p:nvSpPr>
        <p:spPr bwMode="auto">
          <a:xfrm>
            <a:off x="685800" y="1676400"/>
            <a:ext cx="7772400" cy="441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885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a:lvl1pPr>
          </a:lstStyle>
          <a:p>
            <a:endParaRPr lang="en-US"/>
          </a:p>
        </p:txBody>
      </p:sp>
      <p:sp>
        <p:nvSpPr>
          <p:cNvPr id="7885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endParaRPr lang="en-US"/>
          </a:p>
        </p:txBody>
      </p:sp>
      <p:sp>
        <p:nvSpPr>
          <p:cNvPr id="78854" name="Rectangle 6"/>
          <p:cNvSpPr>
            <a:spLocks noGrp="1" noChangeArrowheads="1"/>
          </p:cNvSpPr>
          <p:nvPr>
            <p:ph type="sldNum" sz="quarter" idx="4"/>
          </p:nvPr>
        </p:nvSpPr>
        <p:spPr bwMode="auto">
          <a:xfrm>
            <a:off x="7086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F15C5478-D861-4672-B519-C7D8BA0106C9}" type="slidenum">
              <a:rPr lang="en-US"/>
              <a:pPr/>
              <a:t>‹#›</a:t>
            </a:fld>
            <a:endParaRPr lang="en-US"/>
          </a:p>
        </p:txBody>
      </p:sp>
      <p:sp>
        <p:nvSpPr>
          <p:cNvPr id="78855" name="Line 7"/>
          <p:cNvSpPr>
            <a:spLocks noChangeShapeType="1"/>
          </p:cNvSpPr>
          <p:nvPr userDrawn="1"/>
        </p:nvSpPr>
        <p:spPr bwMode="auto">
          <a:xfrm>
            <a:off x="228600" y="1524000"/>
            <a:ext cx="8686800" cy="0"/>
          </a:xfrm>
          <a:prstGeom prst="line">
            <a:avLst/>
          </a:prstGeom>
          <a:noFill/>
          <a:ln w="57150">
            <a:solidFill>
              <a:srgbClr val="FF3300"/>
            </a:solidFill>
            <a:round/>
            <a:headEnd/>
            <a:tailEnd/>
          </a:ln>
          <a:effectLst/>
        </p:spPr>
        <p:txBody>
          <a:bodyPr/>
          <a:lstStyle/>
          <a:p>
            <a:endParaRPr lang="en-US"/>
          </a:p>
        </p:txBody>
      </p:sp>
      <p:pic>
        <p:nvPicPr>
          <p:cNvPr id="78856" name="Picture 8"/>
          <p:cNvPicPr>
            <a:picLocks noChangeAspect="1" noChangeArrowheads="1"/>
          </p:cNvPicPr>
          <p:nvPr userDrawn="1"/>
        </p:nvPicPr>
        <p:blipFill>
          <a:blip r:embed="rId16" cstate="print"/>
          <a:srcRect/>
          <a:stretch>
            <a:fillRect/>
          </a:stretch>
        </p:blipFill>
        <p:spPr bwMode="auto">
          <a:xfrm>
            <a:off x="228600" y="228600"/>
            <a:ext cx="1176338" cy="1177925"/>
          </a:xfrm>
          <a:prstGeom prst="rect">
            <a:avLst/>
          </a:prstGeom>
          <a:noFill/>
          <a:ln w="12700">
            <a:noFill/>
            <a:miter lim="800000"/>
            <a:headEnd/>
            <a:tailEnd/>
          </a:ln>
          <a:effectLst/>
        </p:spPr>
      </p:pic>
      <p:pic>
        <p:nvPicPr>
          <p:cNvPr id="78857" name="Picture 9" descr="doc_logo"/>
          <p:cNvPicPr>
            <a:picLocks noChangeAspect="1" noChangeArrowheads="1"/>
          </p:cNvPicPr>
          <p:nvPr userDrawn="1"/>
        </p:nvPicPr>
        <p:blipFill>
          <a:blip r:embed="rId17" cstate="print"/>
          <a:srcRect/>
          <a:stretch>
            <a:fillRect/>
          </a:stretch>
        </p:blipFill>
        <p:spPr bwMode="auto">
          <a:xfrm>
            <a:off x="7696200" y="228600"/>
            <a:ext cx="1219200" cy="1212850"/>
          </a:xfrm>
          <a:prstGeom prst="rect">
            <a:avLst/>
          </a:prstGeom>
          <a:noFill/>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Lst>
  <p:hf hdr="0" ftr="0" dt="0"/>
  <p:txStyles>
    <p:titleStyle>
      <a:lvl1pPr algn="ctr" rtl="0" fontAlgn="base">
        <a:spcBef>
          <a:spcPct val="0"/>
        </a:spcBef>
        <a:spcAft>
          <a:spcPct val="0"/>
        </a:spcAft>
        <a:defRPr sz="3600">
          <a:solidFill>
            <a:schemeClr val="tx2"/>
          </a:solidFill>
          <a:latin typeface="+mj-lt"/>
          <a:ea typeface="+mj-ea"/>
          <a:cs typeface="+mj-cs"/>
        </a:defRPr>
      </a:lvl1pPr>
      <a:lvl2pPr algn="ctr" rtl="0" fontAlgn="base">
        <a:spcBef>
          <a:spcPct val="0"/>
        </a:spcBef>
        <a:spcAft>
          <a:spcPct val="0"/>
        </a:spcAft>
        <a:defRPr sz="3600">
          <a:solidFill>
            <a:schemeClr val="tx2"/>
          </a:solidFill>
          <a:latin typeface="Arial" charset="0"/>
        </a:defRPr>
      </a:lvl2pPr>
      <a:lvl3pPr algn="ctr" rtl="0" fontAlgn="base">
        <a:spcBef>
          <a:spcPct val="0"/>
        </a:spcBef>
        <a:spcAft>
          <a:spcPct val="0"/>
        </a:spcAft>
        <a:defRPr sz="3600">
          <a:solidFill>
            <a:schemeClr val="tx2"/>
          </a:solidFill>
          <a:latin typeface="Arial" charset="0"/>
        </a:defRPr>
      </a:lvl3pPr>
      <a:lvl4pPr algn="ctr" rtl="0" fontAlgn="base">
        <a:spcBef>
          <a:spcPct val="0"/>
        </a:spcBef>
        <a:spcAft>
          <a:spcPct val="0"/>
        </a:spcAft>
        <a:defRPr sz="3600">
          <a:solidFill>
            <a:schemeClr val="tx2"/>
          </a:solidFill>
          <a:latin typeface="Arial" charset="0"/>
        </a:defRPr>
      </a:lvl4pPr>
      <a:lvl5pPr algn="ctr" rtl="0" fontAlgn="base">
        <a:spcBef>
          <a:spcPct val="0"/>
        </a:spcBef>
        <a:spcAft>
          <a:spcPct val="0"/>
        </a:spcAft>
        <a:defRPr sz="3600">
          <a:solidFill>
            <a:schemeClr val="tx2"/>
          </a:solidFill>
          <a:latin typeface="Arial" charset="0"/>
        </a:defRPr>
      </a:lvl5pPr>
      <a:lvl6pPr marL="457200" algn="ctr" rtl="0" fontAlgn="base">
        <a:spcBef>
          <a:spcPct val="0"/>
        </a:spcBef>
        <a:spcAft>
          <a:spcPct val="0"/>
        </a:spcAft>
        <a:defRPr sz="3600">
          <a:solidFill>
            <a:schemeClr val="tx2"/>
          </a:solidFill>
          <a:latin typeface="Arial" charset="0"/>
        </a:defRPr>
      </a:lvl6pPr>
      <a:lvl7pPr marL="914400" algn="ctr" rtl="0" fontAlgn="base">
        <a:spcBef>
          <a:spcPct val="0"/>
        </a:spcBef>
        <a:spcAft>
          <a:spcPct val="0"/>
        </a:spcAft>
        <a:defRPr sz="3600">
          <a:solidFill>
            <a:schemeClr val="tx2"/>
          </a:solidFill>
          <a:latin typeface="Arial" charset="0"/>
        </a:defRPr>
      </a:lvl7pPr>
      <a:lvl8pPr marL="1371600" algn="ctr" rtl="0" fontAlgn="base">
        <a:spcBef>
          <a:spcPct val="0"/>
        </a:spcBef>
        <a:spcAft>
          <a:spcPct val="0"/>
        </a:spcAft>
        <a:defRPr sz="3600">
          <a:solidFill>
            <a:schemeClr val="tx2"/>
          </a:solidFill>
          <a:latin typeface="Arial" charset="0"/>
        </a:defRPr>
      </a:lvl8pPr>
      <a:lvl9pPr marL="1828800" algn="ctr" rtl="0" fontAlgn="base">
        <a:spcBef>
          <a:spcPct val="0"/>
        </a:spcBef>
        <a:spcAft>
          <a:spcPct val="0"/>
        </a:spcAft>
        <a:defRPr sz="3600">
          <a:solidFill>
            <a:schemeClr val="tx2"/>
          </a:solidFill>
          <a:latin typeface="Arial"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fld id="{23204A8F-82B0-463B-AEC9-5B38C15BECAC}" type="slidenum">
              <a:rPr lang="en-US"/>
              <a:pPr/>
              <a:t>1</a:t>
            </a:fld>
            <a:endParaRPr lang="en-US"/>
          </a:p>
        </p:txBody>
      </p:sp>
      <p:sp>
        <p:nvSpPr>
          <p:cNvPr id="293890" name="Rectangle 2"/>
          <p:cNvSpPr>
            <a:spLocks noGrp="1" noChangeArrowheads="1"/>
          </p:cNvSpPr>
          <p:nvPr>
            <p:ph type="title"/>
          </p:nvPr>
        </p:nvSpPr>
        <p:spPr>
          <a:xfrm>
            <a:off x="1676400" y="381000"/>
            <a:ext cx="5715000" cy="838200"/>
          </a:xfrm>
        </p:spPr>
        <p:txBody>
          <a:bodyPr/>
          <a:lstStyle/>
          <a:p>
            <a:r>
              <a:rPr lang="en-US" sz="3200" b="1" dirty="0" smtClean="0">
                <a:solidFill>
                  <a:schemeClr val="accent2"/>
                </a:solidFill>
              </a:rPr>
              <a:t>Using CORS </a:t>
            </a:r>
            <a:r>
              <a:rPr lang="en-US" sz="3200" b="1" dirty="0">
                <a:solidFill>
                  <a:schemeClr val="accent2"/>
                </a:solidFill>
              </a:rPr>
              <a:t>and OPUS </a:t>
            </a:r>
            <a:r>
              <a:rPr lang="en-US" sz="3200" b="1" dirty="0" smtClean="0">
                <a:solidFill>
                  <a:schemeClr val="accent2"/>
                </a:solidFill>
              </a:rPr>
              <a:t/>
            </a:r>
            <a:br>
              <a:rPr lang="en-US" sz="3200" b="1" dirty="0" smtClean="0">
                <a:solidFill>
                  <a:schemeClr val="accent2"/>
                </a:solidFill>
              </a:rPr>
            </a:br>
            <a:r>
              <a:rPr lang="en-US" sz="3200" b="1" dirty="0" smtClean="0">
                <a:solidFill>
                  <a:schemeClr val="accent2"/>
                </a:solidFill>
              </a:rPr>
              <a:t>for Positioning </a:t>
            </a:r>
            <a:r>
              <a:rPr lang="en-US" sz="3200" dirty="0" smtClean="0">
                <a:solidFill>
                  <a:schemeClr val="accent2"/>
                </a:solidFill>
              </a:rPr>
              <a:t> </a:t>
            </a:r>
            <a:endParaRPr lang="en-US" sz="3200" dirty="0">
              <a:solidFill>
                <a:schemeClr val="accent2"/>
              </a:solidFill>
            </a:endParaRPr>
          </a:p>
        </p:txBody>
      </p:sp>
      <p:sp>
        <p:nvSpPr>
          <p:cNvPr id="293891" name="Text Box 3"/>
          <p:cNvSpPr txBox="1">
            <a:spLocks noChangeArrowheads="1"/>
          </p:cNvSpPr>
          <p:nvPr/>
        </p:nvSpPr>
        <p:spPr bwMode="auto">
          <a:xfrm>
            <a:off x="1500854" y="1828800"/>
            <a:ext cx="5965929" cy="3539430"/>
          </a:xfrm>
          <a:prstGeom prst="rect">
            <a:avLst/>
          </a:prstGeom>
          <a:noFill/>
          <a:ln w="9525">
            <a:noFill/>
            <a:miter lim="800000"/>
            <a:headEnd/>
            <a:tailEnd/>
          </a:ln>
          <a:effectLst/>
        </p:spPr>
        <p:txBody>
          <a:bodyPr wrap="none">
            <a:spAutoFit/>
          </a:bodyPr>
          <a:lstStyle/>
          <a:p>
            <a:pPr eaLnBrk="0" hangingPunct="0"/>
            <a:endParaRPr lang="en-US" sz="3200" dirty="0">
              <a:solidFill>
                <a:schemeClr val="accent2"/>
              </a:solidFill>
              <a:latin typeface="Times New Roman" pitchFamily="18" charset="0"/>
            </a:endParaRPr>
          </a:p>
          <a:p>
            <a:pPr eaLnBrk="0" hangingPunct="0"/>
            <a:r>
              <a:rPr lang="en-US" sz="3200" dirty="0" smtClean="0">
                <a:solidFill>
                  <a:schemeClr val="accent2"/>
                </a:solidFill>
                <a:latin typeface="Times New Roman" pitchFamily="18" charset="0"/>
              </a:rPr>
              <a:t>Richard </a:t>
            </a:r>
            <a:r>
              <a:rPr lang="en-US" sz="3200" dirty="0" err="1">
                <a:solidFill>
                  <a:schemeClr val="accent2"/>
                </a:solidFill>
                <a:latin typeface="Times New Roman" pitchFamily="18" charset="0"/>
              </a:rPr>
              <a:t>Snay</a:t>
            </a:r>
            <a:endParaRPr lang="en-US" sz="3200" dirty="0">
              <a:solidFill>
                <a:schemeClr val="accent2"/>
              </a:solidFill>
              <a:latin typeface="Times New Roman" pitchFamily="18" charset="0"/>
            </a:endParaRPr>
          </a:p>
          <a:p>
            <a:pPr eaLnBrk="0" hangingPunct="0"/>
            <a:r>
              <a:rPr lang="en-US" sz="3200" dirty="0">
                <a:solidFill>
                  <a:schemeClr val="accent2"/>
                </a:solidFill>
                <a:latin typeface="Times New Roman" pitchFamily="18" charset="0"/>
              </a:rPr>
              <a:t>NOAA’s National Geodetic Survey</a:t>
            </a:r>
          </a:p>
          <a:p>
            <a:pPr eaLnBrk="0" hangingPunct="0"/>
            <a:endParaRPr lang="en-US" sz="3200" dirty="0">
              <a:solidFill>
                <a:schemeClr val="accent2"/>
              </a:solidFill>
              <a:latin typeface="Times New Roman" pitchFamily="18" charset="0"/>
            </a:endParaRPr>
          </a:p>
          <a:p>
            <a:pPr eaLnBrk="0" hangingPunct="0"/>
            <a:r>
              <a:rPr lang="en-US" sz="3200" dirty="0" smtClean="0">
                <a:solidFill>
                  <a:schemeClr val="accent2"/>
                </a:solidFill>
                <a:latin typeface="Times New Roman" pitchFamily="18" charset="0"/>
              </a:rPr>
              <a:t>GIS-T</a:t>
            </a:r>
            <a:endParaRPr lang="en-US" sz="3200" dirty="0" smtClean="0">
              <a:solidFill>
                <a:schemeClr val="accent2"/>
              </a:solidFill>
              <a:latin typeface="Times New Roman" pitchFamily="18" charset="0"/>
            </a:endParaRPr>
          </a:p>
          <a:p>
            <a:pPr eaLnBrk="0" hangingPunct="0"/>
            <a:r>
              <a:rPr lang="en-US" sz="3200" dirty="0" smtClean="0">
                <a:solidFill>
                  <a:schemeClr val="accent2"/>
                </a:solidFill>
                <a:latin typeface="Times New Roman" pitchFamily="18" charset="0"/>
              </a:rPr>
              <a:t>Charleston, West Virginia</a:t>
            </a:r>
            <a:endParaRPr lang="en-US" sz="3200" dirty="0">
              <a:solidFill>
                <a:schemeClr val="accent2"/>
              </a:solidFill>
              <a:latin typeface="Times New Roman" pitchFamily="18" charset="0"/>
            </a:endParaRPr>
          </a:p>
          <a:p>
            <a:pPr eaLnBrk="0" hangingPunct="0"/>
            <a:r>
              <a:rPr lang="en-US" sz="3200" dirty="0" smtClean="0">
                <a:solidFill>
                  <a:schemeClr val="accent2"/>
                </a:solidFill>
                <a:latin typeface="Times New Roman" pitchFamily="18" charset="0"/>
              </a:rPr>
              <a:t>April 14, 2010</a:t>
            </a:r>
            <a:endParaRPr lang="en-US" sz="3200" dirty="0">
              <a:solidFill>
                <a:schemeClr val="accent2"/>
              </a:solidFill>
              <a:latin typeface="Times New Roman" pitchFamily="18"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fld id="{342CBE01-9B94-43B9-BFE3-F651600920AB}" type="slidenum">
              <a:rPr lang="en-US"/>
              <a:pPr/>
              <a:t>10</a:t>
            </a:fld>
            <a:endParaRPr lang="en-US"/>
          </a:p>
        </p:txBody>
      </p:sp>
      <p:sp>
        <p:nvSpPr>
          <p:cNvPr id="338946" name="Rectangle 2"/>
          <p:cNvSpPr>
            <a:spLocks noGrp="1" noChangeArrowheads="1"/>
          </p:cNvSpPr>
          <p:nvPr>
            <p:ph type="title"/>
          </p:nvPr>
        </p:nvSpPr>
        <p:spPr>
          <a:xfrm>
            <a:off x="1600200" y="228600"/>
            <a:ext cx="5791200" cy="1066800"/>
          </a:xfrm>
        </p:spPr>
        <p:txBody>
          <a:bodyPr/>
          <a:lstStyle/>
          <a:p>
            <a:r>
              <a:rPr lang="en-US" sz="2400" b="1">
                <a:solidFill>
                  <a:schemeClr val="accent2"/>
                </a:solidFill>
              </a:rPr>
              <a:t>Positioning Error vs. </a:t>
            </a:r>
            <a:br>
              <a:rPr lang="en-US" sz="2400" b="1">
                <a:solidFill>
                  <a:schemeClr val="accent2"/>
                </a:solidFill>
              </a:rPr>
            </a:br>
            <a:r>
              <a:rPr lang="en-US" sz="2400" b="1">
                <a:solidFill>
                  <a:schemeClr val="accent2"/>
                </a:solidFill>
              </a:rPr>
              <a:t>Duration of the Observing Session</a:t>
            </a:r>
            <a:endParaRPr lang="en-US"/>
          </a:p>
        </p:txBody>
      </p:sp>
      <p:pic>
        <p:nvPicPr>
          <p:cNvPr id="338947" name="Picture 3" descr="PSFig3"/>
          <p:cNvPicPr>
            <a:picLocks noChangeAspect="1" noChangeArrowheads="1"/>
          </p:cNvPicPr>
          <p:nvPr/>
        </p:nvPicPr>
        <p:blipFill>
          <a:blip r:embed="rId3" cstate="print"/>
          <a:srcRect/>
          <a:stretch>
            <a:fillRect/>
          </a:stretch>
        </p:blipFill>
        <p:spPr bwMode="auto">
          <a:xfrm>
            <a:off x="381000" y="1600200"/>
            <a:ext cx="8077200" cy="4711700"/>
          </a:xfrm>
          <a:prstGeom prst="rect">
            <a:avLst/>
          </a:prstGeom>
          <a:noFill/>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304800" y="228600"/>
            <a:ext cx="8382000" cy="1143000"/>
          </a:xfrm>
        </p:spPr>
        <p:txBody>
          <a:bodyPr/>
          <a:lstStyle/>
          <a:p>
            <a:pPr eaLnBrk="1" hangingPunct="1"/>
            <a:r>
              <a:rPr lang="en-US" sz="2400" b="1" dirty="0" smtClean="0">
                <a:solidFill>
                  <a:schemeClr val="accent2"/>
                </a:solidFill>
              </a:rPr>
              <a:t>Vertical standard error achievable when a user submits 15 minutes of GPS data to OPUS-RS</a:t>
            </a:r>
          </a:p>
        </p:txBody>
      </p:sp>
      <p:pic>
        <p:nvPicPr>
          <p:cNvPr id="155649" name="Picture 1"/>
          <p:cNvPicPr>
            <a:picLocks noGrp="1" noChangeAspect="1" noChangeArrowheads="1"/>
          </p:cNvPicPr>
          <p:nvPr>
            <p:ph idx="1"/>
          </p:nvPr>
        </p:nvPicPr>
        <p:blipFill>
          <a:blip r:embed="rId2" cstate="print"/>
          <a:srcRect/>
          <a:stretch>
            <a:fillRect/>
          </a:stretch>
        </p:blipFill>
        <p:spPr bwMode="auto">
          <a:xfrm>
            <a:off x="1014730" y="1439530"/>
            <a:ext cx="6813818" cy="5153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609600" y="228600"/>
            <a:ext cx="8001000" cy="1143000"/>
          </a:xfrm>
        </p:spPr>
        <p:txBody>
          <a:bodyPr/>
          <a:lstStyle/>
          <a:p>
            <a:pPr eaLnBrk="1" hangingPunct="1"/>
            <a:r>
              <a:rPr lang="en-US" sz="2400" b="1" dirty="0" smtClean="0">
                <a:solidFill>
                  <a:schemeClr val="accent2"/>
                </a:solidFill>
              </a:rPr>
              <a:t>Vertical Standard error achievable when a user submits 1 hour of GPS data to OPUS-RS</a:t>
            </a:r>
          </a:p>
        </p:txBody>
      </p:sp>
      <p:pic>
        <p:nvPicPr>
          <p:cNvPr id="154625" name="Picture 1"/>
          <p:cNvPicPr>
            <a:picLocks noGrp="1" noChangeAspect="1" noChangeArrowheads="1"/>
          </p:cNvPicPr>
          <p:nvPr>
            <p:ph idx="1"/>
          </p:nvPr>
        </p:nvPicPr>
        <p:blipFill>
          <a:blip r:embed="rId2" cstate="print"/>
          <a:srcRect/>
          <a:stretch>
            <a:fillRect/>
          </a:stretch>
        </p:blipFill>
        <p:spPr bwMode="auto">
          <a:xfrm>
            <a:off x="1189095" y="1251284"/>
            <a:ext cx="6884095" cy="520687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381000" y="228600"/>
            <a:ext cx="8534400" cy="1143000"/>
          </a:xfrm>
        </p:spPr>
        <p:txBody>
          <a:bodyPr/>
          <a:lstStyle/>
          <a:p>
            <a:pPr eaLnBrk="1" hangingPunct="1"/>
            <a:r>
              <a:rPr lang="en-US" sz="2400" b="1" dirty="0" smtClean="0">
                <a:solidFill>
                  <a:schemeClr val="accent2"/>
                </a:solidFill>
              </a:rPr>
              <a:t>Horizontal standard error achievable when a user submits 15 minutes of GPS data to OPUS-RS</a:t>
            </a:r>
          </a:p>
        </p:txBody>
      </p:sp>
      <p:pic>
        <p:nvPicPr>
          <p:cNvPr id="152577" name="Picture 1"/>
          <p:cNvPicPr>
            <a:picLocks noGrp="1" noChangeAspect="1" noChangeArrowheads="1"/>
          </p:cNvPicPr>
          <p:nvPr>
            <p:ph idx="1"/>
          </p:nvPr>
        </p:nvPicPr>
        <p:blipFill>
          <a:blip r:embed="rId2" cstate="print"/>
          <a:srcRect/>
          <a:stretch>
            <a:fillRect/>
          </a:stretch>
        </p:blipFill>
        <p:spPr bwMode="auto">
          <a:xfrm>
            <a:off x="1143000" y="1293423"/>
            <a:ext cx="6858000" cy="518714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609600" y="228600"/>
            <a:ext cx="8001000" cy="1143000"/>
          </a:xfrm>
        </p:spPr>
        <p:txBody>
          <a:bodyPr/>
          <a:lstStyle/>
          <a:p>
            <a:pPr eaLnBrk="1" hangingPunct="1"/>
            <a:r>
              <a:rPr lang="en-US" sz="2400" b="1" dirty="0" smtClean="0">
                <a:solidFill>
                  <a:schemeClr val="accent2"/>
                </a:solidFill>
              </a:rPr>
              <a:t>Horizontal standard error achievable when a user submits 1 hour of GPS data to OPUS-RS</a:t>
            </a:r>
          </a:p>
        </p:txBody>
      </p:sp>
      <p:pic>
        <p:nvPicPr>
          <p:cNvPr id="153601" name="Picture 1"/>
          <p:cNvPicPr>
            <a:picLocks noGrp="1" noChangeAspect="1" noChangeArrowheads="1"/>
          </p:cNvPicPr>
          <p:nvPr>
            <p:ph idx="1"/>
          </p:nvPr>
        </p:nvPicPr>
        <p:blipFill>
          <a:blip r:embed="rId2" cstate="print"/>
          <a:srcRect/>
          <a:stretch>
            <a:fillRect/>
          </a:stretch>
        </p:blipFill>
        <p:spPr bwMode="auto">
          <a:xfrm>
            <a:off x="1143000" y="1389709"/>
            <a:ext cx="6781800" cy="512950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4"/>
          <p:cNvSpPr>
            <a:spLocks noGrp="1"/>
          </p:cNvSpPr>
          <p:nvPr>
            <p:ph type="sldNum" sz="quarter" idx="12"/>
          </p:nvPr>
        </p:nvSpPr>
        <p:spPr/>
        <p:txBody>
          <a:bodyPr/>
          <a:lstStyle/>
          <a:p>
            <a:fld id="{0C54AD82-E206-47D7-A35E-922ECC0587AC}" type="slidenum">
              <a:rPr lang="en-US"/>
              <a:pPr/>
              <a:t>15</a:t>
            </a:fld>
            <a:endParaRPr lang="en-US"/>
          </a:p>
        </p:txBody>
      </p:sp>
      <p:sp>
        <p:nvSpPr>
          <p:cNvPr id="398338" name="Rectangle 2"/>
          <p:cNvSpPr>
            <a:spLocks noGrp="1" noChangeArrowheads="1"/>
          </p:cNvSpPr>
          <p:nvPr>
            <p:ph type="title"/>
          </p:nvPr>
        </p:nvSpPr>
        <p:spPr/>
        <p:txBody>
          <a:bodyPr/>
          <a:lstStyle/>
          <a:p>
            <a:endParaRPr lang="en-US"/>
          </a:p>
        </p:txBody>
      </p:sp>
      <p:graphicFrame>
        <p:nvGraphicFramePr>
          <p:cNvPr id="398339" name="Object 3"/>
          <p:cNvGraphicFramePr>
            <a:graphicFrameLocks noChangeAspect="1"/>
          </p:cNvGraphicFramePr>
          <p:nvPr/>
        </p:nvGraphicFramePr>
        <p:xfrm>
          <a:off x="0" y="0"/>
          <a:ext cx="9144000" cy="6858000"/>
        </p:xfrm>
        <a:graphic>
          <a:graphicData uri="http://schemas.openxmlformats.org/presentationml/2006/ole">
            <p:oleObj spid="_x0000_s398339" name="Chart" r:id="rId3" imgW="7200000" imgH="4803840" progId="MSGraph.Chart.8">
              <p:embed followColorScheme="full"/>
            </p:oleObj>
          </a:graphicData>
        </a:graphic>
      </p:graphicFrame>
      <p:sp>
        <p:nvSpPr>
          <p:cNvPr id="398340" name="Text Box 4"/>
          <p:cNvSpPr txBox="1">
            <a:spLocks noChangeArrowheads="1"/>
          </p:cNvSpPr>
          <p:nvPr/>
        </p:nvSpPr>
        <p:spPr bwMode="auto">
          <a:xfrm>
            <a:off x="1600200" y="0"/>
            <a:ext cx="7118350" cy="641350"/>
          </a:xfrm>
          <a:prstGeom prst="rect">
            <a:avLst/>
          </a:prstGeom>
          <a:noFill/>
          <a:ln w="9525">
            <a:noFill/>
            <a:miter lim="800000"/>
            <a:headEnd/>
            <a:tailEnd/>
          </a:ln>
          <a:effectLst/>
        </p:spPr>
        <p:txBody>
          <a:bodyPr wrap="none">
            <a:spAutoFit/>
          </a:bodyPr>
          <a:lstStyle/>
          <a:p>
            <a:pPr algn="l" eaLnBrk="0" hangingPunct="0"/>
            <a:r>
              <a:rPr lang="en-US" sz="3600">
                <a:solidFill>
                  <a:schemeClr val="accent2"/>
                </a:solidFill>
                <a:latin typeface="Times New Roman" pitchFamily="18" charset="0"/>
              </a:rPr>
              <a:t>Positioning Accuracy with Code Data</a:t>
            </a:r>
            <a:endParaRPr lang="en-US" sz="3600">
              <a:latin typeface="Times New Roman" pitchFamily="18" charset="0"/>
            </a:endParaRPr>
          </a:p>
        </p:txBody>
      </p:sp>
      <p:sp>
        <p:nvSpPr>
          <p:cNvPr id="398341" name="Text Box 5"/>
          <p:cNvSpPr txBox="1">
            <a:spLocks noChangeArrowheads="1"/>
          </p:cNvSpPr>
          <p:nvPr/>
        </p:nvSpPr>
        <p:spPr bwMode="auto">
          <a:xfrm>
            <a:off x="5181600" y="1828800"/>
            <a:ext cx="3565525" cy="1190625"/>
          </a:xfrm>
          <a:prstGeom prst="rect">
            <a:avLst/>
          </a:prstGeom>
          <a:noFill/>
          <a:ln w="9525">
            <a:noFill/>
            <a:miter lim="800000"/>
            <a:headEnd/>
            <a:tailEnd/>
          </a:ln>
          <a:effectLst/>
        </p:spPr>
        <p:txBody>
          <a:bodyPr wrap="none">
            <a:spAutoFit/>
          </a:bodyPr>
          <a:lstStyle/>
          <a:p>
            <a:pPr algn="l" eaLnBrk="0" hangingPunct="0"/>
            <a:r>
              <a:rPr lang="en-US" sz="3600">
                <a:solidFill>
                  <a:srgbClr val="FF3300"/>
                </a:solidFill>
                <a:latin typeface="Times New Roman" pitchFamily="18" charset="0"/>
              </a:rPr>
              <a:t>red = east-west</a:t>
            </a:r>
            <a:endParaRPr lang="en-US" sz="3600">
              <a:latin typeface="Times New Roman" pitchFamily="18" charset="0"/>
            </a:endParaRPr>
          </a:p>
          <a:p>
            <a:pPr algn="l" eaLnBrk="0" hangingPunct="0"/>
            <a:r>
              <a:rPr lang="en-US" sz="3600">
                <a:solidFill>
                  <a:srgbClr val="99CCFF"/>
                </a:solidFill>
                <a:latin typeface="Times New Roman" pitchFamily="18" charset="0"/>
              </a:rPr>
              <a:t>blue = north-south</a:t>
            </a:r>
            <a:endParaRPr lang="en-US" sz="3600">
              <a:latin typeface="Times New Roman" pitchFamily="18" charset="0"/>
            </a:endParaRPr>
          </a:p>
        </p:txBody>
      </p:sp>
      <p:sp>
        <p:nvSpPr>
          <p:cNvPr id="398342" name="Text Box 6"/>
          <p:cNvSpPr txBox="1">
            <a:spLocks noChangeArrowheads="1"/>
          </p:cNvSpPr>
          <p:nvPr/>
        </p:nvSpPr>
        <p:spPr bwMode="auto">
          <a:xfrm>
            <a:off x="1447800" y="990600"/>
            <a:ext cx="4389438" cy="519113"/>
          </a:xfrm>
          <a:prstGeom prst="rect">
            <a:avLst/>
          </a:prstGeom>
          <a:noFill/>
          <a:ln w="9525">
            <a:noFill/>
            <a:miter lim="800000"/>
            <a:headEnd/>
            <a:tailEnd/>
          </a:ln>
          <a:effectLst/>
        </p:spPr>
        <p:txBody>
          <a:bodyPr wrap="none">
            <a:spAutoFit/>
          </a:bodyPr>
          <a:lstStyle/>
          <a:p>
            <a:pPr algn="l" eaLnBrk="0" hangingPunct="0"/>
            <a:r>
              <a:rPr lang="en-US" sz="2800">
                <a:latin typeface="Times New Roman" pitchFamily="18" charset="0"/>
              </a:rPr>
              <a:t>Observation Time = 1 minute</a:t>
            </a:r>
            <a:endParaRPr lang="en-US" sz="3600">
              <a:latin typeface="Times New Roman" pitchFamily="18" charset="0"/>
            </a:endParaRPr>
          </a:p>
        </p:txBody>
      </p:sp>
      <p:sp>
        <p:nvSpPr>
          <p:cNvPr id="398343" name="Text Box 7"/>
          <p:cNvSpPr txBox="1">
            <a:spLocks noChangeArrowheads="1"/>
          </p:cNvSpPr>
          <p:nvPr/>
        </p:nvSpPr>
        <p:spPr bwMode="auto">
          <a:xfrm>
            <a:off x="2971800" y="3505200"/>
            <a:ext cx="5419725" cy="650875"/>
          </a:xfrm>
          <a:prstGeom prst="rect">
            <a:avLst/>
          </a:prstGeom>
          <a:noFill/>
          <a:ln w="9525">
            <a:solidFill>
              <a:schemeClr val="tx1"/>
            </a:solidFill>
            <a:prstDash val="lgDash"/>
            <a:miter lim="800000"/>
            <a:headEnd/>
            <a:tailEnd/>
          </a:ln>
          <a:effectLst/>
        </p:spPr>
        <p:txBody>
          <a:bodyPr wrap="none">
            <a:spAutoFit/>
          </a:bodyPr>
          <a:lstStyle/>
          <a:p>
            <a:pPr algn="l" eaLnBrk="0" hangingPunct="0">
              <a:spcBef>
                <a:spcPct val="50000"/>
              </a:spcBef>
            </a:pPr>
            <a:r>
              <a:rPr lang="en-US" sz="3600">
                <a:latin typeface="Times New Roman" pitchFamily="18" charset="0"/>
              </a:rPr>
              <a:t>RMS error = 25 cm + 2 ppm</a:t>
            </a:r>
          </a:p>
        </p:txBody>
      </p:sp>
      <p:sp>
        <p:nvSpPr>
          <p:cNvPr id="398344" name="Line 8"/>
          <p:cNvSpPr>
            <a:spLocks noChangeShapeType="1"/>
          </p:cNvSpPr>
          <p:nvPr/>
        </p:nvSpPr>
        <p:spPr bwMode="auto">
          <a:xfrm flipH="1" flipV="1">
            <a:off x="2895600" y="3200400"/>
            <a:ext cx="381000" cy="304800"/>
          </a:xfrm>
          <a:prstGeom prst="line">
            <a:avLst/>
          </a:prstGeom>
          <a:noFill/>
          <a:ln w="38100">
            <a:solidFill>
              <a:schemeClr val="tx1"/>
            </a:solidFill>
            <a:round/>
            <a:headEnd/>
            <a:tailEnd type="triangle" w="med" len="med"/>
          </a:ln>
          <a:effectLst/>
        </p:spPr>
        <p:txBody>
          <a:bodyPr wrap="none" anchor="ctr">
            <a:spAutoFit/>
          </a:bodyPr>
          <a:lstStyle/>
          <a:p>
            <a:endParaRPr lang="en-US"/>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8690" name="Text Box 2"/>
          <p:cNvSpPr txBox="1">
            <a:spLocks noChangeArrowheads="1"/>
          </p:cNvSpPr>
          <p:nvPr/>
        </p:nvSpPr>
        <p:spPr bwMode="auto">
          <a:xfrm>
            <a:off x="457200" y="5562600"/>
            <a:ext cx="8356600" cy="946150"/>
          </a:xfrm>
          <a:prstGeom prst="rect">
            <a:avLst/>
          </a:prstGeom>
          <a:solidFill>
            <a:schemeClr val="bg1"/>
          </a:solidFill>
          <a:ln w="9525">
            <a:noFill/>
            <a:miter lim="800000"/>
            <a:headEnd/>
            <a:tailEnd/>
          </a:ln>
          <a:effectLst/>
        </p:spPr>
        <p:txBody>
          <a:bodyPr wrap="none">
            <a:spAutoFit/>
          </a:bodyPr>
          <a:lstStyle/>
          <a:p>
            <a:r>
              <a:rPr lang="en-US">
                <a:solidFill>
                  <a:schemeClr val="bg1"/>
                </a:solidFill>
              </a:rPr>
              <a:t>aaaaaaaaaaaaaaaaaaaaaaaaaaaaaaaaaaaaaaaaaaaaaaaaaaa</a:t>
            </a:r>
          </a:p>
          <a:p>
            <a:r>
              <a:rPr lang="en-US">
                <a:solidFill>
                  <a:schemeClr val="bg1"/>
                </a:solidFill>
              </a:rPr>
              <a:t>aaaaaaaaaaaaaaaaaaaaaaaaaaaaaaaaaaaaaaaaaaaaaaaaaaaa</a:t>
            </a:r>
            <a:endParaRPr lang="en-US"/>
          </a:p>
        </p:txBody>
      </p:sp>
      <p:sp>
        <p:nvSpPr>
          <p:cNvPr id="498691" name="Rectangle 3"/>
          <p:cNvSpPr>
            <a:spLocks noGrp="1" noChangeArrowheads="1"/>
          </p:cNvSpPr>
          <p:nvPr>
            <p:ph type="title"/>
          </p:nvPr>
        </p:nvSpPr>
        <p:spPr>
          <a:xfrm>
            <a:off x="838200" y="381000"/>
            <a:ext cx="7391400" cy="838200"/>
          </a:xfrm>
        </p:spPr>
        <p:txBody>
          <a:bodyPr/>
          <a:lstStyle/>
          <a:p>
            <a:r>
              <a:rPr lang="en-US" sz="4000" dirty="0">
                <a:solidFill>
                  <a:schemeClr val="accent2"/>
                </a:solidFill>
              </a:rPr>
              <a:t>Aircraft Positioning with CORS</a:t>
            </a:r>
            <a:br>
              <a:rPr lang="en-US" sz="4000" dirty="0">
                <a:solidFill>
                  <a:schemeClr val="accent2"/>
                </a:solidFill>
              </a:rPr>
            </a:br>
            <a:r>
              <a:rPr lang="en-US" sz="2800" dirty="0">
                <a:solidFill>
                  <a:schemeClr val="accent2"/>
                </a:solidFill>
              </a:rPr>
              <a:t>Results using single CORS</a:t>
            </a:r>
            <a:endParaRPr lang="en-US" dirty="0"/>
          </a:p>
        </p:txBody>
      </p:sp>
      <p:graphicFrame>
        <p:nvGraphicFramePr>
          <p:cNvPr id="498692" name="Object 4"/>
          <p:cNvGraphicFramePr>
            <a:graphicFrameLocks noChangeAspect="1"/>
          </p:cNvGraphicFramePr>
          <p:nvPr/>
        </p:nvGraphicFramePr>
        <p:xfrm>
          <a:off x="609600" y="1524000"/>
          <a:ext cx="7954963" cy="4992688"/>
        </p:xfrm>
        <a:graphic>
          <a:graphicData uri="http://schemas.openxmlformats.org/presentationml/2006/ole">
            <p:oleObj spid="_x0000_s435202" name="Chart" r:id="rId3" imgW="7953466" imgH="4991090" progId="MSGraph.Chart.8">
              <p:embed followColorScheme="full"/>
            </p:oleObj>
          </a:graphicData>
        </a:graphic>
      </p:graphicFrame>
      <p:sp>
        <p:nvSpPr>
          <p:cNvPr id="498693" name="Line 5"/>
          <p:cNvSpPr>
            <a:spLocks noChangeShapeType="1"/>
          </p:cNvSpPr>
          <p:nvPr/>
        </p:nvSpPr>
        <p:spPr bwMode="auto">
          <a:xfrm flipV="1">
            <a:off x="1676400" y="2819400"/>
            <a:ext cx="6172200" cy="1600200"/>
          </a:xfrm>
          <a:prstGeom prst="line">
            <a:avLst/>
          </a:prstGeom>
          <a:noFill/>
          <a:ln w="57150">
            <a:solidFill>
              <a:srgbClr val="000000"/>
            </a:solidFill>
            <a:prstDash val="dash"/>
            <a:round/>
            <a:headEnd/>
            <a:tailEnd/>
          </a:ln>
          <a:effectLst/>
        </p:spPr>
        <p:txBody>
          <a:bodyPr wrap="none" anchor="ctr"/>
          <a:lstStyle/>
          <a:p>
            <a:endParaRPr lang="en-US"/>
          </a:p>
        </p:txBody>
      </p:sp>
      <p:sp>
        <p:nvSpPr>
          <p:cNvPr id="498694" name="Text Box 6"/>
          <p:cNvSpPr txBox="1">
            <a:spLocks noChangeArrowheads="1"/>
          </p:cNvSpPr>
          <p:nvPr/>
        </p:nvSpPr>
        <p:spPr bwMode="auto">
          <a:xfrm>
            <a:off x="1752600" y="1905000"/>
            <a:ext cx="3995004" cy="401648"/>
          </a:xfrm>
          <a:prstGeom prst="rect">
            <a:avLst/>
          </a:prstGeom>
          <a:noFill/>
          <a:ln w="19050">
            <a:solidFill>
              <a:schemeClr val="tx1"/>
            </a:solidFill>
            <a:prstDash val="dash"/>
            <a:miter lim="800000"/>
            <a:headEnd/>
            <a:tailEnd/>
          </a:ln>
          <a:effectLst/>
        </p:spPr>
        <p:txBody>
          <a:bodyPr wrap="none">
            <a:spAutoFit/>
          </a:bodyPr>
          <a:lstStyle/>
          <a:p>
            <a:pPr algn="l"/>
            <a:r>
              <a:rPr lang="en-US" sz="2010" dirty="0"/>
              <a:t>3D RMS error = 15 cm + 0.6 </a:t>
            </a:r>
            <a:r>
              <a:rPr lang="en-US" sz="2010" dirty="0" err="1"/>
              <a:t>ppm</a:t>
            </a:r>
            <a:endParaRPr lang="en-US" sz="2010" dirty="0"/>
          </a:p>
        </p:txBody>
      </p:sp>
      <p:sp>
        <p:nvSpPr>
          <p:cNvPr id="498695" name="Line 7"/>
          <p:cNvSpPr>
            <a:spLocks noChangeShapeType="1"/>
          </p:cNvSpPr>
          <p:nvPr/>
        </p:nvSpPr>
        <p:spPr bwMode="auto">
          <a:xfrm>
            <a:off x="5410200" y="2514600"/>
            <a:ext cx="457200" cy="762000"/>
          </a:xfrm>
          <a:prstGeom prst="line">
            <a:avLst/>
          </a:prstGeom>
          <a:noFill/>
          <a:ln w="38100">
            <a:solidFill>
              <a:schemeClr val="tx1"/>
            </a:solidFill>
            <a:round/>
            <a:headEnd/>
            <a:tailEnd type="triangle" w="med" len="med"/>
          </a:ln>
          <a:effectLst/>
        </p:spPr>
        <p:txBody>
          <a:bodyPr wrap="none" anchor="ctr">
            <a:spAutoFit/>
          </a:bodyPr>
          <a:lstStyle/>
          <a:p>
            <a:endParaRPr lang="en-US"/>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AE3BE2CF-42B2-47B1-8186-E26C8E46A13F}" type="slidenum">
              <a:rPr lang="en-US"/>
              <a:pPr/>
              <a:t>17</a:t>
            </a:fld>
            <a:endParaRPr lang="en-US"/>
          </a:p>
        </p:txBody>
      </p:sp>
      <p:sp>
        <p:nvSpPr>
          <p:cNvPr id="356354" name="Rectangle 2"/>
          <p:cNvSpPr>
            <a:spLocks noGrp="1" noChangeArrowheads="1"/>
          </p:cNvSpPr>
          <p:nvPr>
            <p:ph type="title"/>
          </p:nvPr>
        </p:nvSpPr>
        <p:spPr>
          <a:xfrm>
            <a:off x="1524000" y="381000"/>
            <a:ext cx="6019800" cy="838200"/>
          </a:xfrm>
        </p:spPr>
        <p:txBody>
          <a:bodyPr/>
          <a:lstStyle/>
          <a:p>
            <a:r>
              <a:rPr lang="en-US" sz="3200" b="1">
                <a:solidFill>
                  <a:schemeClr val="accent2"/>
                </a:solidFill>
              </a:rPr>
              <a:t>Online Positioning User</a:t>
            </a:r>
            <a:br>
              <a:rPr lang="en-US" sz="3200" b="1">
                <a:solidFill>
                  <a:schemeClr val="accent2"/>
                </a:solidFill>
              </a:rPr>
            </a:br>
            <a:r>
              <a:rPr lang="en-US" sz="3200" b="1">
                <a:solidFill>
                  <a:schemeClr val="accent2"/>
                </a:solidFill>
              </a:rPr>
              <a:t>Service (OPUS)</a:t>
            </a:r>
          </a:p>
        </p:txBody>
      </p:sp>
      <p:sp>
        <p:nvSpPr>
          <p:cNvPr id="356355" name="Rectangle 3"/>
          <p:cNvSpPr>
            <a:spLocks noChangeArrowheads="1"/>
          </p:cNvSpPr>
          <p:nvPr/>
        </p:nvSpPr>
        <p:spPr bwMode="auto">
          <a:xfrm>
            <a:off x="304800" y="2438400"/>
            <a:ext cx="7924800" cy="528638"/>
          </a:xfrm>
          <a:prstGeom prst="rect">
            <a:avLst/>
          </a:prstGeom>
          <a:solidFill>
            <a:srgbClr val="3366FF"/>
          </a:solidFill>
          <a:ln w="9525">
            <a:solidFill>
              <a:schemeClr val="tx1"/>
            </a:solidFill>
            <a:miter lim="800000"/>
            <a:headEnd/>
            <a:tailEnd/>
          </a:ln>
          <a:effectLst/>
        </p:spPr>
        <p:txBody>
          <a:bodyPr>
            <a:spAutoFit/>
          </a:bodyPr>
          <a:lstStyle/>
          <a:p>
            <a:pPr algn="l" eaLnBrk="0" hangingPunct="0">
              <a:buFontTx/>
              <a:buChar char="•"/>
            </a:pPr>
            <a:r>
              <a:rPr lang="en-US" sz="2800">
                <a:solidFill>
                  <a:srgbClr val="FFFF00"/>
                </a:solidFill>
                <a:latin typeface="Verdana" pitchFamily="34" charset="0"/>
              </a:rPr>
              <a:t>  </a:t>
            </a:r>
            <a:r>
              <a:rPr lang="en-US" sz="2400">
                <a:solidFill>
                  <a:srgbClr val="FFFF00"/>
                </a:solidFill>
                <a:latin typeface="Verdana" pitchFamily="34" charset="0"/>
              </a:rPr>
              <a:t>Submit data to www.ngs.noaa.gov/OPUS/</a:t>
            </a:r>
          </a:p>
        </p:txBody>
      </p:sp>
      <p:sp>
        <p:nvSpPr>
          <p:cNvPr id="356356" name="Rectangle 4"/>
          <p:cNvSpPr>
            <a:spLocks noChangeArrowheads="1"/>
          </p:cNvSpPr>
          <p:nvPr/>
        </p:nvSpPr>
        <p:spPr bwMode="auto">
          <a:xfrm>
            <a:off x="304800" y="3124200"/>
            <a:ext cx="8001000" cy="893763"/>
          </a:xfrm>
          <a:prstGeom prst="rect">
            <a:avLst/>
          </a:prstGeom>
          <a:solidFill>
            <a:srgbClr val="3366FF"/>
          </a:solidFill>
          <a:ln w="9525">
            <a:solidFill>
              <a:schemeClr val="tx1"/>
            </a:solidFill>
            <a:miter lim="800000"/>
            <a:headEnd/>
            <a:tailEnd/>
          </a:ln>
          <a:effectLst/>
        </p:spPr>
        <p:txBody>
          <a:bodyPr>
            <a:spAutoFit/>
          </a:bodyPr>
          <a:lstStyle/>
          <a:p>
            <a:pPr algn="l" eaLnBrk="0" hangingPunct="0">
              <a:buFontTx/>
              <a:buChar char="•"/>
            </a:pPr>
            <a:r>
              <a:rPr lang="en-US" sz="2800">
                <a:solidFill>
                  <a:srgbClr val="FFFF00"/>
                </a:solidFill>
                <a:latin typeface="Verdana" pitchFamily="34" charset="0"/>
              </a:rPr>
              <a:t>  </a:t>
            </a:r>
            <a:r>
              <a:rPr lang="en-US" sz="2400">
                <a:solidFill>
                  <a:srgbClr val="FFFF00"/>
                </a:solidFill>
                <a:latin typeface="Verdana" pitchFamily="34" charset="0"/>
              </a:rPr>
              <a:t>Data are processed automatically using NOAA</a:t>
            </a:r>
          </a:p>
          <a:p>
            <a:pPr algn="l" eaLnBrk="0" hangingPunct="0"/>
            <a:r>
              <a:rPr lang="en-US" sz="2400">
                <a:solidFill>
                  <a:srgbClr val="FFFF00"/>
                </a:solidFill>
                <a:latin typeface="Verdana" pitchFamily="34" charset="0"/>
              </a:rPr>
              <a:t>     computers &amp; software</a:t>
            </a:r>
          </a:p>
        </p:txBody>
      </p:sp>
      <p:sp>
        <p:nvSpPr>
          <p:cNvPr id="356357" name="Rectangle 5"/>
          <p:cNvSpPr>
            <a:spLocks noChangeArrowheads="1"/>
          </p:cNvSpPr>
          <p:nvPr/>
        </p:nvSpPr>
        <p:spPr bwMode="auto">
          <a:xfrm>
            <a:off x="304800" y="4114800"/>
            <a:ext cx="8001000" cy="1196975"/>
          </a:xfrm>
          <a:prstGeom prst="rect">
            <a:avLst/>
          </a:prstGeom>
          <a:solidFill>
            <a:srgbClr val="3366FF"/>
          </a:solidFill>
          <a:ln w="9525">
            <a:solidFill>
              <a:schemeClr val="tx1"/>
            </a:solidFill>
            <a:miter lim="800000"/>
            <a:headEnd/>
            <a:tailEnd/>
          </a:ln>
          <a:effectLst/>
        </p:spPr>
        <p:txBody>
          <a:bodyPr>
            <a:spAutoFit/>
          </a:bodyPr>
          <a:lstStyle/>
          <a:p>
            <a:pPr algn="l" eaLnBrk="0" hangingPunct="0">
              <a:buFontTx/>
              <a:buChar char="•"/>
            </a:pPr>
            <a:r>
              <a:rPr lang="en-US" sz="2400">
                <a:solidFill>
                  <a:srgbClr val="FFFF00"/>
                </a:solidFill>
                <a:latin typeface="Verdana" pitchFamily="34" charset="0"/>
              </a:rPr>
              <a:t>  Corresponding positional coordinates computed</a:t>
            </a:r>
          </a:p>
          <a:p>
            <a:pPr algn="l" eaLnBrk="0" hangingPunct="0"/>
            <a:r>
              <a:rPr lang="en-US" sz="2400">
                <a:solidFill>
                  <a:srgbClr val="FFFF00"/>
                </a:solidFill>
                <a:latin typeface="Verdana" pitchFamily="34" charset="0"/>
              </a:rPr>
              <a:t>    with respect to at least 3 suitable CORS or IGS sites</a:t>
            </a:r>
          </a:p>
        </p:txBody>
      </p:sp>
      <p:sp>
        <p:nvSpPr>
          <p:cNvPr id="356358" name="Rectangle 6"/>
          <p:cNvSpPr>
            <a:spLocks noChangeArrowheads="1"/>
          </p:cNvSpPr>
          <p:nvPr/>
        </p:nvSpPr>
        <p:spPr bwMode="auto">
          <a:xfrm>
            <a:off x="304800" y="5562600"/>
            <a:ext cx="8137525" cy="893763"/>
          </a:xfrm>
          <a:prstGeom prst="rect">
            <a:avLst/>
          </a:prstGeom>
          <a:solidFill>
            <a:srgbClr val="3366FF"/>
          </a:solidFill>
          <a:ln w="9525">
            <a:solidFill>
              <a:schemeClr val="tx1"/>
            </a:solidFill>
            <a:miter lim="800000"/>
            <a:headEnd/>
            <a:tailEnd/>
          </a:ln>
          <a:effectLst/>
        </p:spPr>
        <p:txBody>
          <a:bodyPr>
            <a:spAutoFit/>
          </a:bodyPr>
          <a:lstStyle/>
          <a:p>
            <a:pPr algn="l" eaLnBrk="0" hangingPunct="0">
              <a:buFontTx/>
              <a:buChar char="•"/>
            </a:pPr>
            <a:r>
              <a:rPr lang="en-US" sz="2800">
                <a:solidFill>
                  <a:srgbClr val="FFFF00"/>
                </a:solidFill>
                <a:latin typeface="Verdana" pitchFamily="34" charset="0"/>
              </a:rPr>
              <a:t>  </a:t>
            </a:r>
            <a:r>
              <a:rPr lang="en-US" sz="2400">
                <a:solidFill>
                  <a:srgbClr val="FFFF00"/>
                </a:solidFill>
                <a:latin typeface="Verdana" pitchFamily="34" charset="0"/>
              </a:rPr>
              <a:t>Computed coordinates returned via email</a:t>
            </a:r>
          </a:p>
          <a:p>
            <a:pPr algn="l" eaLnBrk="0" hangingPunct="0"/>
            <a:r>
              <a:rPr lang="en-US" sz="2400">
                <a:solidFill>
                  <a:srgbClr val="FFFF00"/>
                </a:solidFill>
                <a:latin typeface="Verdana" pitchFamily="34" charset="0"/>
              </a:rPr>
              <a:t>      (usually in minutes)</a:t>
            </a:r>
          </a:p>
        </p:txBody>
      </p:sp>
      <p:sp>
        <p:nvSpPr>
          <p:cNvPr id="356359" name="Text Box 7"/>
          <p:cNvSpPr txBox="1">
            <a:spLocks noChangeArrowheads="1"/>
          </p:cNvSpPr>
          <p:nvPr/>
        </p:nvSpPr>
        <p:spPr bwMode="auto">
          <a:xfrm>
            <a:off x="457200" y="1752600"/>
            <a:ext cx="7943850" cy="457200"/>
          </a:xfrm>
          <a:prstGeom prst="rect">
            <a:avLst/>
          </a:prstGeom>
          <a:solidFill>
            <a:srgbClr val="3366FF"/>
          </a:solidFill>
          <a:ln w="9525" algn="ctr">
            <a:noFill/>
            <a:miter lim="800000"/>
            <a:headEnd/>
            <a:tailEnd/>
          </a:ln>
          <a:effectLst/>
        </p:spPr>
        <p:txBody>
          <a:bodyPr wrap="none">
            <a:spAutoFit/>
          </a:bodyPr>
          <a:lstStyle/>
          <a:p>
            <a:r>
              <a:rPr lang="en-US">
                <a:solidFill>
                  <a:srgbClr val="FFFF00"/>
                </a:solidFill>
                <a:latin typeface="Times New Roman" pitchFamily="18" charset="0"/>
                <a:cs typeface="Times New Roman" pitchFamily="18" charset="0"/>
              </a:rPr>
              <a:t>●</a:t>
            </a:r>
            <a:r>
              <a:rPr lang="en-US">
                <a:latin typeface="Times New Roman" pitchFamily="18" charset="0"/>
                <a:cs typeface="Times New Roman" pitchFamily="18" charset="0"/>
              </a:rPr>
              <a:t>  </a:t>
            </a:r>
            <a:r>
              <a:rPr lang="en-US" sz="2400">
                <a:solidFill>
                  <a:srgbClr val="FFFF00"/>
                </a:solidFill>
              </a:rPr>
              <a:t> Collect at least 15 minutes of dual-frequency GPS data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56355"/>
                                        </p:tgtEl>
                                        <p:attrNameLst>
                                          <p:attrName>style.visibility</p:attrName>
                                        </p:attrNameLst>
                                      </p:cBhvr>
                                      <p:to>
                                        <p:strVal val="visible"/>
                                      </p:to>
                                    </p:set>
                                    <p:anim calcmode="lin" valueType="num">
                                      <p:cBhvr additive="base">
                                        <p:cTn id="7" dur="500" fill="hold"/>
                                        <p:tgtEl>
                                          <p:spTgt spid="356355"/>
                                        </p:tgtEl>
                                        <p:attrNameLst>
                                          <p:attrName>ppt_x</p:attrName>
                                        </p:attrNameLst>
                                      </p:cBhvr>
                                      <p:tavLst>
                                        <p:tav tm="0">
                                          <p:val>
                                            <p:strVal val="1+#ppt_w/2"/>
                                          </p:val>
                                        </p:tav>
                                        <p:tav tm="100000">
                                          <p:val>
                                            <p:strVal val="#ppt_x"/>
                                          </p:val>
                                        </p:tav>
                                      </p:tavLst>
                                    </p:anim>
                                    <p:anim calcmode="lin" valueType="num">
                                      <p:cBhvr additive="base">
                                        <p:cTn id="8" dur="500" fill="hold"/>
                                        <p:tgtEl>
                                          <p:spTgt spid="35635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56356"/>
                                        </p:tgtEl>
                                        <p:attrNameLst>
                                          <p:attrName>style.visibility</p:attrName>
                                        </p:attrNameLst>
                                      </p:cBhvr>
                                      <p:to>
                                        <p:strVal val="visible"/>
                                      </p:to>
                                    </p:set>
                                    <p:anim calcmode="lin" valueType="num">
                                      <p:cBhvr additive="base">
                                        <p:cTn id="13" dur="500" fill="hold"/>
                                        <p:tgtEl>
                                          <p:spTgt spid="356356"/>
                                        </p:tgtEl>
                                        <p:attrNameLst>
                                          <p:attrName>ppt_x</p:attrName>
                                        </p:attrNameLst>
                                      </p:cBhvr>
                                      <p:tavLst>
                                        <p:tav tm="0">
                                          <p:val>
                                            <p:strVal val="0-#ppt_w/2"/>
                                          </p:val>
                                        </p:tav>
                                        <p:tav tm="100000">
                                          <p:val>
                                            <p:strVal val="#ppt_x"/>
                                          </p:val>
                                        </p:tav>
                                      </p:tavLst>
                                    </p:anim>
                                    <p:anim calcmode="lin" valueType="num">
                                      <p:cBhvr additive="base">
                                        <p:cTn id="14" dur="500" fill="hold"/>
                                        <p:tgtEl>
                                          <p:spTgt spid="35635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56357"/>
                                        </p:tgtEl>
                                        <p:attrNameLst>
                                          <p:attrName>style.visibility</p:attrName>
                                        </p:attrNameLst>
                                      </p:cBhvr>
                                      <p:to>
                                        <p:strVal val="visible"/>
                                      </p:to>
                                    </p:set>
                                    <p:anim calcmode="lin" valueType="num">
                                      <p:cBhvr additive="base">
                                        <p:cTn id="19" dur="500" fill="hold"/>
                                        <p:tgtEl>
                                          <p:spTgt spid="356357"/>
                                        </p:tgtEl>
                                        <p:attrNameLst>
                                          <p:attrName>ppt_x</p:attrName>
                                        </p:attrNameLst>
                                      </p:cBhvr>
                                      <p:tavLst>
                                        <p:tav tm="0">
                                          <p:val>
                                            <p:strVal val="1+#ppt_w/2"/>
                                          </p:val>
                                        </p:tav>
                                        <p:tav tm="100000">
                                          <p:val>
                                            <p:strVal val="#ppt_x"/>
                                          </p:val>
                                        </p:tav>
                                      </p:tavLst>
                                    </p:anim>
                                    <p:anim calcmode="lin" valueType="num">
                                      <p:cBhvr additive="base">
                                        <p:cTn id="20" dur="500" fill="hold"/>
                                        <p:tgtEl>
                                          <p:spTgt spid="35635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56358"/>
                                        </p:tgtEl>
                                        <p:attrNameLst>
                                          <p:attrName>style.visibility</p:attrName>
                                        </p:attrNameLst>
                                      </p:cBhvr>
                                      <p:to>
                                        <p:strVal val="visible"/>
                                      </p:to>
                                    </p:set>
                                    <p:anim calcmode="lin" valueType="num">
                                      <p:cBhvr additive="base">
                                        <p:cTn id="25" dur="500" fill="hold"/>
                                        <p:tgtEl>
                                          <p:spTgt spid="356358"/>
                                        </p:tgtEl>
                                        <p:attrNameLst>
                                          <p:attrName>ppt_x</p:attrName>
                                        </p:attrNameLst>
                                      </p:cBhvr>
                                      <p:tavLst>
                                        <p:tav tm="0">
                                          <p:val>
                                            <p:strVal val="0-#ppt_w/2"/>
                                          </p:val>
                                        </p:tav>
                                        <p:tav tm="100000">
                                          <p:val>
                                            <p:strVal val="#ppt_x"/>
                                          </p:val>
                                        </p:tav>
                                      </p:tavLst>
                                    </p:anim>
                                    <p:anim calcmode="lin" valueType="num">
                                      <p:cBhvr additive="base">
                                        <p:cTn id="26" dur="500" fill="hold"/>
                                        <p:tgtEl>
                                          <p:spTgt spid="3563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355" grpId="0" animBg="1" autoUpdateAnimBg="0"/>
      <p:bldP spid="356356" grpId="0" animBg="1" autoUpdateAnimBg="0"/>
      <p:bldP spid="356357" grpId="0" animBg="1" autoUpdateAnimBg="0"/>
      <p:bldP spid="356358" grpId="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94F1EBCA-E7EF-4CA0-951E-CB04E0E0A91F}" type="slidenum">
              <a:rPr lang="en-US"/>
              <a:pPr/>
              <a:t>18</a:t>
            </a:fld>
            <a:endParaRPr lang="en-US"/>
          </a:p>
        </p:txBody>
      </p:sp>
      <p:sp>
        <p:nvSpPr>
          <p:cNvPr id="560130" name="Rectangle 2"/>
          <p:cNvSpPr>
            <a:spLocks noGrp="1" noChangeArrowheads="1"/>
          </p:cNvSpPr>
          <p:nvPr>
            <p:ph type="title"/>
          </p:nvPr>
        </p:nvSpPr>
        <p:spPr/>
        <p:txBody>
          <a:bodyPr/>
          <a:lstStyle/>
          <a:p>
            <a:endParaRPr lang="en-US"/>
          </a:p>
        </p:txBody>
      </p:sp>
      <p:pic>
        <p:nvPicPr>
          <p:cNvPr id="560131" name="Picture 3"/>
          <p:cNvPicPr>
            <a:picLocks noGrp="1" noChangeAspect="1" noChangeArrowheads="1"/>
          </p:cNvPicPr>
          <p:nvPr>
            <p:ph type="body" idx="1"/>
          </p:nvPr>
        </p:nvPicPr>
        <p:blipFill>
          <a:blip r:embed="rId2" cstate="print"/>
          <a:srcRect/>
          <a:stretch>
            <a:fillRect/>
          </a:stretch>
        </p:blipFill>
        <p:spPr>
          <a:xfrm>
            <a:off x="0" y="228600"/>
            <a:ext cx="9144000" cy="6629400"/>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02" name="Rectangle 2"/>
          <p:cNvSpPr>
            <a:spLocks noChangeArrowheads="1"/>
          </p:cNvSpPr>
          <p:nvPr/>
        </p:nvSpPr>
        <p:spPr bwMode="auto">
          <a:xfrm>
            <a:off x="3019425" y="274638"/>
            <a:ext cx="6124575" cy="6335712"/>
          </a:xfrm>
          <a:prstGeom prst="rect">
            <a:avLst/>
          </a:prstGeom>
          <a:solidFill>
            <a:schemeClr val="bg1"/>
          </a:solidFill>
          <a:ln w="9525">
            <a:solidFill>
              <a:schemeClr val="tx1"/>
            </a:solidFill>
            <a:miter lim="800000"/>
            <a:headEnd/>
            <a:tailEnd/>
          </a:ln>
          <a:effectLst/>
        </p:spPr>
        <p:txBody>
          <a:bodyPr>
            <a:spAutoFit/>
          </a:bodyPr>
          <a:lstStyle/>
          <a:p>
            <a:pPr algn="l" eaLnBrk="0" hangingPunct="0"/>
            <a:r>
              <a:rPr lang="en-US" sz="800">
                <a:latin typeface="Courier New" pitchFamily="49" charset="0"/>
              </a:rPr>
              <a:t>FILE: corv0590.05o 000416827</a:t>
            </a:r>
          </a:p>
          <a:p>
            <a:pPr algn="l" eaLnBrk="0" hangingPunct="0"/>
            <a:endParaRPr lang="en-US" sz="800">
              <a:latin typeface="Courier New" pitchFamily="49" charset="0"/>
            </a:endParaRPr>
          </a:p>
          <a:p>
            <a:pPr algn="l" eaLnBrk="0" hangingPunct="0"/>
            <a:r>
              <a:rPr lang="en-US" sz="800">
                <a:latin typeface="Courier New" pitchFamily="49" charset="0"/>
              </a:rPr>
              <a:t> 1008   NOTE:  Antenna offsets supplied by the user were zero.  Coordinates</a:t>
            </a:r>
          </a:p>
          <a:p>
            <a:pPr algn="l" eaLnBrk="0" hangingPunct="0"/>
            <a:r>
              <a:rPr lang="en-US" sz="800">
                <a:latin typeface="Courier New" pitchFamily="49" charset="0"/>
              </a:rPr>
              <a:t> 1008   returned will be for the antenna reference point (ARP).</a:t>
            </a:r>
          </a:p>
          <a:p>
            <a:pPr algn="l" eaLnBrk="0" hangingPunct="0"/>
            <a:r>
              <a:rPr lang="en-US" sz="800">
                <a:latin typeface="Courier New" pitchFamily="49" charset="0"/>
              </a:rPr>
              <a:t> 1008</a:t>
            </a:r>
          </a:p>
          <a:p>
            <a:pPr algn="l" eaLnBrk="0" hangingPunct="0"/>
            <a:r>
              <a:rPr lang="en-US" sz="800">
                <a:latin typeface="Courier New" pitchFamily="49" charset="0"/>
              </a:rPr>
              <a:t>                              NGS OPUS SOLUTION REPORT</a:t>
            </a:r>
          </a:p>
          <a:p>
            <a:pPr algn="l" eaLnBrk="0" hangingPunct="0"/>
            <a:r>
              <a:rPr lang="en-US" sz="800">
                <a:latin typeface="Courier New" pitchFamily="49" charset="0"/>
              </a:rPr>
              <a:t>                              ========================</a:t>
            </a:r>
          </a:p>
          <a:p>
            <a:pPr algn="l" eaLnBrk="0" hangingPunct="0"/>
            <a:endParaRPr lang="en-US" sz="800">
              <a:latin typeface="Courier New" pitchFamily="49" charset="0"/>
            </a:endParaRPr>
          </a:p>
          <a:p>
            <a:pPr algn="l" eaLnBrk="0" hangingPunct="0"/>
            <a:r>
              <a:rPr lang="en-US" sz="800">
                <a:latin typeface="Courier New" pitchFamily="49" charset="0"/>
              </a:rPr>
              <a:t>      USER: jeff.olsen@noaa.gov                     DATE: January 13, 2006</a:t>
            </a:r>
          </a:p>
          <a:p>
            <a:pPr algn="l" eaLnBrk="0" hangingPunct="0"/>
            <a:r>
              <a:rPr lang="en-US" sz="800">
                <a:latin typeface="Courier New" pitchFamily="49" charset="0"/>
              </a:rPr>
              <a:t>RINEX FILE: corv059f.05o                            TIME: 19:08:14 UTC</a:t>
            </a:r>
          </a:p>
          <a:p>
            <a:pPr algn="l" eaLnBrk="0" hangingPunct="0"/>
            <a:endParaRPr lang="en-US" sz="800">
              <a:latin typeface="Courier New" pitchFamily="49" charset="0"/>
            </a:endParaRPr>
          </a:p>
          <a:p>
            <a:pPr algn="l" eaLnBrk="0" hangingPunct="0"/>
            <a:endParaRPr lang="en-US" sz="800">
              <a:latin typeface="Courier New" pitchFamily="49" charset="0"/>
            </a:endParaRPr>
          </a:p>
          <a:p>
            <a:pPr algn="l" eaLnBrk="0" hangingPunct="0"/>
            <a:r>
              <a:rPr lang="en-US" sz="800">
                <a:latin typeface="Courier New" pitchFamily="49" charset="0"/>
              </a:rPr>
              <a:t>  SOFTWARE: page5  0601.10 master3.pl              START: 2005/02/28  05:00:00</a:t>
            </a:r>
          </a:p>
          <a:p>
            <a:pPr algn="l" eaLnBrk="0" hangingPunct="0"/>
            <a:r>
              <a:rPr lang="en-US" sz="800">
                <a:latin typeface="Courier New" pitchFamily="49" charset="0"/>
              </a:rPr>
              <a:t> EPHEMERIS: igs13121.eph [precise]                  STOP: 2005/02/28  06:59:30</a:t>
            </a:r>
          </a:p>
          <a:p>
            <a:pPr algn="l" eaLnBrk="0" hangingPunct="0"/>
            <a:r>
              <a:rPr lang="en-US" sz="800">
                <a:latin typeface="Courier New" pitchFamily="49" charset="0"/>
              </a:rPr>
              <a:t>  NAV FILE: brdc0590.05n                        OBS USED:  4228 /  4314   :  98%</a:t>
            </a:r>
          </a:p>
          <a:p>
            <a:pPr algn="l" eaLnBrk="0" hangingPunct="0"/>
            <a:r>
              <a:rPr lang="en-US" sz="800">
                <a:latin typeface="Courier New" pitchFamily="49" charset="0"/>
              </a:rPr>
              <a:t>  ANT NAME: ASH700936B_M    NONE             # FIXED AMB:    25 /    29   :  86%</a:t>
            </a:r>
          </a:p>
          <a:p>
            <a:pPr algn="l" eaLnBrk="0" hangingPunct="0"/>
            <a:r>
              <a:rPr lang="en-US" sz="800">
                <a:latin typeface="Courier New" pitchFamily="49" charset="0"/>
              </a:rPr>
              <a:t>ARP HEIGHT: 0.0                              OVERALL RMS: 0.013(m)</a:t>
            </a:r>
          </a:p>
          <a:p>
            <a:pPr algn="l" eaLnBrk="0" hangingPunct="0"/>
            <a:endParaRPr lang="en-US" sz="800">
              <a:latin typeface="Courier New" pitchFamily="49" charset="0"/>
            </a:endParaRPr>
          </a:p>
          <a:p>
            <a:pPr algn="l" eaLnBrk="0" hangingPunct="0"/>
            <a:endParaRPr lang="en-US" sz="800">
              <a:latin typeface="Courier New" pitchFamily="49" charset="0"/>
            </a:endParaRPr>
          </a:p>
          <a:p>
            <a:pPr algn="l" eaLnBrk="0" hangingPunct="0"/>
            <a:r>
              <a:rPr lang="en-US" sz="800">
                <a:latin typeface="Courier New" pitchFamily="49" charset="0"/>
              </a:rPr>
              <a:t> REF FRAME: NAD_83(CORS96)(EPOCH:2002.0000)            ITRF00 (EPOCH:2005.1596)</a:t>
            </a:r>
          </a:p>
          <a:p>
            <a:pPr algn="l" eaLnBrk="0" hangingPunct="0"/>
            <a:endParaRPr lang="en-US" sz="800">
              <a:latin typeface="Courier New" pitchFamily="49" charset="0"/>
            </a:endParaRPr>
          </a:p>
          <a:p>
            <a:pPr algn="l" eaLnBrk="0" hangingPunct="0"/>
            <a:r>
              <a:rPr lang="en-US" sz="800">
                <a:latin typeface="Courier New" pitchFamily="49" charset="0"/>
              </a:rPr>
              <a:t>         X:     -2498423.165(m)   0.018(m)          -2498423.872(m)   0.018(m)</a:t>
            </a:r>
          </a:p>
          <a:p>
            <a:pPr algn="l" eaLnBrk="0" hangingPunct="0"/>
            <a:r>
              <a:rPr lang="en-US" sz="800">
                <a:latin typeface="Courier New" pitchFamily="49" charset="0"/>
              </a:rPr>
              <a:t>         Y:     -3802822.048(m)   0.021(m)          -3802820.836(m)   0.021(m)</a:t>
            </a:r>
          </a:p>
          <a:p>
            <a:pPr algn="l" eaLnBrk="0" hangingPunct="0"/>
            <a:r>
              <a:rPr lang="en-US" sz="800">
                <a:latin typeface="Courier New" pitchFamily="49" charset="0"/>
              </a:rPr>
              <a:t>         Z:      4454737.695(m)   0.024(m)           4454737.792(m)   0.024(m)</a:t>
            </a:r>
          </a:p>
          <a:p>
            <a:pPr algn="l" eaLnBrk="0" hangingPunct="0"/>
            <a:endParaRPr lang="en-US" sz="800">
              <a:latin typeface="Courier New" pitchFamily="49" charset="0"/>
            </a:endParaRPr>
          </a:p>
          <a:p>
            <a:pPr algn="l" eaLnBrk="0" hangingPunct="0"/>
            <a:r>
              <a:rPr lang="en-US" sz="800">
                <a:latin typeface="Courier New" pitchFamily="49" charset="0"/>
              </a:rPr>
              <a:t>       LAT:   44 35  7.91054      0.002(m)        44 35  7.92698      0.002(m)</a:t>
            </a:r>
          </a:p>
          <a:p>
            <a:pPr algn="l" eaLnBrk="0" hangingPunct="0"/>
            <a:r>
              <a:rPr lang="en-US" sz="800">
                <a:latin typeface="Courier New" pitchFamily="49" charset="0"/>
              </a:rPr>
              <a:t>     E LON:  236 41 43.48129      0.014(m)       236 41 43.42434      0.014(m)</a:t>
            </a:r>
          </a:p>
          <a:p>
            <a:pPr algn="l" eaLnBrk="0" hangingPunct="0"/>
            <a:r>
              <a:rPr lang="en-US" sz="800">
                <a:latin typeface="Courier New" pitchFamily="49" charset="0"/>
              </a:rPr>
              <a:t>     W LON:  123 18 16.51871      0.014(m)       123 18 16.57566      0.014(m)</a:t>
            </a:r>
          </a:p>
          <a:p>
            <a:pPr algn="l" eaLnBrk="0" hangingPunct="0"/>
            <a:r>
              <a:rPr lang="en-US" sz="800">
                <a:latin typeface="Courier New" pitchFamily="49" charset="0"/>
              </a:rPr>
              <a:t>    EL HGT:          107.485(m)   0.034(m)               107.108(m)   0.034(m)</a:t>
            </a:r>
          </a:p>
          <a:p>
            <a:pPr algn="l" eaLnBrk="0" hangingPunct="0"/>
            <a:r>
              <a:rPr lang="en-US" sz="800">
                <a:latin typeface="Courier New" pitchFamily="49" charset="0"/>
              </a:rPr>
              <a:t> ORTHO HGT:          130.010(m)   0.043(m) [Geoid03 NAVD88]</a:t>
            </a:r>
          </a:p>
          <a:p>
            <a:pPr algn="l" eaLnBrk="0" hangingPunct="0"/>
            <a:endParaRPr lang="en-US" sz="800">
              <a:latin typeface="Courier New" pitchFamily="49" charset="0"/>
            </a:endParaRPr>
          </a:p>
          <a:p>
            <a:pPr algn="l" eaLnBrk="0" hangingPunct="0"/>
            <a:r>
              <a:rPr lang="en-US" sz="800">
                <a:latin typeface="Courier New" pitchFamily="49" charset="0"/>
              </a:rPr>
              <a:t>                        UTM COORDINATES    STATE PLANE COORDINATES</a:t>
            </a:r>
          </a:p>
          <a:p>
            <a:pPr algn="l" eaLnBrk="0" hangingPunct="0"/>
            <a:r>
              <a:rPr lang="en-US" sz="800">
                <a:latin typeface="Courier New" pitchFamily="49" charset="0"/>
              </a:rPr>
              <a:t>                         UTM (Zone 10)         SPC (3601 OR N)</a:t>
            </a:r>
          </a:p>
          <a:p>
            <a:pPr algn="l" eaLnBrk="0" hangingPunct="0"/>
            <a:r>
              <a:rPr lang="en-US" sz="800">
                <a:latin typeface="Courier New" pitchFamily="49" charset="0"/>
              </a:rPr>
              <a:t>Northing (Y) [meters]     4936954.907           105971.557</a:t>
            </a:r>
          </a:p>
          <a:p>
            <a:pPr algn="l" eaLnBrk="0" hangingPunct="0"/>
            <a:r>
              <a:rPr lang="en-US" sz="800">
                <a:latin typeface="Courier New" pitchFamily="49" charset="0"/>
              </a:rPr>
              <a:t>Easting (X)  [meters]      475821.322          2277335.385</a:t>
            </a:r>
          </a:p>
          <a:p>
            <a:pPr algn="l" eaLnBrk="0" hangingPunct="0"/>
            <a:r>
              <a:rPr lang="en-US" sz="800">
                <a:latin typeface="Courier New" pitchFamily="49" charset="0"/>
              </a:rPr>
              <a:t>Convergence  [degrees]    -0.21381402          -1.98897497</a:t>
            </a:r>
          </a:p>
          <a:p>
            <a:pPr algn="l" eaLnBrk="0" hangingPunct="0"/>
            <a:r>
              <a:rPr lang="en-US" sz="800">
                <a:latin typeface="Courier New" pitchFamily="49" charset="0"/>
              </a:rPr>
              <a:t>Point Scale                0.99960719           0.99994603</a:t>
            </a:r>
          </a:p>
          <a:p>
            <a:pPr algn="l" eaLnBrk="0" hangingPunct="0"/>
            <a:r>
              <a:rPr lang="en-US" sz="800">
                <a:latin typeface="Courier New" pitchFamily="49" charset="0"/>
              </a:rPr>
              <a:t>Combined Factor            0.99959034           0.99992918</a:t>
            </a:r>
          </a:p>
          <a:p>
            <a:pPr algn="l" eaLnBrk="0" hangingPunct="0"/>
            <a:endParaRPr lang="en-US" sz="800">
              <a:latin typeface="Courier New" pitchFamily="49" charset="0"/>
            </a:endParaRPr>
          </a:p>
          <a:p>
            <a:pPr algn="l" eaLnBrk="0" hangingPunct="0"/>
            <a:r>
              <a:rPr lang="en-US" sz="800">
                <a:latin typeface="Courier New" pitchFamily="49" charset="0"/>
              </a:rPr>
              <a:t>US NATIONAL GRID DESIGNATOR: 10TDQ7582136955(NAD 83)</a:t>
            </a:r>
          </a:p>
          <a:p>
            <a:pPr algn="l" eaLnBrk="0" hangingPunct="0"/>
            <a:endParaRPr lang="en-US" sz="800">
              <a:latin typeface="Courier New" pitchFamily="49" charset="0"/>
            </a:endParaRPr>
          </a:p>
          <a:p>
            <a:pPr algn="l" eaLnBrk="0" hangingPunct="0"/>
            <a:endParaRPr lang="en-US" sz="800">
              <a:latin typeface="Courier New" pitchFamily="49" charset="0"/>
            </a:endParaRPr>
          </a:p>
          <a:p>
            <a:pPr algn="l" eaLnBrk="0" hangingPunct="0"/>
            <a:endParaRPr lang="en-US" sz="800">
              <a:latin typeface="Courier New" pitchFamily="49" charset="0"/>
            </a:endParaRPr>
          </a:p>
          <a:p>
            <a:pPr algn="l" eaLnBrk="0" hangingPunct="0"/>
            <a:r>
              <a:rPr lang="en-US" sz="800">
                <a:latin typeface="Courier New" pitchFamily="49" charset="0"/>
              </a:rPr>
              <a:t>                              BASE STATIONS USED</a:t>
            </a:r>
          </a:p>
          <a:p>
            <a:pPr algn="l" eaLnBrk="0" hangingPunct="0"/>
            <a:r>
              <a:rPr lang="en-US" sz="800">
                <a:latin typeface="Courier New" pitchFamily="49" charset="0"/>
              </a:rPr>
              <a:t>PID       DESIGNATION                        LATITUDE    LONGITUDE DISTANCE(m)</a:t>
            </a:r>
          </a:p>
          <a:p>
            <a:pPr algn="l" eaLnBrk="0" hangingPunct="0"/>
            <a:r>
              <a:rPr lang="en-US" sz="800">
                <a:latin typeface="Courier New" pitchFamily="49" charset="0"/>
              </a:rPr>
              <a:t>AH2489 NEWP NEWPORT CORS ARP               N443506.072 W1240342.736   60138.7</a:t>
            </a:r>
          </a:p>
          <a:p>
            <a:pPr algn="l" eaLnBrk="0" hangingPunct="0"/>
            <a:r>
              <a:rPr lang="en-US" sz="800">
                <a:latin typeface="Courier New" pitchFamily="49" charset="0"/>
              </a:rPr>
              <a:t>AJ6959 CHZZ CAPE MEARS CORS ARP            N452911.437 W1235841.187  113322.4</a:t>
            </a:r>
          </a:p>
          <a:p>
            <a:pPr algn="l" eaLnBrk="0" hangingPunct="0"/>
            <a:r>
              <a:rPr lang="en-US" sz="800">
                <a:latin typeface="Courier New" pitchFamily="49" charset="0"/>
              </a:rPr>
              <a:t>DH4503 P376 EOLARESVR_OR2004 CORS ARP      N445628.313 W1230608.100   42648.2</a:t>
            </a:r>
          </a:p>
          <a:p>
            <a:pPr algn="l" eaLnBrk="0" hangingPunct="0"/>
            <a:endParaRPr lang="en-US" sz="800">
              <a:latin typeface="Courier New" pitchFamily="49" charset="0"/>
            </a:endParaRPr>
          </a:p>
          <a:p>
            <a:pPr algn="l" eaLnBrk="0" hangingPunct="0"/>
            <a:r>
              <a:rPr lang="en-US" sz="800">
                <a:latin typeface="Courier New" pitchFamily="49" charset="0"/>
              </a:rPr>
              <a:t>                 NEAREST NGS PUBLISHED CONTROL POINT</a:t>
            </a:r>
          </a:p>
          <a:p>
            <a:pPr algn="l" eaLnBrk="0" hangingPunct="0"/>
            <a:r>
              <a:rPr lang="en-US" sz="800">
                <a:latin typeface="Courier New" pitchFamily="49" charset="0"/>
              </a:rPr>
              <a:t>AH2486      CORVALLIS CORS ARP             N443507.910 W1231816.519       0.0</a:t>
            </a:r>
          </a:p>
        </p:txBody>
      </p:sp>
      <p:sp>
        <p:nvSpPr>
          <p:cNvPr id="460803" name="Rectangle 3"/>
          <p:cNvSpPr>
            <a:spLocks noChangeArrowheads="1"/>
          </p:cNvSpPr>
          <p:nvPr/>
        </p:nvSpPr>
        <p:spPr bwMode="auto">
          <a:xfrm>
            <a:off x="3076575" y="292100"/>
            <a:ext cx="6067425" cy="2179638"/>
          </a:xfrm>
          <a:prstGeom prst="rect">
            <a:avLst/>
          </a:prstGeom>
          <a:noFill/>
          <a:ln w="38100">
            <a:solidFill>
              <a:srgbClr val="800080"/>
            </a:solidFill>
            <a:miter lim="800000"/>
            <a:headEnd/>
            <a:tailEnd/>
          </a:ln>
          <a:effectLst/>
        </p:spPr>
        <p:txBody>
          <a:bodyPr anchor="ctr">
            <a:spAutoFit/>
          </a:bodyPr>
          <a:lstStyle/>
          <a:p>
            <a:endParaRPr lang="en-US"/>
          </a:p>
        </p:txBody>
      </p:sp>
      <p:sp>
        <p:nvSpPr>
          <p:cNvPr id="460804" name="Rectangle 4"/>
          <p:cNvSpPr>
            <a:spLocks noChangeArrowheads="1"/>
          </p:cNvSpPr>
          <p:nvPr/>
        </p:nvSpPr>
        <p:spPr bwMode="auto">
          <a:xfrm>
            <a:off x="3079750" y="2544763"/>
            <a:ext cx="6064250" cy="2716212"/>
          </a:xfrm>
          <a:prstGeom prst="rect">
            <a:avLst/>
          </a:prstGeom>
          <a:noFill/>
          <a:ln w="38100">
            <a:solidFill>
              <a:srgbClr val="800080"/>
            </a:solidFill>
            <a:miter lim="800000"/>
            <a:headEnd/>
            <a:tailEnd/>
          </a:ln>
          <a:effectLst/>
        </p:spPr>
        <p:txBody>
          <a:bodyPr anchor="ctr">
            <a:spAutoFit/>
          </a:bodyPr>
          <a:lstStyle/>
          <a:p>
            <a:endParaRPr lang="en-US"/>
          </a:p>
        </p:txBody>
      </p:sp>
      <p:sp>
        <p:nvSpPr>
          <p:cNvPr id="460805" name="Rectangle 5"/>
          <p:cNvSpPr>
            <a:spLocks noChangeArrowheads="1"/>
          </p:cNvSpPr>
          <p:nvPr/>
        </p:nvSpPr>
        <p:spPr bwMode="auto">
          <a:xfrm rot="10800000">
            <a:off x="3082925" y="5332413"/>
            <a:ext cx="6061075" cy="1277937"/>
          </a:xfrm>
          <a:prstGeom prst="rect">
            <a:avLst/>
          </a:prstGeom>
          <a:noFill/>
          <a:ln w="38100">
            <a:solidFill>
              <a:srgbClr val="800080"/>
            </a:solidFill>
            <a:miter lim="800000"/>
            <a:headEnd/>
            <a:tailEnd/>
          </a:ln>
          <a:effectLst/>
        </p:spPr>
        <p:txBody>
          <a:bodyPr anchor="ctr">
            <a:spAutoFit/>
          </a:bodyPr>
          <a:lstStyle/>
          <a:p>
            <a:endParaRPr lang="en-US"/>
          </a:p>
        </p:txBody>
      </p:sp>
      <p:sp>
        <p:nvSpPr>
          <p:cNvPr id="460806" name="Rectangle 6"/>
          <p:cNvSpPr>
            <a:spLocks noChangeArrowheads="1"/>
          </p:cNvSpPr>
          <p:nvPr/>
        </p:nvSpPr>
        <p:spPr bwMode="auto">
          <a:xfrm>
            <a:off x="0" y="152400"/>
            <a:ext cx="2971800" cy="838200"/>
          </a:xfrm>
          <a:prstGeom prst="rect">
            <a:avLst/>
          </a:prstGeom>
          <a:noFill/>
          <a:ln w="9525">
            <a:noFill/>
            <a:miter lim="800000"/>
            <a:headEnd/>
            <a:tailEnd/>
          </a:ln>
          <a:effectLst/>
        </p:spPr>
        <p:txBody>
          <a:bodyPr anchor="ctr"/>
          <a:lstStyle/>
          <a:p>
            <a:r>
              <a:rPr lang="en-US" sz="2800" b="1">
                <a:solidFill>
                  <a:schemeClr val="accent2"/>
                </a:solidFill>
              </a:rPr>
              <a:t>OPUS Output</a:t>
            </a:r>
            <a:endParaRPr lang="en-US" sz="2800" b="1" i="1">
              <a:solidFill>
                <a:schemeClr val="accent2"/>
              </a:solidFill>
            </a:endParaRPr>
          </a:p>
        </p:txBody>
      </p:sp>
      <p:sp>
        <p:nvSpPr>
          <p:cNvPr id="460807" name="Text Box 7"/>
          <p:cNvSpPr txBox="1">
            <a:spLocks noChangeArrowheads="1"/>
          </p:cNvSpPr>
          <p:nvPr/>
        </p:nvSpPr>
        <p:spPr bwMode="auto">
          <a:xfrm>
            <a:off x="304800" y="1219200"/>
            <a:ext cx="2736850" cy="3113088"/>
          </a:xfrm>
          <a:prstGeom prst="rect">
            <a:avLst/>
          </a:prstGeom>
          <a:noFill/>
          <a:ln w="9525" algn="ctr">
            <a:noFill/>
            <a:miter lim="800000"/>
            <a:headEnd/>
            <a:tailEnd/>
          </a:ln>
          <a:effectLst/>
        </p:spPr>
        <p:txBody>
          <a:bodyPr wrap="none">
            <a:spAutoFit/>
          </a:bodyPr>
          <a:lstStyle/>
          <a:p>
            <a:pPr algn="l"/>
            <a:r>
              <a:rPr lang="en-US">
                <a:solidFill>
                  <a:schemeClr val="accent1"/>
                </a:solidFill>
              </a:rPr>
              <a:t>NAD 83 coordinates (3D)</a:t>
            </a:r>
          </a:p>
          <a:p>
            <a:pPr algn="l"/>
            <a:endParaRPr lang="en-US">
              <a:solidFill>
                <a:schemeClr val="accent1"/>
              </a:solidFill>
            </a:endParaRPr>
          </a:p>
          <a:p>
            <a:pPr algn="l"/>
            <a:r>
              <a:rPr lang="en-US">
                <a:solidFill>
                  <a:schemeClr val="accent1"/>
                </a:solidFill>
              </a:rPr>
              <a:t>ITRF coordinates (3D)</a:t>
            </a:r>
          </a:p>
          <a:p>
            <a:pPr algn="l"/>
            <a:endParaRPr lang="en-US">
              <a:solidFill>
                <a:schemeClr val="accent1"/>
              </a:solidFill>
            </a:endParaRPr>
          </a:p>
          <a:p>
            <a:pPr algn="l"/>
            <a:r>
              <a:rPr lang="en-US">
                <a:solidFill>
                  <a:schemeClr val="accent1"/>
                </a:solidFill>
              </a:rPr>
              <a:t>NAVD 88 height</a:t>
            </a:r>
          </a:p>
          <a:p>
            <a:pPr algn="l"/>
            <a:endParaRPr lang="en-US">
              <a:solidFill>
                <a:schemeClr val="accent1"/>
              </a:solidFill>
            </a:endParaRPr>
          </a:p>
          <a:p>
            <a:pPr algn="l"/>
            <a:r>
              <a:rPr lang="en-US">
                <a:solidFill>
                  <a:schemeClr val="accent1"/>
                </a:solidFill>
              </a:rPr>
              <a:t>State Plane coordinates</a:t>
            </a:r>
          </a:p>
          <a:p>
            <a:pPr algn="l"/>
            <a:endParaRPr lang="en-US">
              <a:solidFill>
                <a:schemeClr val="accent1"/>
              </a:solidFill>
            </a:endParaRPr>
          </a:p>
          <a:p>
            <a:pPr algn="l"/>
            <a:r>
              <a:rPr lang="en-US">
                <a:solidFill>
                  <a:schemeClr val="accent1"/>
                </a:solidFill>
              </a:rPr>
              <a:t>UTM coordinates</a:t>
            </a:r>
          </a:p>
          <a:p>
            <a:pPr algn="l"/>
            <a:endParaRPr lang="en-US">
              <a:solidFill>
                <a:schemeClr val="accent1"/>
              </a:solidFill>
            </a:endParaRPr>
          </a:p>
          <a:p>
            <a:pPr algn="l"/>
            <a:r>
              <a:rPr lang="en-US">
                <a:solidFill>
                  <a:schemeClr val="accent1"/>
                </a:solidFill>
              </a:rPr>
              <a:t>US National Grid</a:t>
            </a:r>
          </a:p>
        </p:txBody>
      </p:sp>
      <p:sp>
        <p:nvSpPr>
          <p:cNvPr id="460808" name="Text Box 8"/>
          <p:cNvSpPr txBox="1">
            <a:spLocks noChangeArrowheads="1"/>
          </p:cNvSpPr>
          <p:nvPr/>
        </p:nvSpPr>
        <p:spPr bwMode="auto">
          <a:xfrm>
            <a:off x="228600" y="4953000"/>
            <a:ext cx="2533650" cy="1190625"/>
          </a:xfrm>
          <a:prstGeom prst="rect">
            <a:avLst/>
          </a:prstGeom>
          <a:noFill/>
          <a:ln w="9525" algn="ctr">
            <a:noFill/>
            <a:miter lim="800000"/>
            <a:headEnd/>
            <a:tailEnd/>
          </a:ln>
          <a:effectLst/>
        </p:spPr>
        <p:txBody>
          <a:bodyPr wrap="none">
            <a:spAutoFit/>
          </a:bodyPr>
          <a:lstStyle/>
          <a:p>
            <a:pPr algn="l"/>
            <a:r>
              <a:rPr lang="en-US">
                <a:solidFill>
                  <a:schemeClr val="accent2"/>
                </a:solidFill>
              </a:rPr>
              <a:t>A more comprehensive</a:t>
            </a:r>
          </a:p>
          <a:p>
            <a:pPr algn="l"/>
            <a:r>
              <a:rPr lang="en-US">
                <a:solidFill>
                  <a:schemeClr val="accent2"/>
                </a:solidFill>
              </a:rPr>
              <a:t>output is also </a:t>
            </a:r>
          </a:p>
          <a:p>
            <a:pPr algn="l"/>
            <a:r>
              <a:rPr lang="en-US">
                <a:solidFill>
                  <a:schemeClr val="accent2"/>
                </a:solidFill>
              </a:rPr>
              <a:t>available upon</a:t>
            </a:r>
          </a:p>
          <a:p>
            <a:pPr algn="l"/>
            <a:r>
              <a:rPr lang="en-US">
                <a:solidFill>
                  <a:schemeClr val="accent2"/>
                </a:solidFill>
              </a:rPr>
              <a:t>request.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60802"/>
                                        </p:tgtEl>
                                        <p:attrNameLst>
                                          <p:attrName>style.visibility</p:attrName>
                                        </p:attrNameLst>
                                      </p:cBhvr>
                                      <p:to>
                                        <p:strVal val="visible"/>
                                      </p:to>
                                    </p:set>
                                    <p:anim calcmode="lin" valueType="num">
                                      <p:cBhvr additive="base">
                                        <p:cTn id="7" dur="500" fill="hold"/>
                                        <p:tgtEl>
                                          <p:spTgt spid="460802"/>
                                        </p:tgtEl>
                                        <p:attrNameLst>
                                          <p:attrName>ppt_x</p:attrName>
                                        </p:attrNameLst>
                                      </p:cBhvr>
                                      <p:tavLst>
                                        <p:tav tm="0">
                                          <p:val>
                                            <p:strVal val="#ppt_x"/>
                                          </p:val>
                                        </p:tav>
                                        <p:tav tm="100000">
                                          <p:val>
                                            <p:strVal val="#ppt_x"/>
                                          </p:val>
                                        </p:tav>
                                      </p:tavLst>
                                    </p:anim>
                                    <p:anim calcmode="lin" valueType="num">
                                      <p:cBhvr additive="base">
                                        <p:cTn id="8" dur="500" fill="hold"/>
                                        <p:tgtEl>
                                          <p:spTgt spid="46080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60803"/>
                                        </p:tgtEl>
                                        <p:attrNameLst>
                                          <p:attrName>style.visibility</p:attrName>
                                        </p:attrNameLst>
                                      </p:cBhvr>
                                      <p:to>
                                        <p:strVal val="visible"/>
                                      </p:to>
                                    </p:set>
                                    <p:anim calcmode="lin" valueType="num">
                                      <p:cBhvr additive="base">
                                        <p:cTn id="13" dur="500" fill="hold"/>
                                        <p:tgtEl>
                                          <p:spTgt spid="460803"/>
                                        </p:tgtEl>
                                        <p:attrNameLst>
                                          <p:attrName>ppt_x</p:attrName>
                                        </p:attrNameLst>
                                      </p:cBhvr>
                                      <p:tavLst>
                                        <p:tav tm="0">
                                          <p:val>
                                            <p:strVal val="0-#ppt_w/2"/>
                                          </p:val>
                                        </p:tav>
                                        <p:tav tm="100000">
                                          <p:val>
                                            <p:strVal val="#ppt_x"/>
                                          </p:val>
                                        </p:tav>
                                      </p:tavLst>
                                    </p:anim>
                                    <p:anim calcmode="lin" valueType="num">
                                      <p:cBhvr additive="base">
                                        <p:cTn id="14" dur="500" fill="hold"/>
                                        <p:tgtEl>
                                          <p:spTgt spid="46080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60804"/>
                                        </p:tgtEl>
                                        <p:attrNameLst>
                                          <p:attrName>style.visibility</p:attrName>
                                        </p:attrNameLst>
                                      </p:cBhvr>
                                      <p:to>
                                        <p:strVal val="visible"/>
                                      </p:to>
                                    </p:set>
                                    <p:anim calcmode="lin" valueType="num">
                                      <p:cBhvr additive="base">
                                        <p:cTn id="19" dur="500" fill="hold"/>
                                        <p:tgtEl>
                                          <p:spTgt spid="460804"/>
                                        </p:tgtEl>
                                        <p:attrNameLst>
                                          <p:attrName>ppt_x</p:attrName>
                                        </p:attrNameLst>
                                      </p:cBhvr>
                                      <p:tavLst>
                                        <p:tav tm="0">
                                          <p:val>
                                            <p:strVal val="0-#ppt_w/2"/>
                                          </p:val>
                                        </p:tav>
                                        <p:tav tm="100000">
                                          <p:val>
                                            <p:strVal val="#ppt_x"/>
                                          </p:val>
                                        </p:tav>
                                      </p:tavLst>
                                    </p:anim>
                                    <p:anim calcmode="lin" valueType="num">
                                      <p:cBhvr additive="base">
                                        <p:cTn id="20" dur="500" fill="hold"/>
                                        <p:tgtEl>
                                          <p:spTgt spid="46080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60805"/>
                                        </p:tgtEl>
                                        <p:attrNameLst>
                                          <p:attrName>style.visibility</p:attrName>
                                        </p:attrNameLst>
                                      </p:cBhvr>
                                      <p:to>
                                        <p:strVal val="visible"/>
                                      </p:to>
                                    </p:set>
                                    <p:anim calcmode="lin" valueType="num">
                                      <p:cBhvr additive="base">
                                        <p:cTn id="25" dur="500" fill="hold"/>
                                        <p:tgtEl>
                                          <p:spTgt spid="460805"/>
                                        </p:tgtEl>
                                        <p:attrNameLst>
                                          <p:attrName>ppt_x</p:attrName>
                                        </p:attrNameLst>
                                      </p:cBhvr>
                                      <p:tavLst>
                                        <p:tav tm="0">
                                          <p:val>
                                            <p:strVal val="0-#ppt_w/2"/>
                                          </p:val>
                                        </p:tav>
                                        <p:tav tm="100000">
                                          <p:val>
                                            <p:strVal val="#ppt_x"/>
                                          </p:val>
                                        </p:tav>
                                      </p:tavLst>
                                    </p:anim>
                                    <p:anim calcmode="lin" valueType="num">
                                      <p:cBhvr additive="base">
                                        <p:cTn id="26" dur="500" fill="hold"/>
                                        <p:tgtEl>
                                          <p:spTgt spid="46080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02" grpId="0" animBg="1"/>
      <p:bldP spid="460803" grpId="0" animBg="1"/>
      <p:bldP spid="460804" grpId="0" animBg="1"/>
      <p:bldP spid="46080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fld id="{51C4643E-2E76-4515-8288-9BA520A5AAC9}" type="slidenum">
              <a:rPr lang="en-US"/>
              <a:pPr/>
              <a:t>2</a:t>
            </a:fld>
            <a:endParaRPr lang="en-US"/>
          </a:p>
        </p:txBody>
      </p:sp>
      <p:sp>
        <p:nvSpPr>
          <p:cNvPr id="379906" name="Rectangle 2"/>
          <p:cNvSpPr>
            <a:spLocks noChangeArrowheads="1"/>
          </p:cNvSpPr>
          <p:nvPr/>
        </p:nvSpPr>
        <p:spPr bwMode="auto">
          <a:xfrm>
            <a:off x="2590800" y="1447800"/>
            <a:ext cx="3962400" cy="609600"/>
          </a:xfrm>
          <a:prstGeom prst="rect">
            <a:avLst/>
          </a:prstGeom>
          <a:solidFill>
            <a:schemeClr val="bg1"/>
          </a:solidFill>
          <a:ln w="9525">
            <a:noFill/>
            <a:miter lim="800000"/>
            <a:headEnd/>
            <a:tailEnd/>
          </a:ln>
          <a:effectLst/>
        </p:spPr>
        <p:txBody>
          <a:bodyPr wrap="none" anchor="ctr"/>
          <a:lstStyle/>
          <a:p>
            <a:endParaRPr lang="en-US"/>
          </a:p>
        </p:txBody>
      </p:sp>
      <p:pic>
        <p:nvPicPr>
          <p:cNvPr id="379907" name="Picture 3" descr="02LZW"/>
          <p:cNvPicPr>
            <a:picLocks noChangeAspect="1" noChangeArrowheads="1"/>
          </p:cNvPicPr>
          <p:nvPr/>
        </p:nvPicPr>
        <p:blipFill>
          <a:blip r:embed="rId2" cstate="print">
            <a:lum bright="22000" contrast="-6000"/>
          </a:blip>
          <a:srcRect/>
          <a:stretch>
            <a:fillRect/>
          </a:stretch>
        </p:blipFill>
        <p:spPr bwMode="auto">
          <a:xfrm>
            <a:off x="1828800" y="2438400"/>
            <a:ext cx="5257800" cy="3509963"/>
          </a:xfrm>
          <a:prstGeom prst="rect">
            <a:avLst/>
          </a:prstGeom>
          <a:noFill/>
          <a:ln w="9525">
            <a:noFill/>
            <a:miter lim="800000"/>
            <a:headEnd/>
            <a:tailEnd/>
          </a:ln>
        </p:spPr>
      </p:pic>
      <p:sp>
        <p:nvSpPr>
          <p:cNvPr id="379908" name="Text Box 4"/>
          <p:cNvSpPr txBox="1">
            <a:spLocks noChangeArrowheads="1"/>
          </p:cNvSpPr>
          <p:nvPr/>
        </p:nvSpPr>
        <p:spPr bwMode="auto">
          <a:xfrm>
            <a:off x="228600" y="1676400"/>
            <a:ext cx="8413750" cy="641350"/>
          </a:xfrm>
          <a:prstGeom prst="rect">
            <a:avLst/>
          </a:prstGeom>
          <a:noFill/>
          <a:ln w="9525">
            <a:noFill/>
            <a:miter lim="800000"/>
            <a:headEnd/>
            <a:tailEnd/>
          </a:ln>
          <a:effectLst/>
        </p:spPr>
        <p:txBody>
          <a:bodyPr wrap="none">
            <a:spAutoFit/>
          </a:bodyPr>
          <a:lstStyle/>
          <a:p>
            <a:pPr eaLnBrk="0" hangingPunct="0"/>
            <a:r>
              <a:rPr lang="en-US" sz="3600" i="1">
                <a:solidFill>
                  <a:schemeClr val="accent2"/>
                </a:solidFill>
                <a:latin typeface="Times New Roman" pitchFamily="18" charset="0"/>
              </a:rPr>
              <a:t>Everyone is able to know where they are and</a:t>
            </a:r>
            <a:endParaRPr lang="en-US" sz="3600">
              <a:latin typeface="Times New Roman" pitchFamily="18" charset="0"/>
            </a:endParaRPr>
          </a:p>
        </p:txBody>
      </p:sp>
      <p:sp>
        <p:nvSpPr>
          <p:cNvPr id="379909" name="Text Box 5"/>
          <p:cNvSpPr txBox="1">
            <a:spLocks noChangeArrowheads="1"/>
          </p:cNvSpPr>
          <p:nvPr/>
        </p:nvSpPr>
        <p:spPr bwMode="auto">
          <a:xfrm>
            <a:off x="457200" y="5943600"/>
            <a:ext cx="7931150" cy="641350"/>
          </a:xfrm>
          <a:prstGeom prst="rect">
            <a:avLst/>
          </a:prstGeom>
          <a:noFill/>
          <a:ln w="9525">
            <a:noFill/>
            <a:miter lim="800000"/>
            <a:headEnd/>
            <a:tailEnd/>
          </a:ln>
          <a:effectLst/>
        </p:spPr>
        <p:txBody>
          <a:bodyPr wrap="none">
            <a:spAutoFit/>
          </a:bodyPr>
          <a:lstStyle/>
          <a:p>
            <a:pPr eaLnBrk="0" hangingPunct="0"/>
            <a:r>
              <a:rPr lang="en-US" sz="3600" i="1">
                <a:solidFill>
                  <a:schemeClr val="accent2"/>
                </a:solidFill>
                <a:latin typeface="Times New Roman" pitchFamily="18" charset="0"/>
              </a:rPr>
              <a:t>where other things are anytime, anyplace!</a:t>
            </a:r>
            <a:endParaRPr lang="en-US" sz="3600">
              <a:latin typeface="Times New Roman" pitchFamily="18" charset="0"/>
            </a:endParaRPr>
          </a:p>
        </p:txBody>
      </p:sp>
      <p:sp>
        <p:nvSpPr>
          <p:cNvPr id="379910" name="Text Box 6"/>
          <p:cNvSpPr txBox="1">
            <a:spLocks noChangeArrowheads="1"/>
          </p:cNvSpPr>
          <p:nvPr/>
        </p:nvSpPr>
        <p:spPr bwMode="auto">
          <a:xfrm>
            <a:off x="1600200" y="685800"/>
            <a:ext cx="5957888" cy="549275"/>
          </a:xfrm>
          <a:prstGeom prst="rect">
            <a:avLst/>
          </a:prstGeom>
          <a:noFill/>
          <a:ln w="9525" algn="ctr">
            <a:noFill/>
            <a:miter lim="800000"/>
            <a:headEnd/>
            <a:tailEnd/>
          </a:ln>
          <a:effectLst/>
        </p:spPr>
        <p:txBody>
          <a:bodyPr wrap="none">
            <a:spAutoFit/>
          </a:bodyPr>
          <a:lstStyle/>
          <a:p>
            <a:r>
              <a:rPr lang="en-US" sz="3000">
                <a:solidFill>
                  <a:schemeClr val="accent2"/>
                </a:solidFill>
              </a:rPr>
              <a:t>NOAA’s National Geodetic Survey</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p:cNvSpPr>
            <a:spLocks noGrp="1" noChangeArrowheads="1"/>
          </p:cNvSpPr>
          <p:nvPr>
            <p:ph type="body" idx="1"/>
          </p:nvPr>
        </p:nvSpPr>
        <p:spPr>
          <a:xfrm>
            <a:off x="457200" y="1905000"/>
            <a:ext cx="8382000" cy="4724400"/>
          </a:xfrm>
          <a:solidFill>
            <a:schemeClr val="bg1">
              <a:alpha val="59999"/>
            </a:schemeClr>
          </a:solidFill>
        </p:spPr>
        <p:txBody>
          <a:bodyPr/>
          <a:lstStyle/>
          <a:p>
            <a:pPr eaLnBrk="1" hangingPunct="1">
              <a:buFontTx/>
              <a:buNone/>
            </a:pPr>
            <a:r>
              <a:rPr lang="en-US" sz="2400" b="1" dirty="0" smtClean="0">
                <a:solidFill>
                  <a:srgbClr val="FF0000"/>
                </a:solidFill>
              </a:rPr>
              <a:t>DEFAULT		    OPTION		OPUS FLAVOR</a:t>
            </a:r>
          </a:p>
          <a:p>
            <a:pPr eaLnBrk="1" hangingPunct="1">
              <a:buFontTx/>
              <a:buNone/>
            </a:pPr>
            <a:endParaRPr lang="en-US" sz="2400" b="1" dirty="0" smtClean="0">
              <a:solidFill>
                <a:srgbClr val="FF0000"/>
              </a:solidFill>
            </a:endParaRPr>
          </a:p>
          <a:p>
            <a:pPr eaLnBrk="1" hangingPunct="1">
              <a:buSzPct val="150000"/>
              <a:buNone/>
            </a:pPr>
            <a:r>
              <a:rPr lang="en-US" sz="2400" b="1" dirty="0" smtClean="0"/>
              <a:t> </a:t>
            </a:r>
            <a:r>
              <a:rPr lang="en-US" sz="2400" b="1" dirty="0" smtClean="0">
                <a:solidFill>
                  <a:schemeClr val="accent2"/>
                </a:solidFill>
              </a:rPr>
              <a:t>US only		global results	OPUS-global</a:t>
            </a:r>
          </a:p>
          <a:p>
            <a:pPr eaLnBrk="1" hangingPunct="1">
              <a:buSzPct val="150000"/>
              <a:buNone/>
            </a:pPr>
            <a:r>
              <a:rPr lang="en-US" sz="2400" b="1" dirty="0" smtClean="0">
                <a:solidFill>
                  <a:schemeClr val="accent2"/>
                </a:solidFill>
              </a:rPr>
              <a:t> hours of data	minutes of data	OPUS-RS</a:t>
            </a:r>
          </a:p>
          <a:p>
            <a:pPr eaLnBrk="1" hangingPunct="1">
              <a:buSzPct val="150000"/>
              <a:buNone/>
            </a:pPr>
            <a:r>
              <a:rPr lang="en-US" sz="2400" b="1" dirty="0" smtClean="0">
                <a:solidFill>
                  <a:schemeClr val="accent2"/>
                </a:solidFill>
              </a:rPr>
              <a:t> no archive		share results	OPUS-DB	</a:t>
            </a:r>
          </a:p>
          <a:p>
            <a:pPr eaLnBrk="1" hangingPunct="1">
              <a:buSzPct val="150000"/>
              <a:buNone/>
            </a:pPr>
            <a:r>
              <a:rPr lang="en-US" sz="2400" b="1" dirty="0" smtClean="0">
                <a:solidFill>
                  <a:schemeClr val="accent2"/>
                </a:solidFill>
              </a:rPr>
              <a:t> one receiver	multiple receivers	OPUS-projects</a:t>
            </a:r>
          </a:p>
          <a:p>
            <a:pPr eaLnBrk="1" hangingPunct="1">
              <a:buSzPct val="150000"/>
              <a:buNone/>
            </a:pPr>
            <a:r>
              <a:rPr lang="en-US" sz="2400" b="1" dirty="0" smtClean="0">
                <a:solidFill>
                  <a:schemeClr val="accent2"/>
                </a:solidFill>
              </a:rPr>
              <a:t> no delimiters	delimited results	OPUS-XML</a:t>
            </a:r>
          </a:p>
          <a:p>
            <a:pPr eaLnBrk="1" hangingPunct="1">
              <a:buSzPct val="150000"/>
              <a:buNone/>
            </a:pPr>
            <a:r>
              <a:rPr lang="en-US" sz="2400" b="1" dirty="0" smtClean="0">
                <a:solidFill>
                  <a:schemeClr val="accent2"/>
                </a:solidFill>
              </a:rPr>
              <a:t> GPS only		GNSS signals	OPUS-GNSS</a:t>
            </a:r>
          </a:p>
          <a:p>
            <a:pPr eaLnBrk="1" hangingPunct="1">
              <a:buSzPct val="150000"/>
              <a:buNone/>
            </a:pPr>
            <a:r>
              <a:rPr lang="en-US" sz="2400" b="1" dirty="0" smtClean="0">
                <a:solidFill>
                  <a:schemeClr val="accent2"/>
                </a:solidFill>
              </a:rPr>
              <a:t> </a:t>
            </a:r>
          </a:p>
        </p:txBody>
      </p:sp>
      <p:sp>
        <p:nvSpPr>
          <p:cNvPr id="38915" name="Rectangle 3"/>
          <p:cNvSpPr>
            <a:spLocks noGrp="1" noChangeArrowheads="1"/>
          </p:cNvSpPr>
          <p:nvPr>
            <p:ph type="title"/>
          </p:nvPr>
        </p:nvSpPr>
        <p:spPr>
          <a:xfrm>
            <a:off x="1138238" y="293688"/>
            <a:ext cx="6705600" cy="925512"/>
          </a:xfrm>
        </p:spPr>
        <p:txBody>
          <a:bodyPr/>
          <a:lstStyle/>
          <a:p>
            <a:pPr eaLnBrk="1" hangingPunct="1"/>
            <a:r>
              <a:rPr lang="en-US" sz="3600" dirty="0" smtClean="0">
                <a:solidFill>
                  <a:schemeClr val="accent2"/>
                </a:solidFill>
              </a:rPr>
              <a:t>OPUS add-ons</a:t>
            </a:r>
            <a:endParaRPr lang="en-US" sz="3600" dirty="0" smtClean="0"/>
          </a:p>
        </p:txBody>
      </p:sp>
      <p:sp>
        <p:nvSpPr>
          <p:cNvPr id="312324" name="Rectangle 4"/>
          <p:cNvSpPr>
            <a:spLocks noChangeArrowheads="1"/>
          </p:cNvSpPr>
          <p:nvPr/>
        </p:nvSpPr>
        <p:spPr bwMode="auto">
          <a:xfrm>
            <a:off x="2819400" y="1676400"/>
            <a:ext cx="6096000" cy="2971800"/>
          </a:xfrm>
          <a:prstGeom prst="rect">
            <a:avLst/>
          </a:prstGeom>
          <a:noFill/>
          <a:ln w="9525">
            <a:noFill/>
            <a:miter lim="800000"/>
            <a:headEnd/>
            <a:tailEnd/>
          </a:ln>
          <a:effectLst/>
        </p:spPr>
        <p:txBody>
          <a:bodyPr/>
          <a:lstStyle/>
          <a:p>
            <a:pPr marL="342900" indent="-342900" eaLnBrk="1" hangingPunct="1">
              <a:lnSpc>
                <a:spcPct val="100000"/>
              </a:lnSpc>
              <a:spcBef>
                <a:spcPct val="20000"/>
              </a:spcBef>
              <a:buSzPct val="150000"/>
              <a:defRPr/>
            </a:pPr>
            <a:endParaRPr lang="en-US" b="1" dirty="0">
              <a:solidFill>
                <a:srgbClr val="CC0000"/>
              </a:solidFill>
              <a:effectLst>
                <a:outerShdw blurRad="38100" dist="38100" dir="2700000" algn="tl">
                  <a:srgbClr val="C0C0C0"/>
                </a:outerShdw>
              </a:effectLst>
              <a:latin typeface="Verdana"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12322"/>
                                        </p:tgtEl>
                                        <p:attrNameLst>
                                          <p:attrName>style.visibility</p:attrName>
                                        </p:attrNameLst>
                                      </p:cBhvr>
                                      <p:to>
                                        <p:strVal val="visible"/>
                                      </p:to>
                                    </p:set>
                                    <p:animEffect transition="in" filter="fade">
                                      <p:cBhvr>
                                        <p:cTn id="7" dur="1000"/>
                                        <p:tgtEl>
                                          <p:spTgt spid="312322"/>
                                        </p:tgtEl>
                                      </p:cBhvr>
                                    </p:animEffect>
                                    <p:anim calcmode="lin" valueType="num">
                                      <p:cBhvr>
                                        <p:cTn id="8" dur="1000" fill="hold"/>
                                        <p:tgtEl>
                                          <p:spTgt spid="312322"/>
                                        </p:tgtEl>
                                        <p:attrNameLst>
                                          <p:attrName>ppt_x</p:attrName>
                                        </p:attrNameLst>
                                      </p:cBhvr>
                                      <p:tavLst>
                                        <p:tav tm="0">
                                          <p:val>
                                            <p:strVal val="#ppt_x"/>
                                          </p:val>
                                        </p:tav>
                                        <p:tav tm="100000">
                                          <p:val>
                                            <p:strVal val="#ppt_x"/>
                                          </p:val>
                                        </p:tav>
                                      </p:tavLst>
                                    </p:anim>
                                    <p:anim calcmode="lin" valueType="num">
                                      <p:cBhvr>
                                        <p:cTn id="9" dur="900" decel="100000" fill="hold"/>
                                        <p:tgtEl>
                                          <p:spTgt spid="31232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1232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2322" grpId="0" bldLvl="2"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fld id="{FE4BFED7-0FB2-4213-8123-D1DF312B740C}" type="slidenum">
              <a:rPr lang="en-US"/>
              <a:pPr/>
              <a:t>21</a:t>
            </a:fld>
            <a:endParaRPr lang="en-US"/>
          </a:p>
        </p:txBody>
      </p:sp>
      <p:sp>
        <p:nvSpPr>
          <p:cNvPr id="348162" name="Rectangle 2"/>
          <p:cNvSpPr>
            <a:spLocks noGrp="1" noChangeArrowheads="1"/>
          </p:cNvSpPr>
          <p:nvPr>
            <p:ph type="title"/>
          </p:nvPr>
        </p:nvSpPr>
        <p:spPr/>
        <p:txBody>
          <a:bodyPr/>
          <a:lstStyle/>
          <a:p>
            <a:r>
              <a:rPr lang="en-US" b="1">
                <a:solidFill>
                  <a:schemeClr val="accent2"/>
                </a:solidFill>
              </a:rPr>
              <a:t>Just Around the Corner</a:t>
            </a:r>
          </a:p>
        </p:txBody>
      </p:sp>
      <p:sp>
        <p:nvSpPr>
          <p:cNvPr id="348163" name="Rectangle 3"/>
          <p:cNvSpPr>
            <a:spLocks noGrp="1" noChangeArrowheads="1"/>
          </p:cNvSpPr>
          <p:nvPr>
            <p:ph type="body" sz="half" idx="1"/>
          </p:nvPr>
        </p:nvSpPr>
        <p:spPr/>
        <p:txBody>
          <a:bodyPr/>
          <a:lstStyle/>
          <a:p>
            <a:pPr>
              <a:buFontTx/>
              <a:buNone/>
            </a:pPr>
            <a:r>
              <a:rPr lang="en-US" sz="2000">
                <a:solidFill>
                  <a:schemeClr val="accent2"/>
                </a:solidFill>
              </a:rPr>
              <a:t>Within the next 12 months, the CORS system will:</a:t>
            </a:r>
          </a:p>
          <a:p>
            <a:pPr>
              <a:buFontTx/>
              <a:buNone/>
            </a:pPr>
            <a:endParaRPr lang="en-US" sz="2000">
              <a:solidFill>
                <a:schemeClr val="accent2"/>
              </a:solidFill>
            </a:endParaRPr>
          </a:p>
          <a:p>
            <a:r>
              <a:rPr lang="en-US" sz="2000">
                <a:solidFill>
                  <a:schemeClr val="accent2"/>
                </a:solidFill>
              </a:rPr>
              <a:t>Provide GPS L2C data </a:t>
            </a:r>
          </a:p>
          <a:p>
            <a:endParaRPr lang="en-US" sz="2000">
              <a:solidFill>
                <a:schemeClr val="accent2"/>
              </a:solidFill>
            </a:endParaRPr>
          </a:p>
          <a:p>
            <a:r>
              <a:rPr lang="en-US" sz="2000">
                <a:solidFill>
                  <a:schemeClr val="accent2"/>
                </a:solidFill>
              </a:rPr>
              <a:t>Provide GLONASS data</a:t>
            </a:r>
          </a:p>
          <a:p>
            <a:endParaRPr lang="en-US" sz="2000">
              <a:solidFill>
                <a:schemeClr val="accent2"/>
              </a:solidFill>
            </a:endParaRPr>
          </a:p>
          <a:p>
            <a:r>
              <a:rPr lang="en-US" sz="2000">
                <a:solidFill>
                  <a:schemeClr val="accent2"/>
                </a:solidFill>
              </a:rPr>
              <a:t>Broadcast GNSS data via the Internet in real-time (on an experimental basis).  (For selected sites only.)</a:t>
            </a:r>
          </a:p>
          <a:p>
            <a:endParaRPr lang="en-US" sz="2000">
              <a:solidFill>
                <a:schemeClr val="accent2"/>
              </a:solidFill>
            </a:endParaRPr>
          </a:p>
        </p:txBody>
      </p:sp>
      <p:pic>
        <p:nvPicPr>
          <p:cNvPr id="348164" name="Picture 4"/>
          <p:cNvPicPr>
            <a:picLocks noGrp="1" noChangeAspect="1" noChangeArrowheads="1"/>
          </p:cNvPicPr>
          <p:nvPr>
            <p:ph sz="half" idx="2"/>
          </p:nvPr>
        </p:nvPicPr>
        <p:blipFill>
          <a:blip r:embed="rId3" cstate="print"/>
          <a:srcRect l="6059" t="2382" r="7069" b="1430"/>
          <a:stretch>
            <a:fillRect/>
          </a:stretch>
        </p:blipFill>
        <p:spPr>
          <a:xfrm>
            <a:off x="4648200" y="1828800"/>
            <a:ext cx="3810000" cy="2692400"/>
          </a:xfrm>
          <a:noFill/>
          <a:ln/>
        </p:spPr>
      </p:pic>
      <p:sp>
        <p:nvSpPr>
          <p:cNvPr id="348166" name="Text Box 6"/>
          <p:cNvSpPr txBox="1">
            <a:spLocks noChangeArrowheads="1"/>
          </p:cNvSpPr>
          <p:nvPr/>
        </p:nvSpPr>
        <p:spPr bwMode="auto">
          <a:xfrm>
            <a:off x="4394200" y="4953000"/>
            <a:ext cx="4514850" cy="641350"/>
          </a:xfrm>
          <a:prstGeom prst="rect">
            <a:avLst/>
          </a:prstGeom>
          <a:noFill/>
          <a:ln w="9525" algn="ctr">
            <a:noFill/>
            <a:miter lim="800000"/>
            <a:headEnd/>
            <a:tailEnd/>
          </a:ln>
          <a:effectLst/>
        </p:spPr>
        <p:txBody>
          <a:bodyPr wrap="none">
            <a:spAutoFit/>
          </a:bodyPr>
          <a:lstStyle/>
          <a:p>
            <a:r>
              <a:rPr lang="en-US"/>
              <a:t>Red dots identify locations of CORS sites </a:t>
            </a:r>
          </a:p>
          <a:p>
            <a:r>
              <a:rPr lang="en-US"/>
              <a:t>that collect both GPS and GLONASS data.</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DE678B02-A0DF-4C5B-95A6-28A3C5E1E9B5}" type="slidenum">
              <a:rPr lang="en-US"/>
              <a:pPr/>
              <a:t>3</a:t>
            </a:fld>
            <a:endParaRPr lang="en-US"/>
          </a:p>
        </p:txBody>
      </p:sp>
      <p:sp>
        <p:nvSpPr>
          <p:cNvPr id="322562" name="Rectangle 2"/>
          <p:cNvSpPr>
            <a:spLocks noGrp="1" noChangeArrowheads="1"/>
          </p:cNvSpPr>
          <p:nvPr>
            <p:ph type="title"/>
          </p:nvPr>
        </p:nvSpPr>
        <p:spPr/>
        <p:txBody>
          <a:bodyPr/>
          <a:lstStyle/>
          <a:p>
            <a:r>
              <a:rPr lang="en-US" sz="3200" b="1">
                <a:solidFill>
                  <a:schemeClr val="accent2"/>
                </a:solidFill>
              </a:rPr>
              <a:t>The Global Positioning System (GPS)</a:t>
            </a:r>
          </a:p>
        </p:txBody>
      </p:sp>
      <p:pic>
        <p:nvPicPr>
          <p:cNvPr id="322564" name="Picture 4" descr="GPS-Constellation"/>
          <p:cNvPicPr>
            <a:picLocks noGrp="1" noChangeAspect="1" noChangeArrowheads="1"/>
          </p:cNvPicPr>
          <p:nvPr>
            <p:ph idx="1"/>
          </p:nvPr>
        </p:nvPicPr>
        <p:blipFill>
          <a:blip r:embed="rId3" cstate="print"/>
          <a:srcRect/>
          <a:stretch>
            <a:fillRect/>
          </a:stretch>
        </p:blipFill>
        <p:spPr>
          <a:xfrm>
            <a:off x="2590800" y="2590800"/>
            <a:ext cx="4038600" cy="4038600"/>
          </a:xfrm>
          <a:noFill/>
          <a:ln/>
        </p:spPr>
      </p:pic>
      <p:sp>
        <p:nvSpPr>
          <p:cNvPr id="322566" name="Text Box 6"/>
          <p:cNvSpPr txBox="1">
            <a:spLocks noChangeArrowheads="1"/>
          </p:cNvSpPr>
          <p:nvPr/>
        </p:nvSpPr>
        <p:spPr bwMode="auto">
          <a:xfrm>
            <a:off x="1349375" y="1792288"/>
            <a:ext cx="6323013" cy="822325"/>
          </a:xfrm>
          <a:prstGeom prst="rect">
            <a:avLst/>
          </a:prstGeom>
          <a:noFill/>
          <a:ln w="9525" algn="ctr">
            <a:noFill/>
            <a:miter lim="800000"/>
            <a:headEnd/>
            <a:tailEnd/>
          </a:ln>
          <a:effectLst/>
        </p:spPr>
        <p:txBody>
          <a:bodyPr wrap="none">
            <a:spAutoFit/>
          </a:bodyPr>
          <a:lstStyle/>
          <a:p>
            <a:r>
              <a:rPr lang="en-US" sz="2400">
                <a:solidFill>
                  <a:schemeClr val="accent2"/>
                </a:solidFill>
              </a:rPr>
              <a:t>Unaugmented GPS enables positioning  with </a:t>
            </a:r>
          </a:p>
          <a:p>
            <a:r>
              <a:rPr lang="en-US" sz="2400">
                <a:solidFill>
                  <a:schemeClr val="accent2"/>
                </a:solidFill>
              </a:rPr>
              <a:t>accuracies ranging from 1 to 10 meters.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fld id="{55AFE101-50ED-4A9A-ABA7-40C2215D8683}" type="slidenum">
              <a:rPr lang="en-US"/>
              <a:pPr/>
              <a:t>4</a:t>
            </a:fld>
            <a:endParaRPr lang="en-US"/>
          </a:p>
        </p:txBody>
      </p:sp>
      <p:sp>
        <p:nvSpPr>
          <p:cNvPr id="295938" name="Rectangle 2"/>
          <p:cNvSpPr>
            <a:spLocks noGrp="1" noChangeArrowheads="1"/>
          </p:cNvSpPr>
          <p:nvPr>
            <p:ph type="title"/>
          </p:nvPr>
        </p:nvSpPr>
        <p:spPr>
          <a:xfrm>
            <a:off x="685800" y="1676400"/>
            <a:ext cx="7467600" cy="1143000"/>
          </a:xfrm>
        </p:spPr>
        <p:txBody>
          <a:bodyPr/>
          <a:lstStyle/>
          <a:p>
            <a:r>
              <a:rPr lang="en-US" sz="2400" b="1" i="1">
                <a:solidFill>
                  <a:schemeClr val="accent2"/>
                </a:solidFill>
              </a:rPr>
              <a:t>The CORS network enables </a:t>
            </a:r>
            <a:r>
              <a:rPr lang="en-US" sz="2400" b="1" i="1">
                <a:solidFill>
                  <a:srgbClr val="FF0000"/>
                </a:solidFill>
              </a:rPr>
              <a:t>differential</a:t>
            </a:r>
            <a:r>
              <a:rPr lang="en-US" sz="2400" b="1" i="1">
                <a:solidFill>
                  <a:schemeClr val="accent2"/>
                </a:solidFill>
              </a:rPr>
              <a:t> GPS positioning with accuracies from 1 to 10 centimeters, or better.</a:t>
            </a:r>
            <a:endParaRPr lang="en-US"/>
          </a:p>
        </p:txBody>
      </p:sp>
      <p:sp>
        <p:nvSpPr>
          <p:cNvPr id="295940" name="Text Box 4"/>
          <p:cNvSpPr txBox="1">
            <a:spLocks noChangeArrowheads="1"/>
          </p:cNvSpPr>
          <p:nvPr/>
        </p:nvSpPr>
        <p:spPr bwMode="auto">
          <a:xfrm>
            <a:off x="1657350" y="228600"/>
            <a:ext cx="5416550" cy="1066800"/>
          </a:xfrm>
          <a:prstGeom prst="rect">
            <a:avLst/>
          </a:prstGeom>
          <a:noFill/>
          <a:ln w="9525" algn="ctr">
            <a:noFill/>
            <a:miter lim="800000"/>
            <a:headEnd/>
            <a:tailEnd/>
          </a:ln>
          <a:effectLst/>
        </p:spPr>
        <p:txBody>
          <a:bodyPr wrap="none">
            <a:spAutoFit/>
          </a:bodyPr>
          <a:lstStyle/>
          <a:p>
            <a:r>
              <a:rPr lang="en-US" sz="3200" b="1">
                <a:solidFill>
                  <a:schemeClr val="accent2"/>
                </a:solidFill>
              </a:rPr>
              <a:t>Continuously Operating </a:t>
            </a:r>
          </a:p>
          <a:p>
            <a:r>
              <a:rPr lang="en-US" sz="3200" b="1">
                <a:solidFill>
                  <a:schemeClr val="accent2"/>
                </a:solidFill>
              </a:rPr>
              <a:t>Reference Stations (CORS)</a:t>
            </a:r>
          </a:p>
        </p:txBody>
      </p:sp>
      <p:pic>
        <p:nvPicPr>
          <p:cNvPr id="295941" name="Picture 5"/>
          <p:cNvPicPr>
            <a:picLocks noGrp="1" noChangeAspect="1" noChangeArrowheads="1"/>
          </p:cNvPicPr>
          <p:nvPr>
            <p:ph sz="half" idx="2"/>
          </p:nvPr>
        </p:nvPicPr>
        <p:blipFill>
          <a:blip r:embed="rId3" cstate="print"/>
          <a:srcRect l="6734" t="2858" r="7069" b="1906"/>
          <a:stretch>
            <a:fillRect/>
          </a:stretch>
        </p:blipFill>
        <p:spPr>
          <a:xfrm>
            <a:off x="1600200" y="2927350"/>
            <a:ext cx="5562600" cy="3930650"/>
          </a:xfrm>
          <a:noFill/>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fld id="{A05A1832-F7BD-4636-BC8F-BC44F86B72B7}" type="slidenum">
              <a:rPr lang="en-US"/>
              <a:pPr/>
              <a:t>5</a:t>
            </a:fld>
            <a:endParaRPr lang="en-US"/>
          </a:p>
        </p:txBody>
      </p:sp>
      <p:sp>
        <p:nvSpPr>
          <p:cNvPr id="296962" name="Rectangle 2"/>
          <p:cNvSpPr>
            <a:spLocks noGrp="1" noChangeArrowheads="1"/>
          </p:cNvSpPr>
          <p:nvPr>
            <p:ph type="title"/>
          </p:nvPr>
        </p:nvSpPr>
        <p:spPr>
          <a:xfrm>
            <a:off x="2209800" y="381000"/>
            <a:ext cx="4800600" cy="838200"/>
          </a:xfrm>
        </p:spPr>
        <p:txBody>
          <a:bodyPr/>
          <a:lstStyle/>
          <a:p>
            <a:r>
              <a:rPr lang="en-US" altLang="en-US" b="1">
                <a:solidFill>
                  <a:schemeClr val="accent2"/>
                </a:solidFill>
              </a:rPr>
              <a:t>Sample CORS Sites</a:t>
            </a:r>
          </a:p>
        </p:txBody>
      </p:sp>
      <p:sp>
        <p:nvSpPr>
          <p:cNvPr id="296963" name="Rectangle 3"/>
          <p:cNvSpPr>
            <a:spLocks noGrp="1" noChangeArrowheads="1"/>
          </p:cNvSpPr>
          <p:nvPr>
            <p:ph type="body" sz="half" idx="1"/>
          </p:nvPr>
        </p:nvSpPr>
        <p:spPr>
          <a:xfrm>
            <a:off x="304800" y="1905000"/>
            <a:ext cx="2895600" cy="457200"/>
          </a:xfrm>
          <a:solidFill>
            <a:schemeClr val="bg1"/>
          </a:solidFill>
        </p:spPr>
        <p:txBody>
          <a:bodyPr/>
          <a:lstStyle/>
          <a:p>
            <a:pPr>
              <a:buFontTx/>
              <a:buNone/>
            </a:pPr>
            <a:r>
              <a:rPr lang="en-US" altLang="en-US" sz="2400" b="1">
                <a:solidFill>
                  <a:schemeClr val="accent2"/>
                </a:solidFill>
              </a:rPr>
              <a:t> </a:t>
            </a:r>
          </a:p>
        </p:txBody>
      </p:sp>
      <p:pic>
        <p:nvPicPr>
          <p:cNvPr id="296964" name="Picture 4"/>
          <p:cNvPicPr>
            <a:picLocks noGrp="1" noChangeAspect="1" noChangeArrowheads="1"/>
          </p:cNvPicPr>
          <p:nvPr>
            <p:ph sz="half" idx="2"/>
          </p:nvPr>
        </p:nvPicPr>
        <p:blipFill>
          <a:blip r:embed="rId3" cstate="print"/>
          <a:srcRect/>
          <a:stretch>
            <a:fillRect/>
          </a:stretch>
        </p:blipFill>
        <p:spPr>
          <a:xfrm>
            <a:off x="5143500" y="1752600"/>
            <a:ext cx="3597275" cy="4800600"/>
          </a:xfrm>
          <a:noFill/>
          <a:ln/>
        </p:spPr>
      </p:pic>
      <p:pic>
        <p:nvPicPr>
          <p:cNvPr id="296965" name="Picture 5" descr="photo_srp12"/>
          <p:cNvPicPr>
            <a:picLocks noChangeAspect="1" noChangeArrowheads="1"/>
          </p:cNvPicPr>
          <p:nvPr/>
        </p:nvPicPr>
        <p:blipFill>
          <a:blip r:embed="rId4" cstate="print"/>
          <a:srcRect/>
          <a:stretch>
            <a:fillRect/>
          </a:stretch>
        </p:blipFill>
        <p:spPr bwMode="auto">
          <a:xfrm>
            <a:off x="381000" y="2438400"/>
            <a:ext cx="4419600" cy="33147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49DBBAA3-BB5A-40C3-9FFD-0388A3F54204}" type="slidenum">
              <a:rPr lang="en-US"/>
              <a:pPr/>
              <a:t>6</a:t>
            </a:fld>
            <a:endParaRPr lang="en-US"/>
          </a:p>
        </p:txBody>
      </p:sp>
      <p:sp>
        <p:nvSpPr>
          <p:cNvPr id="297986" name="Rectangle 2"/>
          <p:cNvSpPr>
            <a:spLocks noGrp="1" noChangeArrowheads="1"/>
          </p:cNvSpPr>
          <p:nvPr>
            <p:ph type="title"/>
          </p:nvPr>
        </p:nvSpPr>
        <p:spPr>
          <a:xfrm>
            <a:off x="1981200" y="381000"/>
            <a:ext cx="5181600" cy="838200"/>
          </a:xfrm>
        </p:spPr>
        <p:txBody>
          <a:bodyPr/>
          <a:lstStyle/>
          <a:p>
            <a:r>
              <a:rPr lang="en-US" b="1">
                <a:solidFill>
                  <a:schemeClr val="accent2"/>
                </a:solidFill>
              </a:rPr>
              <a:t>CORS Information</a:t>
            </a:r>
            <a:endParaRPr lang="en-US"/>
          </a:p>
        </p:txBody>
      </p:sp>
      <p:sp>
        <p:nvSpPr>
          <p:cNvPr id="297987" name="Rectangle 3"/>
          <p:cNvSpPr>
            <a:spLocks noGrp="1" noChangeArrowheads="1"/>
          </p:cNvSpPr>
          <p:nvPr>
            <p:ph type="body" idx="1"/>
          </p:nvPr>
        </p:nvSpPr>
        <p:spPr>
          <a:xfrm>
            <a:off x="685800" y="1905000"/>
            <a:ext cx="8001000" cy="4222694"/>
          </a:xfrm>
          <a:noFill/>
          <a:ln/>
        </p:spPr>
        <p:txBody>
          <a:bodyPr>
            <a:spAutoFit/>
          </a:bodyPr>
          <a:lstStyle/>
          <a:p>
            <a:r>
              <a:rPr lang="en-US" sz="2200" dirty="0">
                <a:solidFill>
                  <a:schemeClr val="accent2"/>
                </a:solidFill>
              </a:rPr>
              <a:t>CORS network contains over </a:t>
            </a:r>
            <a:r>
              <a:rPr lang="en-US" sz="2200" dirty="0" smtClean="0">
                <a:solidFill>
                  <a:schemeClr val="accent2"/>
                </a:solidFill>
              </a:rPr>
              <a:t>1,400 </a:t>
            </a:r>
            <a:r>
              <a:rPr lang="en-US" sz="2200" dirty="0">
                <a:solidFill>
                  <a:schemeClr val="accent2"/>
                </a:solidFill>
              </a:rPr>
              <a:t>stations as of </a:t>
            </a:r>
            <a:r>
              <a:rPr lang="en-US" sz="2200" dirty="0" smtClean="0">
                <a:solidFill>
                  <a:schemeClr val="accent2"/>
                </a:solidFill>
              </a:rPr>
              <a:t>April 2010.</a:t>
            </a:r>
            <a:endParaRPr lang="en-US" sz="2200" dirty="0">
              <a:solidFill>
                <a:schemeClr val="accent2"/>
              </a:solidFill>
            </a:endParaRPr>
          </a:p>
          <a:p>
            <a:endParaRPr lang="en-US" sz="2200" dirty="0">
              <a:solidFill>
                <a:schemeClr val="accent2"/>
              </a:solidFill>
            </a:endParaRPr>
          </a:p>
          <a:p>
            <a:r>
              <a:rPr lang="en-US" sz="2200" dirty="0">
                <a:solidFill>
                  <a:schemeClr val="accent2"/>
                </a:solidFill>
              </a:rPr>
              <a:t>Growing at rate of about 200 stations per year.</a:t>
            </a:r>
          </a:p>
          <a:p>
            <a:endParaRPr lang="en-US" sz="2200" dirty="0">
              <a:solidFill>
                <a:schemeClr val="accent2"/>
              </a:solidFill>
            </a:endParaRPr>
          </a:p>
          <a:p>
            <a:r>
              <a:rPr lang="en-US" sz="2200" dirty="0">
                <a:solidFill>
                  <a:schemeClr val="accent2"/>
                </a:solidFill>
              </a:rPr>
              <a:t>Each station collects GPS signals, and NOAA makes these data freely available to the public via the Internet for </a:t>
            </a:r>
            <a:r>
              <a:rPr lang="en-US" sz="2200" dirty="0">
                <a:solidFill>
                  <a:srgbClr val="FF0000"/>
                </a:solidFill>
              </a:rPr>
              <a:t>post-processing applications.</a:t>
            </a:r>
          </a:p>
          <a:p>
            <a:endParaRPr lang="en-US" sz="2200" dirty="0">
              <a:solidFill>
                <a:srgbClr val="FF0000"/>
              </a:solidFill>
            </a:endParaRPr>
          </a:p>
          <a:p>
            <a:r>
              <a:rPr lang="en-US" sz="2200" dirty="0" smtClean="0">
                <a:solidFill>
                  <a:schemeClr val="accent2"/>
                </a:solidFill>
              </a:rPr>
              <a:t>Over </a:t>
            </a:r>
            <a:r>
              <a:rPr lang="en-US" sz="2200" dirty="0">
                <a:solidFill>
                  <a:schemeClr val="accent2"/>
                </a:solidFill>
              </a:rPr>
              <a:t>200 organizations participate in the CORS program by sponsoring and operating one or more stations.</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AC804BF3-8236-4A4B-8E41-D1C54D37F33C}" type="slidenum">
              <a:rPr lang="en-US"/>
              <a:pPr/>
              <a:t>7</a:t>
            </a:fld>
            <a:endParaRPr lang="en-US"/>
          </a:p>
        </p:txBody>
      </p:sp>
      <p:sp>
        <p:nvSpPr>
          <p:cNvPr id="299010" name="Rectangle 2"/>
          <p:cNvSpPr>
            <a:spLocks noGrp="1" noChangeArrowheads="1"/>
          </p:cNvSpPr>
          <p:nvPr>
            <p:ph type="title"/>
          </p:nvPr>
        </p:nvSpPr>
        <p:spPr/>
        <p:txBody>
          <a:bodyPr/>
          <a:lstStyle/>
          <a:p>
            <a:r>
              <a:rPr lang="en-US"/>
              <a:t> </a:t>
            </a:r>
          </a:p>
        </p:txBody>
      </p:sp>
      <p:sp>
        <p:nvSpPr>
          <p:cNvPr id="299012" name="Text Box 4"/>
          <p:cNvSpPr txBox="1">
            <a:spLocks noChangeArrowheads="1"/>
          </p:cNvSpPr>
          <p:nvPr/>
        </p:nvSpPr>
        <p:spPr bwMode="auto">
          <a:xfrm>
            <a:off x="2603500" y="463550"/>
            <a:ext cx="3486150" cy="641350"/>
          </a:xfrm>
          <a:prstGeom prst="rect">
            <a:avLst/>
          </a:prstGeom>
          <a:noFill/>
          <a:ln w="9525" algn="ctr">
            <a:noFill/>
            <a:miter lim="800000"/>
            <a:headEnd/>
            <a:tailEnd/>
          </a:ln>
          <a:effectLst/>
        </p:spPr>
        <p:txBody>
          <a:bodyPr wrap="none">
            <a:spAutoFit/>
          </a:bodyPr>
          <a:lstStyle/>
          <a:p>
            <a:r>
              <a:rPr lang="en-US" sz="3600" b="1">
                <a:solidFill>
                  <a:schemeClr val="accent2"/>
                </a:solidFill>
              </a:rPr>
              <a:t>CORS Partners</a:t>
            </a:r>
          </a:p>
        </p:txBody>
      </p:sp>
      <p:pic>
        <p:nvPicPr>
          <p:cNvPr id="299014" name="Picture 6"/>
          <p:cNvPicPr>
            <a:picLocks noGrp="1" noChangeAspect="1" noChangeArrowheads="1"/>
          </p:cNvPicPr>
          <p:nvPr>
            <p:ph idx="1"/>
          </p:nvPr>
        </p:nvPicPr>
        <p:blipFill>
          <a:blip r:embed="rId3" cstate="print"/>
          <a:srcRect/>
          <a:stretch>
            <a:fillRect/>
          </a:stretch>
        </p:blipFill>
        <p:spPr>
          <a:xfrm>
            <a:off x="838200" y="1928813"/>
            <a:ext cx="7010400" cy="4186237"/>
          </a:xfrm>
          <a:noFill/>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731F2A12-A890-48CB-9F2A-B69EDF113AEC}" type="slidenum">
              <a:rPr lang="en-US"/>
              <a:pPr/>
              <a:t>8</a:t>
            </a:fld>
            <a:endParaRPr lang="en-US"/>
          </a:p>
        </p:txBody>
      </p:sp>
      <p:sp>
        <p:nvSpPr>
          <p:cNvPr id="349186" name="Rectangle 2"/>
          <p:cNvSpPr>
            <a:spLocks noGrp="1" noChangeArrowheads="1"/>
          </p:cNvSpPr>
          <p:nvPr>
            <p:ph type="title"/>
          </p:nvPr>
        </p:nvSpPr>
        <p:spPr/>
        <p:txBody>
          <a:bodyPr/>
          <a:lstStyle/>
          <a:p>
            <a:r>
              <a:rPr lang="en-US" b="1">
                <a:solidFill>
                  <a:schemeClr val="accent2"/>
                </a:solidFill>
              </a:rPr>
              <a:t>Access to CORS Data</a:t>
            </a:r>
          </a:p>
        </p:txBody>
      </p:sp>
      <p:sp>
        <p:nvSpPr>
          <p:cNvPr id="349187" name="Rectangle 3"/>
          <p:cNvSpPr>
            <a:spLocks noGrp="1" noChangeArrowheads="1"/>
          </p:cNvSpPr>
          <p:nvPr>
            <p:ph type="body" idx="1"/>
          </p:nvPr>
        </p:nvSpPr>
        <p:spPr>
          <a:xfrm>
            <a:off x="762000" y="1676400"/>
            <a:ext cx="7924800" cy="4267200"/>
          </a:xfrm>
        </p:spPr>
        <p:txBody>
          <a:bodyPr/>
          <a:lstStyle/>
          <a:p>
            <a:pPr>
              <a:lnSpc>
                <a:spcPct val="90000"/>
              </a:lnSpc>
              <a:buFontTx/>
              <a:buNone/>
            </a:pPr>
            <a:r>
              <a:rPr lang="en-US" sz="2400" b="1" dirty="0">
                <a:solidFill>
                  <a:schemeClr val="accent2"/>
                </a:solidFill>
              </a:rPr>
              <a:t>In Silver Spring, Maryland (CORS-East)</a:t>
            </a:r>
            <a:endParaRPr lang="en-US" sz="2400" dirty="0">
              <a:solidFill>
                <a:schemeClr val="accent2"/>
              </a:solidFill>
            </a:endParaRPr>
          </a:p>
          <a:p>
            <a:pPr>
              <a:lnSpc>
                <a:spcPct val="90000"/>
              </a:lnSpc>
            </a:pPr>
            <a:r>
              <a:rPr lang="en-US" sz="2400" dirty="0">
                <a:solidFill>
                  <a:schemeClr val="accent2"/>
                </a:solidFill>
              </a:rPr>
              <a:t>Anonymous File Transfer Protocol (FTP) 	</a:t>
            </a:r>
            <a:r>
              <a:rPr lang="en-US" sz="2400" dirty="0">
                <a:solidFill>
                  <a:schemeClr val="accent1"/>
                </a:solidFill>
              </a:rPr>
              <a:t>ftp://cors.ngs.noaa.gov</a:t>
            </a:r>
          </a:p>
          <a:p>
            <a:pPr>
              <a:lnSpc>
                <a:spcPct val="90000"/>
              </a:lnSpc>
            </a:pPr>
            <a:r>
              <a:rPr lang="en-US" sz="2400" dirty="0">
                <a:solidFill>
                  <a:schemeClr val="accent2"/>
                </a:solidFill>
              </a:rPr>
              <a:t>UFCORS - User Friendly CORS          			 </a:t>
            </a:r>
            <a:r>
              <a:rPr lang="en-US" sz="2400" dirty="0" smtClean="0">
                <a:solidFill>
                  <a:schemeClr val="accent1"/>
                </a:solidFill>
              </a:rPr>
              <a:t>http</a:t>
            </a:r>
            <a:r>
              <a:rPr lang="en-US" sz="2400" dirty="0">
                <a:solidFill>
                  <a:schemeClr val="accent1"/>
                </a:solidFill>
              </a:rPr>
              <a:t>://www.ngs.noaa.gov/UFCORS</a:t>
            </a:r>
          </a:p>
          <a:p>
            <a:pPr>
              <a:lnSpc>
                <a:spcPct val="90000"/>
              </a:lnSpc>
              <a:buFontTx/>
              <a:buNone/>
            </a:pPr>
            <a:endParaRPr lang="en-US" sz="2400" dirty="0">
              <a:solidFill>
                <a:schemeClr val="accent1"/>
              </a:solidFill>
            </a:endParaRPr>
          </a:p>
          <a:p>
            <a:pPr>
              <a:lnSpc>
                <a:spcPct val="90000"/>
              </a:lnSpc>
              <a:buFontTx/>
              <a:buNone/>
            </a:pPr>
            <a:endParaRPr lang="en-US" sz="2400" dirty="0">
              <a:solidFill>
                <a:schemeClr val="accent2"/>
              </a:solidFill>
            </a:endParaRPr>
          </a:p>
          <a:p>
            <a:pPr>
              <a:lnSpc>
                <a:spcPct val="90000"/>
              </a:lnSpc>
              <a:buFontTx/>
              <a:buNone/>
            </a:pPr>
            <a:r>
              <a:rPr lang="en-US" sz="2400" b="1" dirty="0">
                <a:solidFill>
                  <a:schemeClr val="accent2"/>
                </a:solidFill>
              </a:rPr>
              <a:t>In Boulder Colorado (CORS-West)</a:t>
            </a:r>
            <a:endParaRPr lang="en-US" sz="2400" dirty="0">
              <a:solidFill>
                <a:schemeClr val="accent2"/>
              </a:solidFill>
            </a:endParaRPr>
          </a:p>
          <a:p>
            <a:pPr>
              <a:lnSpc>
                <a:spcPct val="90000"/>
              </a:lnSpc>
            </a:pPr>
            <a:r>
              <a:rPr lang="en-US" sz="2400" dirty="0">
                <a:solidFill>
                  <a:schemeClr val="accent2"/>
                </a:solidFill>
              </a:rPr>
              <a:t>Parallel and independent data collection and on-line storage at NOAA’s National Geophysical Data Center</a:t>
            </a:r>
          </a:p>
          <a:p>
            <a:pPr>
              <a:lnSpc>
                <a:spcPct val="90000"/>
              </a:lnSpc>
              <a:buFontTx/>
              <a:buNone/>
            </a:pPr>
            <a:r>
              <a:rPr lang="en-US" sz="2400" dirty="0">
                <a:solidFill>
                  <a:schemeClr val="accent2"/>
                </a:solidFill>
              </a:rPr>
              <a:t>           Anonymous FTP 	</a:t>
            </a:r>
            <a:r>
              <a:rPr lang="en-US" sz="2400" dirty="0">
                <a:solidFill>
                  <a:schemeClr val="accent1"/>
                </a:solidFill>
              </a:rPr>
              <a:t>ftp://wwwest.ngs.noaa.gov</a:t>
            </a:r>
          </a:p>
          <a:p>
            <a:pPr>
              <a:lnSpc>
                <a:spcPct val="90000"/>
              </a:lnSpc>
              <a:buFontTx/>
              <a:buNone/>
            </a:pPr>
            <a:endParaRPr lang="en-US" sz="2400" dirty="0">
              <a:solidFill>
                <a:schemeClr val="accent2"/>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7"/>
          <p:cNvSpPr>
            <a:spLocks noGrp="1"/>
          </p:cNvSpPr>
          <p:nvPr>
            <p:ph type="sldNum" sz="quarter" idx="12"/>
          </p:nvPr>
        </p:nvSpPr>
        <p:spPr/>
        <p:txBody>
          <a:bodyPr/>
          <a:lstStyle/>
          <a:p>
            <a:fld id="{D6B05D91-DE98-49E6-A9BE-2D5A7FD678C3}" type="slidenum">
              <a:rPr lang="en-US"/>
              <a:pPr/>
              <a:t>9</a:t>
            </a:fld>
            <a:endParaRPr lang="en-US"/>
          </a:p>
        </p:txBody>
      </p:sp>
      <p:sp>
        <p:nvSpPr>
          <p:cNvPr id="314379" name="Rectangle 11"/>
          <p:cNvSpPr>
            <a:spLocks noGrp="1" noChangeArrowheads="1"/>
          </p:cNvSpPr>
          <p:nvPr>
            <p:ph type="title"/>
          </p:nvPr>
        </p:nvSpPr>
        <p:spPr/>
        <p:txBody>
          <a:bodyPr/>
          <a:lstStyle/>
          <a:p>
            <a:r>
              <a:rPr lang="en-US" sz="3200">
                <a:solidFill>
                  <a:schemeClr val="accent2"/>
                </a:solidFill>
              </a:rPr>
              <a:t>CORS Supports Precise Positioning</a:t>
            </a:r>
          </a:p>
        </p:txBody>
      </p:sp>
      <p:pic>
        <p:nvPicPr>
          <p:cNvPr id="314372" name="Picture 4" descr="wt11"/>
          <p:cNvPicPr>
            <a:picLocks noGrp="1" noChangeAspect="1" noChangeArrowheads="1"/>
          </p:cNvPicPr>
          <p:nvPr>
            <p:ph sz="half" idx="1"/>
          </p:nvPr>
        </p:nvPicPr>
        <p:blipFill>
          <a:blip r:embed="rId3" cstate="print"/>
          <a:srcRect/>
          <a:stretch>
            <a:fillRect/>
          </a:stretch>
        </p:blipFill>
        <p:spPr>
          <a:xfrm>
            <a:off x="5715000" y="3124200"/>
            <a:ext cx="3048000" cy="2028825"/>
          </a:xfrm>
          <a:noFill/>
          <a:ln/>
        </p:spPr>
      </p:pic>
      <p:pic>
        <p:nvPicPr>
          <p:cNvPr id="314375" name="Picture 7" descr="photo_srp12"/>
          <p:cNvPicPr>
            <a:picLocks noGrp="1" noChangeAspect="1" noChangeArrowheads="1"/>
          </p:cNvPicPr>
          <p:nvPr>
            <p:ph sz="quarter" idx="2"/>
          </p:nvPr>
        </p:nvPicPr>
        <p:blipFill>
          <a:blip r:embed="rId4" cstate="print"/>
          <a:srcRect/>
          <a:stretch>
            <a:fillRect/>
          </a:stretch>
        </p:blipFill>
        <p:spPr>
          <a:xfrm>
            <a:off x="533400" y="4114800"/>
            <a:ext cx="2667000" cy="2000250"/>
          </a:xfrm>
          <a:noFill/>
          <a:ln/>
        </p:spPr>
      </p:pic>
      <p:pic>
        <p:nvPicPr>
          <p:cNvPr id="314378" name="Picture 10"/>
          <p:cNvPicPr>
            <a:picLocks noGrp="1" noChangeAspect="1" noChangeArrowheads="1"/>
          </p:cNvPicPr>
          <p:nvPr>
            <p:ph sz="quarter" idx="3"/>
          </p:nvPr>
        </p:nvPicPr>
        <p:blipFill>
          <a:blip r:embed="rId5" cstate="print"/>
          <a:srcRect/>
          <a:stretch>
            <a:fillRect/>
          </a:stretch>
        </p:blipFill>
        <p:spPr>
          <a:xfrm>
            <a:off x="381000" y="2209800"/>
            <a:ext cx="2857500" cy="1762125"/>
          </a:xfrm>
          <a:noFill/>
          <a:ln/>
        </p:spPr>
      </p:pic>
      <p:sp>
        <p:nvSpPr>
          <p:cNvPr id="314381" name="Text Box 13"/>
          <p:cNvSpPr txBox="1">
            <a:spLocks noChangeArrowheads="1"/>
          </p:cNvSpPr>
          <p:nvPr/>
        </p:nvSpPr>
        <p:spPr bwMode="auto">
          <a:xfrm>
            <a:off x="3429000" y="5334000"/>
            <a:ext cx="5302250" cy="641350"/>
          </a:xfrm>
          <a:prstGeom prst="rect">
            <a:avLst/>
          </a:prstGeom>
          <a:noFill/>
          <a:ln w="9525" algn="ctr">
            <a:noFill/>
            <a:miter lim="800000"/>
            <a:headEnd/>
            <a:tailEnd/>
          </a:ln>
          <a:effectLst/>
        </p:spPr>
        <p:txBody>
          <a:bodyPr wrap="none">
            <a:spAutoFit/>
          </a:bodyPr>
          <a:lstStyle/>
          <a:p>
            <a:r>
              <a:rPr lang="en-US">
                <a:solidFill>
                  <a:schemeClr val="accent1"/>
                </a:solidFill>
              </a:rPr>
              <a:t>After CORS: Accurate differential GPS positioning </a:t>
            </a:r>
          </a:p>
          <a:p>
            <a:r>
              <a:rPr lang="en-US">
                <a:solidFill>
                  <a:schemeClr val="accent1"/>
                </a:solidFill>
              </a:rPr>
              <a:t>with one-person field crew.</a:t>
            </a:r>
          </a:p>
        </p:txBody>
      </p:sp>
      <p:sp>
        <p:nvSpPr>
          <p:cNvPr id="314382" name="Text Box 14"/>
          <p:cNvSpPr txBox="1">
            <a:spLocks noChangeArrowheads="1"/>
          </p:cNvSpPr>
          <p:nvPr/>
        </p:nvSpPr>
        <p:spPr bwMode="auto">
          <a:xfrm>
            <a:off x="3429000" y="2362200"/>
            <a:ext cx="5429250" cy="641350"/>
          </a:xfrm>
          <a:prstGeom prst="rect">
            <a:avLst/>
          </a:prstGeom>
          <a:noFill/>
          <a:ln w="9525" algn="ctr">
            <a:noFill/>
            <a:miter lim="800000"/>
            <a:headEnd/>
            <a:tailEnd/>
          </a:ln>
          <a:effectLst/>
        </p:spPr>
        <p:txBody>
          <a:bodyPr wrap="none">
            <a:spAutoFit/>
          </a:bodyPr>
          <a:lstStyle/>
          <a:p>
            <a:r>
              <a:rPr lang="en-US">
                <a:solidFill>
                  <a:schemeClr val="accent2"/>
                </a:solidFill>
              </a:rPr>
              <a:t>Before CORS: Accurate differential GPS positioning</a:t>
            </a:r>
          </a:p>
          <a:p>
            <a:r>
              <a:rPr lang="en-US">
                <a:solidFill>
                  <a:schemeClr val="accent2"/>
                </a:solidFill>
              </a:rPr>
              <a:t>with multi-person field crew.</a:t>
            </a:r>
          </a:p>
        </p:txBody>
      </p:sp>
      <p:sp>
        <p:nvSpPr>
          <p:cNvPr id="314383" name="Line 15"/>
          <p:cNvSpPr>
            <a:spLocks noChangeShapeType="1"/>
          </p:cNvSpPr>
          <p:nvPr/>
        </p:nvSpPr>
        <p:spPr bwMode="auto">
          <a:xfrm>
            <a:off x="3352800" y="3200400"/>
            <a:ext cx="2286000" cy="762000"/>
          </a:xfrm>
          <a:prstGeom prst="line">
            <a:avLst/>
          </a:prstGeom>
          <a:noFill/>
          <a:ln w="57150">
            <a:solidFill>
              <a:schemeClr val="accent2"/>
            </a:solidFill>
            <a:round/>
            <a:headEnd/>
            <a:tailEnd type="triangle" w="med" len="med"/>
          </a:ln>
          <a:effectLst/>
        </p:spPr>
        <p:txBody>
          <a:bodyPr/>
          <a:lstStyle/>
          <a:p>
            <a:endParaRPr lang="en-US"/>
          </a:p>
        </p:txBody>
      </p:sp>
      <p:sp>
        <p:nvSpPr>
          <p:cNvPr id="314384" name="Line 16"/>
          <p:cNvSpPr>
            <a:spLocks noChangeShapeType="1"/>
          </p:cNvSpPr>
          <p:nvPr/>
        </p:nvSpPr>
        <p:spPr bwMode="auto">
          <a:xfrm flipV="1">
            <a:off x="3352800" y="4495800"/>
            <a:ext cx="2209800" cy="533400"/>
          </a:xfrm>
          <a:prstGeom prst="line">
            <a:avLst/>
          </a:prstGeom>
          <a:noFill/>
          <a:ln w="57150">
            <a:solidFill>
              <a:schemeClr val="accent1"/>
            </a:solidFill>
            <a:round/>
            <a:headEnd/>
            <a:tailEnd type="triangle" w="med" len="med"/>
          </a:ln>
          <a:effectLst/>
        </p:spPr>
        <p:txBody>
          <a:bodyPr/>
          <a:lstStyle/>
          <a:p>
            <a:endParaRPr lang="en-US"/>
          </a:p>
        </p:txBody>
      </p:sp>
      <p:sp>
        <p:nvSpPr>
          <p:cNvPr id="314385" name="Text Box 17"/>
          <p:cNvSpPr txBox="1">
            <a:spLocks noChangeArrowheads="1"/>
          </p:cNvSpPr>
          <p:nvPr/>
        </p:nvSpPr>
        <p:spPr bwMode="auto">
          <a:xfrm>
            <a:off x="381000" y="2133600"/>
            <a:ext cx="762000" cy="2017713"/>
          </a:xfrm>
          <a:prstGeom prst="rect">
            <a:avLst/>
          </a:prstGeom>
          <a:solidFill>
            <a:schemeClr val="bg1"/>
          </a:solidFill>
          <a:ln w="9525" algn="ctr">
            <a:noFill/>
            <a:miter lim="800000"/>
            <a:headEnd/>
            <a:tailEnd/>
          </a:ln>
          <a:effectLst/>
        </p:spPr>
        <p:txBody>
          <a:bodyPr>
            <a:spAutoFit/>
          </a:bodyPr>
          <a:lstStyle/>
          <a:p>
            <a:pPr>
              <a:spcBef>
                <a:spcPct val="50000"/>
              </a:spcBef>
            </a:pPr>
            <a:r>
              <a:rPr lang="en-US">
                <a:solidFill>
                  <a:schemeClr val="bg1"/>
                </a:solidFill>
              </a:rPr>
              <a:t>A</a:t>
            </a:r>
          </a:p>
          <a:p>
            <a:pPr>
              <a:spcBef>
                <a:spcPct val="50000"/>
              </a:spcBef>
            </a:pPr>
            <a:r>
              <a:rPr lang="en-US">
                <a:solidFill>
                  <a:schemeClr val="bg1"/>
                </a:solidFill>
              </a:rPr>
              <a:t>A</a:t>
            </a:r>
          </a:p>
          <a:p>
            <a:pPr>
              <a:spcBef>
                <a:spcPct val="50000"/>
              </a:spcBef>
            </a:pPr>
            <a:r>
              <a:rPr lang="en-US">
                <a:solidFill>
                  <a:schemeClr val="bg1"/>
                </a:solidFill>
              </a:rPr>
              <a:t>A</a:t>
            </a:r>
          </a:p>
          <a:p>
            <a:pPr>
              <a:spcBef>
                <a:spcPct val="50000"/>
              </a:spcBef>
            </a:pPr>
            <a:r>
              <a:rPr lang="en-US">
                <a:solidFill>
                  <a:schemeClr val="bg1"/>
                </a:solidFill>
              </a:rPr>
              <a:t>A</a:t>
            </a:r>
          </a:p>
          <a:p>
            <a:pPr>
              <a:spcBef>
                <a:spcPct val="50000"/>
              </a:spcBef>
            </a:pPr>
            <a:r>
              <a:rPr lang="en-US">
                <a:solidFill>
                  <a:schemeClr val="bg1"/>
                </a:solidFill>
              </a:rPr>
              <a:t>A</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2_Default Design">
  <a:themeElements>
    <a:clrScheme name="2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2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6009</TotalTime>
  <Words>2447</Words>
  <Application>Microsoft Office PowerPoint</Application>
  <PresentationFormat>On-screen Show (4:3)</PresentationFormat>
  <Paragraphs>247</Paragraphs>
  <Slides>21</Slides>
  <Notes>13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3" baseType="lpstr">
      <vt:lpstr>2_Default Design</vt:lpstr>
      <vt:lpstr>Chart</vt:lpstr>
      <vt:lpstr>Using CORS and OPUS  for Positioning  </vt:lpstr>
      <vt:lpstr>Slide 2</vt:lpstr>
      <vt:lpstr>The Global Positioning System (GPS)</vt:lpstr>
      <vt:lpstr>The CORS network enables differential GPS positioning with accuracies from 1 to 10 centimeters, or better.</vt:lpstr>
      <vt:lpstr>Sample CORS Sites</vt:lpstr>
      <vt:lpstr>CORS Information</vt:lpstr>
      <vt:lpstr> </vt:lpstr>
      <vt:lpstr>Access to CORS Data</vt:lpstr>
      <vt:lpstr>CORS Supports Precise Positioning</vt:lpstr>
      <vt:lpstr>Positioning Error vs.  Duration of the Observing Session</vt:lpstr>
      <vt:lpstr>Vertical standard error achievable when a user submits 15 minutes of GPS data to OPUS-RS</vt:lpstr>
      <vt:lpstr>Vertical Standard error achievable when a user submits 1 hour of GPS data to OPUS-RS</vt:lpstr>
      <vt:lpstr>Horizontal standard error achievable when a user submits 15 minutes of GPS data to OPUS-RS</vt:lpstr>
      <vt:lpstr>Horizontal standard error achievable when a user submits 1 hour of GPS data to OPUS-RS</vt:lpstr>
      <vt:lpstr>Slide 15</vt:lpstr>
      <vt:lpstr>Aircraft Positioning with CORS Results using single CORS</vt:lpstr>
      <vt:lpstr>Online Positioning User Service (OPUS)</vt:lpstr>
      <vt:lpstr>Slide 18</vt:lpstr>
      <vt:lpstr>Slide 19</vt:lpstr>
      <vt:lpstr>OPUS add-ons</vt:lpstr>
      <vt:lpstr>Just Around the Corner</vt:lpstr>
    </vt:vector>
  </TitlesOfParts>
  <Company>NWS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Dummy</dc:creator>
  <cp:lastModifiedBy>richard.snay</cp:lastModifiedBy>
  <cp:revision>305</cp:revision>
  <dcterms:created xsi:type="dcterms:W3CDTF">2006-06-29T12:03:00Z</dcterms:created>
  <dcterms:modified xsi:type="dcterms:W3CDTF">2010-04-08T16:55:25Z</dcterms:modified>
</cp:coreProperties>
</file>