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5" r:id="rId3"/>
    <p:sldId id="318" r:id="rId4"/>
    <p:sldId id="326" r:id="rId5"/>
    <p:sldId id="317" r:id="rId6"/>
    <p:sldId id="323" r:id="rId7"/>
    <p:sldId id="322" r:id="rId8"/>
    <p:sldId id="291" r:id="rId9"/>
    <p:sldId id="307" r:id="rId10"/>
    <p:sldId id="328" r:id="rId11"/>
    <p:sldId id="287" r:id="rId12"/>
    <p:sldId id="327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00" b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800" b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800" b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800" b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800" b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00" b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00" b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00" b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00" b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6600"/>
    <a:srgbClr val="008080"/>
    <a:srgbClr val="3333FF"/>
    <a:srgbClr val="FFFF00"/>
    <a:srgbClr val="FF0000"/>
    <a:srgbClr val="003399"/>
    <a:srgbClr val="336699"/>
    <a:srgbClr val="00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02" autoAdjust="0"/>
    <p:restoredTop sz="92821" autoAdjust="0"/>
  </p:normalViewPr>
  <p:slideViewPr>
    <p:cSldViewPr showGuides="1">
      <p:cViewPr varScale="1">
        <p:scale>
          <a:sx n="98" d="100"/>
          <a:sy n="98" d="100"/>
        </p:scale>
        <p:origin x="-8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3372" y="-33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2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12C9C1C-6F33-405F-94D2-907199B4B8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73CE27C-6D3B-4AAE-A068-1EBE01F9CF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055EA1-8F82-41B2-A8AB-A937E3DF66FE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-635000" y="6781800"/>
            <a:ext cx="1889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b="0">
                <a:solidFill>
                  <a:schemeClr val="tx1"/>
                </a:solidFill>
              </a:rPr>
              <a:t/>
            </a:r>
            <a:br>
              <a:rPr kumimoji="1" lang="en-US" b="0">
                <a:solidFill>
                  <a:schemeClr val="tx1"/>
                </a:solidFill>
              </a:rPr>
            </a:br>
            <a:endParaRPr kumimoji="1" lang="en-US" b="0">
              <a:solidFill>
                <a:schemeClr val="tx1"/>
              </a:solidFill>
            </a:endParaRPr>
          </a:p>
        </p:txBody>
      </p:sp>
      <p:sp>
        <p:nvSpPr>
          <p:cNvPr id="17413" name="Notes Placeholder 5"/>
          <p:cNvSpPr>
            <a:spLocks noGrp="1"/>
          </p:cNvSpPr>
          <p:nvPr/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eaLnBrk="0" hangingPunct="0">
              <a:spcBef>
                <a:spcPct val="30000"/>
              </a:spcBef>
            </a:pPr>
            <a:endParaRPr kumimoji="1" lang="en-US" sz="1200" b="0">
              <a:solidFill>
                <a:schemeClr val="tx1"/>
              </a:solidFill>
            </a:endParaRPr>
          </a:p>
        </p:txBody>
      </p:sp>
      <p:sp>
        <p:nvSpPr>
          <p:cNvPr id="17414" name="Notes Placeholder 5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4C79D2-DC3E-4A3F-B76D-92F3A216B9B7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422775"/>
          </a:xfrm>
          <a:ln/>
        </p:spPr>
        <p:txBody>
          <a:bodyPr>
            <a:normAutofit fontScale="77500" lnSpcReduction="20000"/>
          </a:bodyPr>
          <a:lstStyle/>
          <a:p>
            <a:pPr>
              <a:defRPr/>
            </a:pPr>
            <a:endParaRPr lang="en-US" sz="14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84A798-CA55-444D-AEF5-18D5DF7ABC11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en-US" sz="14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2C2B51-F4A1-49F3-8E7B-68DAB098E623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-635000" y="6781800"/>
            <a:ext cx="1889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b="0">
                <a:solidFill>
                  <a:schemeClr val="tx1"/>
                </a:solidFill>
              </a:rPr>
              <a:t/>
            </a:r>
            <a:br>
              <a:rPr kumimoji="1" lang="en-US" b="0">
                <a:solidFill>
                  <a:schemeClr val="tx1"/>
                </a:solidFill>
              </a:rPr>
            </a:br>
            <a:endParaRPr kumimoji="1" lang="en-US" b="0">
              <a:solidFill>
                <a:schemeClr val="tx1"/>
              </a:solidFill>
            </a:endParaRPr>
          </a:p>
        </p:txBody>
      </p:sp>
      <p:sp>
        <p:nvSpPr>
          <p:cNvPr id="28677" name="Notes Placeholder 5"/>
          <p:cNvSpPr>
            <a:spLocks noGrp="1"/>
          </p:cNvSpPr>
          <p:nvPr/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eaLnBrk="0" hangingPunct="0">
              <a:spcBef>
                <a:spcPct val="30000"/>
              </a:spcBef>
            </a:pPr>
            <a:endParaRPr kumimoji="1" lang="en-US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2AD220-D3DD-4493-B02E-3ABA452C5888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4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4A5017-D5E1-42D5-AB99-FBB118E11FA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BA995D-27FD-42EA-9B4C-82435655120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D6AA80-C7E5-42C1-8687-A8C179C12C9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14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122FA2-5202-4FA3-BE93-F465265A031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4BB98B-C7F9-4D4A-9933-6E8C71510EA0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378325"/>
            <a:ext cx="5140325" cy="4183063"/>
          </a:xfrm>
          <a:ln/>
        </p:spPr>
        <p:txBody>
          <a:bodyPr>
            <a:normAutofit fontScale="77500" lnSpcReduction="20000"/>
          </a:bodyPr>
          <a:lstStyle/>
          <a:p>
            <a:pPr>
              <a:defRPr/>
            </a:pPr>
            <a:endParaRPr lang="en-US" sz="14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4A0BEF-B78A-46B1-82E0-6E83A42260FB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en-US" sz="11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91D2F-E404-4960-AB8F-8EF43B2F27F8}" type="datetimeFigureOut">
              <a:rPr lang="en-US"/>
              <a:pPr>
                <a:defRPr/>
              </a:pPr>
              <a:t>4/15/2010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1BCD7-A3C1-445B-BE07-0D94443E2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10212-C9FB-4D05-9F00-1A87FF94024A}" type="datetimeFigureOut">
              <a:rPr lang="en-US"/>
              <a:pPr>
                <a:defRPr/>
              </a:pPr>
              <a:t>4/15/2010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00C47-8891-4F24-A04E-7DF657DFF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3375025" y="1992313"/>
            <a:ext cx="5486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5725" tIns="39688" rIns="85725" bIns="39688" anchor="b"/>
          <a:lstStyle/>
          <a:p>
            <a:pPr algn="ctr">
              <a:lnSpc>
                <a:spcPct val="80000"/>
              </a:lnSpc>
              <a:defRPr/>
            </a:pPr>
            <a:endParaRPr lang="en-US" sz="3600" i="1" dirty="0">
              <a:latin typeface="Arial" pitchFamily="34" charset="0"/>
              <a:cs typeface="+mn-cs"/>
            </a:endParaRPr>
          </a:p>
        </p:txBody>
      </p:sp>
      <p:pic>
        <p:nvPicPr>
          <p:cNvPr id="5" name="Picture 16" descr="afspc tran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20716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1"/>
          <p:cNvSpPr txBox="1">
            <a:spLocks noChangeArrowheads="1"/>
          </p:cNvSpPr>
          <p:nvPr userDrawn="1"/>
        </p:nvSpPr>
        <p:spPr bwMode="auto">
          <a:xfrm>
            <a:off x="5410200" y="5410200"/>
            <a:ext cx="228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3352800" y="1600200"/>
            <a:ext cx="5484813" cy="1143000"/>
          </a:xfrm>
          <a:ln w="9525"/>
        </p:spPr>
        <p:txBody>
          <a:bodyPr lIns="82296" tIns="36576" rIns="82296" bIns="36576" anchorCtr="1"/>
          <a:lstStyle>
            <a:lvl1pPr algn="ctr"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10000"/>
            <a:ext cx="6934200" cy="838200"/>
          </a:xfrm>
          <a:ln w="9525"/>
        </p:spPr>
        <p:txBody>
          <a:bodyPr/>
          <a:lstStyle>
            <a:lvl1pPr marL="0" indent="0" algn="ctr">
              <a:buFontTx/>
              <a:buNone/>
              <a:defRPr sz="3200" i="1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EF57D-9FAF-4E94-B085-444445B77F62}" type="datetimeFigureOut">
              <a:rPr lang="en-US"/>
              <a:pPr>
                <a:defRPr/>
              </a:pPr>
              <a:t>4/15/2010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5E8AC-81EB-4A85-B489-B8391FCBD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716DB-EC7F-4FF5-8E3C-9CC64ADD00A8}" type="datetimeFigureOut">
              <a:rPr lang="en-US"/>
              <a:pPr>
                <a:defRPr/>
              </a:pPr>
              <a:t>4/15/2010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59F44-9DC9-4AF3-B9E6-4EE7CCAA1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97728-AD48-4005-9CED-FB9C9630B022}" type="datetimeFigureOut">
              <a:rPr lang="en-US"/>
              <a:pPr>
                <a:defRPr/>
              </a:pPr>
              <a:t>4/15/2010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910BE-B9F2-401B-875B-AB3ACE0D1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87A7F-BA7B-4961-A87A-FEC26390321E}" type="datetimeFigureOut">
              <a:rPr lang="en-US"/>
              <a:pPr>
                <a:defRPr/>
              </a:pPr>
              <a:t>4/15/2010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E2E69-4F5C-46E5-92CC-709660B74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104F5-A312-4042-A77D-A10F76596AC3}" type="datetimeFigureOut">
              <a:rPr lang="en-US"/>
              <a:pPr>
                <a:defRPr/>
              </a:pPr>
              <a:t>4/15/2010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87D56-CED2-4C44-A71D-CA4AE672D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9582C-0E92-4BCE-943F-823C49CDC22A}" type="datetimeFigureOut">
              <a:rPr lang="en-US"/>
              <a:pPr>
                <a:defRPr/>
              </a:pPr>
              <a:t>4/15/2010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BED9D-5132-4B6D-B59F-4E67A02B6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9764C-F1F1-4EBF-80B7-C435FEF1ABFC}" type="datetimeFigureOut">
              <a:rPr lang="en-US"/>
              <a:pPr>
                <a:defRPr/>
              </a:pPr>
              <a:t>4/15/2010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889B7-7145-4AD2-9F8D-D8C51BA7B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1CC33-D2F7-4224-B4B9-C1BE54929365}" type="datetimeFigureOut">
              <a:rPr lang="en-US"/>
              <a:pPr>
                <a:defRPr/>
              </a:pPr>
              <a:t>4/15/2010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ADFC-A550-47C3-A1B1-0D5E25449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7FF2A70-A87F-442E-9049-3AE47E41E7F4}" type="datetimeFigureOut">
              <a:rPr lang="en-US"/>
              <a:pPr>
                <a:defRPr/>
              </a:pPr>
              <a:t>4/15/2010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A96299C-AEF3-4F26-A4B8-ED9BA9396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Rectangle 25"/>
          <p:cNvSpPr>
            <a:spLocks noChangeArrowheads="1"/>
          </p:cNvSpPr>
          <p:nvPr userDrawn="1"/>
        </p:nvSpPr>
        <p:spPr bwMode="auto">
          <a:xfrm>
            <a:off x="8382000" y="6553200"/>
            <a:ext cx="496888" cy="207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7312" tIns="42862" rIns="87312" bIns="42862">
            <a:spAutoFit/>
          </a:bodyPr>
          <a:lstStyle/>
          <a:p>
            <a:pPr defTabSz="814388" eaLnBrk="0" hangingPunct="0">
              <a:defRPr/>
            </a:pPr>
            <a:fld id="{8A513656-AE88-45AC-8B54-D2947E163398}" type="slidenum">
              <a:rPr lang="en-US">
                <a:latin typeface="Arial" pitchFamily="34" charset="0"/>
                <a:cs typeface="+mn-cs"/>
              </a:rPr>
              <a:pPr defTabSz="814388" eaLnBrk="0" hangingPunct="0">
                <a:defRPr/>
              </a:pPr>
              <a:t>‹#›</a:t>
            </a:fld>
            <a:endParaRPr lang="en-US" dirty="0">
              <a:latin typeface="Arial" pitchFamily="34" charset="0"/>
              <a:cs typeface="+mn-cs"/>
            </a:endParaRPr>
          </a:p>
        </p:txBody>
      </p:sp>
      <p:pic>
        <p:nvPicPr>
          <p:cNvPr id="2056" name="Picture 8" descr="afspc trans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9063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180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  <p:sldLayoutId id="21474841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324600" y="381000"/>
            <a:ext cx="2259043" cy="190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2362200" y="1600200"/>
            <a:ext cx="6492875" cy="1284288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GPS Status and Modernization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5181600"/>
            <a:ext cx="190812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8" name="Picture 10" descr="GPS IIr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2787935">
            <a:off x="3834485" y="4609360"/>
            <a:ext cx="2334202" cy="127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GPS IIf lt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1186804">
            <a:off x="5325427" y="3397969"/>
            <a:ext cx="2286000" cy="124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12"/>
          <p:cNvSpPr txBox="1">
            <a:spLocks noChangeArrowheads="1"/>
          </p:cNvSpPr>
          <p:nvPr/>
        </p:nvSpPr>
        <p:spPr bwMode="auto">
          <a:xfrm>
            <a:off x="4038600" y="5410200"/>
            <a:ext cx="481647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600" i="1">
                <a:solidFill>
                  <a:schemeClr val="tx1"/>
                </a:solidFill>
              </a:rPr>
              <a:t>Capt Damon Smith</a:t>
            </a:r>
          </a:p>
          <a:p>
            <a:pPr algn="r">
              <a:lnSpc>
                <a:spcPct val="80000"/>
              </a:lnSpc>
            </a:pPr>
            <a:r>
              <a:rPr lang="en-US" sz="1600" i="1">
                <a:solidFill>
                  <a:schemeClr val="tx1"/>
                </a:solidFill>
              </a:rPr>
              <a:t>PNT Requirements Division</a:t>
            </a:r>
          </a:p>
          <a:p>
            <a:pPr algn="r">
              <a:lnSpc>
                <a:spcPct val="80000"/>
              </a:lnSpc>
            </a:pPr>
            <a:r>
              <a:rPr lang="en-US" sz="1600" i="1">
                <a:solidFill>
                  <a:schemeClr val="tx1"/>
                </a:solidFill>
              </a:rPr>
              <a:t>Air Force Space Command</a:t>
            </a:r>
          </a:p>
        </p:txBody>
      </p:sp>
      <p:sp>
        <p:nvSpPr>
          <p:cNvPr id="5128" name="Rectangle 9"/>
          <p:cNvSpPr>
            <a:spLocks noChangeArrowheads="1"/>
          </p:cNvSpPr>
          <p:nvPr/>
        </p:nvSpPr>
        <p:spPr bwMode="auto">
          <a:xfrm>
            <a:off x="4495800" y="6396038"/>
            <a:ext cx="4572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solidFill>
                  <a:schemeClr val="tx1"/>
                </a:solidFill>
              </a:rPr>
              <a:t>"This briefing is for information only.  No US Government commitment to</a:t>
            </a:r>
          </a:p>
          <a:p>
            <a:r>
              <a:rPr lang="en-US" sz="900">
                <a:solidFill>
                  <a:schemeClr val="tx1"/>
                </a:solidFill>
              </a:rPr>
              <a:t>sell, loan, lease, co-develop or co-produce defense articles or provide</a:t>
            </a:r>
          </a:p>
          <a:p>
            <a:r>
              <a:rPr lang="en-US" sz="900">
                <a:solidFill>
                  <a:schemeClr val="tx1"/>
                </a:solidFill>
              </a:rPr>
              <a:t>defense services is implied or intended."</a:t>
            </a:r>
          </a:p>
        </p:txBody>
      </p:sp>
      <p:sp>
        <p:nvSpPr>
          <p:cNvPr id="5129" name="Rectangle 10"/>
          <p:cNvSpPr>
            <a:spLocks noChangeArrowheads="1"/>
          </p:cNvSpPr>
          <p:nvPr/>
        </p:nvSpPr>
        <p:spPr bwMode="auto">
          <a:xfrm>
            <a:off x="0" y="6519863"/>
            <a:ext cx="510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"DISTRIBUTION A: Approved for public</a:t>
            </a:r>
          </a:p>
          <a:p>
            <a:r>
              <a:rPr lang="en-US" sz="1000">
                <a:solidFill>
                  <a:schemeClr val="tx1"/>
                </a:solidFill>
              </a:rPr>
              <a:t>release; distribution unlimited"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746125" y="1447800"/>
            <a:ext cx="7653338" cy="5029200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Optimize GPS assets to improve operational effectiveness for global users &amp; terrain challenged environments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Increase the number of vehicles over head for better availability/coverage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Constellation expansion feasible with robust number of satellites now on-orbit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33363" indent="-233363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Consistent with the current Standard Positioning Service (SPS) Performance Standard   </a:t>
            </a:r>
          </a:p>
          <a:p>
            <a:pPr marL="630238" lvl="1" indent="-233363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Adjust position of satellites in 3 of 6 orbital planes to create expanded constellation</a:t>
            </a:r>
          </a:p>
          <a:p>
            <a:pPr marL="630238" lvl="1" indent="-233363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Expanded constellation provides better GLOBAL coverage</a:t>
            </a:r>
          </a:p>
        </p:txBody>
      </p:sp>
      <p:sp>
        <p:nvSpPr>
          <p:cNvPr id="13315" name="Rectangle 11"/>
          <p:cNvSpPr>
            <a:spLocks noGrp="1" noChangeArrowheads="1"/>
          </p:cNvSpPr>
          <p:nvPr>
            <p:ph type="title"/>
          </p:nvPr>
        </p:nvSpPr>
        <p:spPr>
          <a:xfrm>
            <a:off x="1228725" y="103188"/>
            <a:ext cx="7839075" cy="746125"/>
          </a:xfrm>
        </p:spPr>
        <p:txBody>
          <a:bodyPr/>
          <a:lstStyle/>
          <a:p>
            <a:pPr algn="r" eaLnBrk="1" hangingPunct="1"/>
            <a:r>
              <a:rPr lang="en-US" sz="3200" b="1" i="1" smtClean="0">
                <a:latin typeface="Arial" charset="0"/>
                <a:cs typeface="Arial" charset="0"/>
              </a:rPr>
              <a:t>GPS Expandable</a:t>
            </a:r>
            <a:endParaRPr lang="en-US" sz="2800" b="1" i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GPS IIr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2787935">
            <a:off x="3605886" y="4533161"/>
            <a:ext cx="2334202" cy="127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905000"/>
            <a:ext cx="8077200" cy="2971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627063" indent="-169863">
              <a:buFont typeface="Arial" pitchFamily="34" charset="0"/>
              <a:buChar char="•"/>
              <a:defRPr/>
            </a:pPr>
            <a:r>
              <a:rPr lang="en-US" sz="1800" b="0" dirty="0">
                <a:latin typeface="Arial" pitchFamily="34" charset="0"/>
                <a:cs typeface="Arial" pitchFamily="34" charset="0"/>
              </a:rPr>
              <a:t>Largest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DoD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constellation 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in history with best accuracy ever</a:t>
            </a:r>
          </a:p>
          <a:p>
            <a:pPr marL="457200">
              <a:buFont typeface="Arial" pitchFamily="34" charset="0"/>
              <a:buChar char="•"/>
              <a:defRPr/>
            </a:pPr>
            <a:endParaRPr lang="en-US" sz="1800" b="0" dirty="0">
              <a:latin typeface="Arial" pitchFamily="34" charset="0"/>
              <a:cs typeface="Arial" pitchFamily="34" charset="0"/>
            </a:endParaRPr>
          </a:p>
          <a:p>
            <a:pPr marL="627063" indent="-169863">
              <a:buFont typeface="Arial" pitchFamily="34" charset="0"/>
              <a:buChar char="•"/>
              <a:defRPr/>
            </a:pPr>
            <a:r>
              <a:rPr lang="en-US" sz="1800" b="0" dirty="0">
                <a:latin typeface="Arial" pitchFamily="34" charset="0"/>
                <a:cs typeface="Arial" pitchFamily="34" charset="0"/>
              </a:rPr>
              <a:t>Modernized Command and Control System allows more signal monitoring and quicker satellite commanding than ever before </a:t>
            </a:r>
          </a:p>
          <a:p>
            <a:pPr marL="457200">
              <a:buFont typeface="Arial" pitchFamily="34" charset="0"/>
              <a:buChar char="•"/>
              <a:defRPr/>
            </a:pPr>
            <a:endParaRPr lang="en-US" sz="1800" b="0" dirty="0">
              <a:latin typeface="Arial" pitchFamily="34" charset="0"/>
              <a:cs typeface="Arial" pitchFamily="34" charset="0"/>
            </a:endParaRPr>
          </a:p>
          <a:p>
            <a:pPr marL="627063" indent="-169863">
              <a:buFont typeface="Arial" pitchFamily="34" charset="0"/>
              <a:buChar char="•"/>
              <a:defRPr/>
            </a:pPr>
            <a:r>
              <a:rPr lang="en-US" sz="1800" b="0" dirty="0">
                <a:latin typeface="Arial" pitchFamily="34" charset="0"/>
                <a:cs typeface="Arial" pitchFamily="34" charset="0"/>
              </a:rPr>
              <a:t>Constant improvements through constellation management</a:t>
            </a:r>
          </a:p>
          <a:p>
            <a:pPr marL="457200">
              <a:defRPr/>
            </a:pPr>
            <a:endParaRPr lang="en-US" sz="1800" b="0" dirty="0">
              <a:latin typeface="Arial" pitchFamily="34" charset="0"/>
              <a:cs typeface="Arial" pitchFamily="34" charset="0"/>
            </a:endParaRPr>
          </a:p>
          <a:p>
            <a:pPr marL="627063" indent="-169863">
              <a:buFont typeface="Arial" pitchFamily="34" charset="0"/>
              <a:buChar char="•"/>
              <a:defRPr/>
            </a:pPr>
            <a:r>
              <a:rPr lang="en-US" sz="1800" b="0" dirty="0">
                <a:latin typeface="Arial" pitchFamily="34" charset="0"/>
                <a:cs typeface="Arial" pitchFamily="34" charset="0"/>
              </a:rPr>
              <a:t>And we’re continuing to modernize and improve GPS even more!</a:t>
            </a: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890713" y="146050"/>
            <a:ext cx="7100887" cy="539750"/>
          </a:xfrm>
        </p:spPr>
        <p:txBody>
          <a:bodyPr/>
          <a:lstStyle/>
          <a:p>
            <a:pPr algn="r" eaLnBrk="1" hangingPunct="1"/>
            <a:r>
              <a:rPr lang="en-US" sz="3200" b="1" i="1" smtClean="0">
                <a:latin typeface="Arial" charset="0"/>
                <a:cs typeface="Arial" charset="0"/>
              </a:rPr>
              <a:t>Summary</a:t>
            </a:r>
          </a:p>
        </p:txBody>
      </p:sp>
      <p:pic>
        <p:nvPicPr>
          <p:cNvPr id="8" name="Picture 4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7162800" y="1374895"/>
            <a:ext cx="2259043" cy="190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5181600"/>
            <a:ext cx="190812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2655093" y="6019800"/>
            <a:ext cx="3833813" cy="46196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 eaLnBrk="0" hangingPunct="0">
              <a:buClr>
                <a:srgbClr val="000066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i="1" dirty="0">
                <a:latin typeface="Arial" pitchFamily="34" charset="0"/>
                <a:cs typeface="Arial" pitchFamily="34" charset="0"/>
              </a:rPr>
              <a:t>GPS -- Serving the World</a:t>
            </a:r>
          </a:p>
        </p:txBody>
      </p:sp>
      <p:pic>
        <p:nvPicPr>
          <p:cNvPr id="10" name="Picture 11" descr="GPS IIf lt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1186804">
            <a:off x="6087427" y="4802256"/>
            <a:ext cx="2286000" cy="124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324600" y="381000"/>
            <a:ext cx="2259043" cy="190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2895600" y="1600200"/>
            <a:ext cx="5959475" cy="1284288"/>
          </a:xfrm>
        </p:spPr>
        <p:txBody>
          <a:bodyPr/>
          <a:lstStyle/>
          <a:p>
            <a:pPr algn="r" eaLnBrk="1" hangingPunct="1"/>
            <a:r>
              <a:rPr lang="en-US" sz="3200" smtClean="0">
                <a:latin typeface="Arial" charset="0"/>
                <a:cs typeface="Arial" charset="0"/>
              </a:rPr>
              <a:t>GPS Status and Modernization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5181600"/>
            <a:ext cx="190812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8" name="Picture 10" descr="GPS IIr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2787935">
            <a:off x="3834485" y="4456961"/>
            <a:ext cx="2334202" cy="127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GPS IIf lt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1186804">
            <a:off x="5325427" y="3397969"/>
            <a:ext cx="2286000" cy="124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12"/>
          <p:cNvSpPr txBox="1">
            <a:spLocks noChangeArrowheads="1"/>
          </p:cNvSpPr>
          <p:nvPr/>
        </p:nvSpPr>
        <p:spPr bwMode="auto">
          <a:xfrm>
            <a:off x="4114800" y="5715000"/>
            <a:ext cx="47402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600" i="1">
                <a:solidFill>
                  <a:schemeClr val="tx1"/>
                </a:solidFill>
              </a:rPr>
              <a:t>PNT Requirements Division</a:t>
            </a:r>
          </a:p>
          <a:p>
            <a:pPr algn="r">
              <a:lnSpc>
                <a:spcPct val="80000"/>
              </a:lnSpc>
            </a:pPr>
            <a:r>
              <a:rPr lang="en-US" sz="1600" i="1">
                <a:solidFill>
                  <a:schemeClr val="tx1"/>
                </a:solidFill>
              </a:rPr>
              <a:t>Air Force Space Command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46050"/>
            <a:ext cx="7100888" cy="539750"/>
          </a:xfrm>
        </p:spPr>
        <p:txBody>
          <a:bodyPr/>
          <a:lstStyle/>
          <a:p>
            <a:pPr algn="r" eaLnBrk="1" hangingPunct="1"/>
            <a:r>
              <a:rPr lang="en-US" sz="3200" b="1" i="1" smtClean="0">
                <a:latin typeface="Arial" charset="0"/>
                <a:cs typeface="Arial" charset="0"/>
              </a:rPr>
              <a:t>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981200"/>
            <a:ext cx="5181600" cy="1676400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GPS Overview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Recent Events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Modernization Improvements</a:t>
            </a:r>
          </a:p>
        </p:txBody>
      </p:sp>
      <p:pic>
        <p:nvPicPr>
          <p:cNvPr id="8" name="Picture 4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324600" y="765295"/>
            <a:ext cx="2259043" cy="190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5181600"/>
            <a:ext cx="190812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" name="Picture 10" descr="GPS IIr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2787935">
            <a:off x="3834485" y="4456961"/>
            <a:ext cx="2334202" cy="127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GPS IIf lt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1186804">
            <a:off x="5875973" y="3397970"/>
            <a:ext cx="2286000" cy="124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6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sz="3200" b="1" i="1" smtClean="0">
                <a:latin typeface="Arial" charset="0"/>
                <a:cs typeface="Arial" charset="0"/>
              </a:rPr>
              <a:t>Critical Asset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1825" y="6248400"/>
            <a:ext cx="5340350" cy="36988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 dirty="0">
                <a:latin typeface="Arial" pitchFamily="34" charset="0"/>
                <a:cs typeface="Arial" pitchFamily="34" charset="0"/>
              </a:rPr>
              <a:t>Available, reliable, accurate, and free of charge</a:t>
            </a:r>
          </a:p>
        </p:txBody>
      </p:sp>
      <p:sp>
        <p:nvSpPr>
          <p:cNvPr id="4112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1600200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Vital to International Security, Economic Growth, and Public Safety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Extends across all domains -- air, land, sea, space, cyberspace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Effects transcend national and military boundaries</a:t>
            </a:r>
          </a:p>
        </p:txBody>
      </p:sp>
      <p:grpSp>
        <p:nvGrpSpPr>
          <p:cNvPr id="7173" name="Group 17"/>
          <p:cNvGrpSpPr>
            <a:grpSpLocks/>
          </p:cNvGrpSpPr>
          <p:nvPr/>
        </p:nvGrpSpPr>
        <p:grpSpPr bwMode="auto">
          <a:xfrm>
            <a:off x="952500" y="3657600"/>
            <a:ext cx="7239000" cy="2460625"/>
            <a:chOff x="838200" y="3352800"/>
            <a:chExt cx="7679368" cy="2765425"/>
          </a:xfrm>
        </p:grpSpPr>
        <p:pic>
          <p:nvPicPr>
            <p:cNvPr id="7" name="Picture 32" descr="B-2 Dropping JDAM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38400" y="3352800"/>
              <a:ext cx="1884764" cy="1703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  <p:pic>
          <p:nvPicPr>
            <p:cNvPr id="8" name="Picture 12" descr="M2A2 Bradley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8200" y="3429000"/>
              <a:ext cx="1997878" cy="1274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  <p:pic>
          <p:nvPicPr>
            <p:cNvPr id="9" name="Picture 9" descr="Aircraft Carrier Battle Group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8200" y="4343400"/>
              <a:ext cx="2069760" cy="1462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  <p:pic>
          <p:nvPicPr>
            <p:cNvPr id="10" name="Picture 13" descr="CombatSkySatPhoto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65963" y="4495800"/>
              <a:ext cx="1326594" cy="1516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  <p:pic>
          <p:nvPicPr>
            <p:cNvPr id="11" name="Picture 10" descr="F-15E dropping JDAMs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29000" y="4800600"/>
              <a:ext cx="1918840" cy="1234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  <p:pic>
          <p:nvPicPr>
            <p:cNvPr id="15" name="Picture 7" descr="1155348281_0a40471c7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53000" y="4648200"/>
              <a:ext cx="2209800" cy="147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  <p:pic>
          <p:nvPicPr>
            <p:cNvPr id="16" name="Picture 6" descr="arab_p2"/>
            <p:cNvPicPr>
              <a:picLocks noChangeAspect="1" noChangeArrowheads="1"/>
            </p:cNvPicPr>
            <p:nvPr/>
          </p:nvPicPr>
          <p:blipFill>
            <a:blip r:embed="rId9" cstate="print"/>
            <a:srcRect l="14706" t="33505" r="14706" b="19072"/>
            <a:stretch>
              <a:fillRect/>
            </a:stretch>
          </p:blipFill>
          <p:spPr bwMode="auto">
            <a:xfrm>
              <a:off x="5181600" y="3505200"/>
              <a:ext cx="2362200" cy="1509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  <p:pic>
          <p:nvPicPr>
            <p:cNvPr id="12" name="Picture 11" descr="Marine.jp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810000" y="3657600"/>
              <a:ext cx="1688765" cy="1205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861763" y="4572000"/>
              <a:ext cx="1655805" cy="132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61938" y="1084263"/>
            <a:ext cx="5322887" cy="4611687"/>
          </a:xfrm>
          <a:prstGeom prst="rect">
            <a:avLst/>
          </a:prstGeom>
        </p:spPr>
        <p:txBody>
          <a:bodyPr/>
          <a:lstStyle/>
          <a:p>
            <a:pPr marL="234950" indent="-234950">
              <a:lnSpc>
                <a:spcPct val="150000"/>
              </a:lnSpc>
              <a:buFontTx/>
              <a:buChar char="•"/>
              <a:defRPr/>
            </a:pPr>
            <a:endParaRPr lang="en-US" sz="200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8195" name="Picture 5" descr="IIRM - 01-06 Ken sieck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5105400"/>
            <a:ext cx="1865313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371600"/>
            <a:ext cx="5257800" cy="5029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34950" indent="-234950">
              <a:lnSpc>
                <a:spcPct val="150000"/>
              </a:lnSpc>
              <a:buFontTx/>
              <a:buChar char="•"/>
              <a:defRPr/>
            </a:pPr>
            <a:r>
              <a:rPr lang="en-US" sz="2000" b="0" kern="0" dirty="0">
                <a:cs typeface="+mn-cs"/>
              </a:rPr>
              <a:t>Very robust constellation</a:t>
            </a:r>
          </a:p>
          <a:p>
            <a:pPr marL="452438" lvl="1" indent="-215900">
              <a:lnSpc>
                <a:spcPct val="150000"/>
              </a:lnSpc>
              <a:buFontTx/>
              <a:buChar char="•"/>
              <a:defRPr/>
            </a:pPr>
            <a:r>
              <a:rPr lang="en-US" sz="1800" b="0" kern="0" dirty="0">
                <a:cs typeface="+mn-cs"/>
              </a:rPr>
              <a:t>31 satellites currently in operation</a:t>
            </a:r>
          </a:p>
          <a:p>
            <a:pPr marL="696913" lvl="2" indent="-242888">
              <a:lnSpc>
                <a:spcPct val="150000"/>
              </a:lnSpc>
              <a:buFontTx/>
              <a:buChar char="•"/>
              <a:defRPr/>
            </a:pPr>
            <a:r>
              <a:rPr lang="en-US" sz="1800" b="0" kern="0" dirty="0">
                <a:cs typeface="+mn-cs"/>
              </a:rPr>
              <a:t>11 GPS IIA </a:t>
            </a:r>
          </a:p>
          <a:p>
            <a:pPr marL="696913" lvl="2" indent="-242888">
              <a:lnSpc>
                <a:spcPct val="150000"/>
              </a:lnSpc>
              <a:buFontTx/>
              <a:buChar char="•"/>
              <a:defRPr/>
            </a:pPr>
            <a:r>
              <a:rPr lang="en-US" sz="1800" b="0" kern="0" dirty="0">
                <a:cs typeface="+mn-cs"/>
              </a:rPr>
              <a:t>12 GPS IIR</a:t>
            </a:r>
          </a:p>
          <a:p>
            <a:pPr marL="696913" lvl="2" indent="-242888">
              <a:lnSpc>
                <a:spcPct val="150000"/>
              </a:lnSpc>
              <a:buFontTx/>
              <a:buChar char="•"/>
              <a:defRPr/>
            </a:pPr>
            <a:r>
              <a:rPr lang="en-US" sz="1800" b="0" kern="0" dirty="0">
                <a:cs typeface="+mn-cs"/>
              </a:rPr>
              <a:t>7 GPS IIR-M</a:t>
            </a:r>
          </a:p>
          <a:p>
            <a:pPr marL="452438" lvl="1" indent="-215900">
              <a:lnSpc>
                <a:spcPct val="150000"/>
              </a:lnSpc>
              <a:buFontTx/>
              <a:buChar char="•"/>
              <a:defRPr/>
            </a:pPr>
            <a:r>
              <a:rPr lang="en-US" sz="1800" b="0" kern="0" dirty="0">
                <a:cs typeface="+mn-cs"/>
              </a:rPr>
              <a:t>3 additional satellites in residual status</a:t>
            </a:r>
          </a:p>
          <a:p>
            <a:pPr marL="452438" lvl="1" indent="-215900">
              <a:lnSpc>
                <a:spcPct val="150000"/>
              </a:lnSpc>
              <a:buFontTx/>
              <a:buChar char="•"/>
              <a:defRPr/>
            </a:pPr>
            <a:r>
              <a:rPr lang="en-US" sz="1800" b="0" kern="0" dirty="0">
                <a:cs typeface="+mn-cs"/>
              </a:rPr>
              <a:t>1 additional IIR-M waiting to be set healthy</a:t>
            </a:r>
            <a:endParaRPr lang="en-US" b="0" kern="0" dirty="0">
              <a:cs typeface="+mn-cs"/>
            </a:endParaRPr>
          </a:p>
          <a:p>
            <a:pPr marL="452438" lvl="1" indent="-215900">
              <a:lnSpc>
                <a:spcPct val="150000"/>
              </a:lnSpc>
              <a:buFontTx/>
              <a:buChar char="•"/>
              <a:defRPr/>
            </a:pPr>
            <a:endParaRPr lang="en-US" b="0" kern="0" dirty="0">
              <a:cs typeface="+mn-cs"/>
            </a:endParaRPr>
          </a:p>
          <a:p>
            <a:pPr marL="234950" indent="-234950">
              <a:buFontTx/>
              <a:buChar char="•"/>
              <a:defRPr/>
            </a:pPr>
            <a:r>
              <a:rPr lang="en-US" sz="2000" b="0" kern="0" dirty="0">
                <a:cs typeface="+mn-cs"/>
              </a:rPr>
              <a:t>Global GPS civil service performance</a:t>
            </a:r>
            <a:br>
              <a:rPr lang="en-US" sz="2000" b="0" kern="0" dirty="0">
                <a:cs typeface="+mn-cs"/>
              </a:rPr>
            </a:br>
            <a:r>
              <a:rPr lang="en-US" sz="2000" b="0" kern="0" dirty="0">
                <a:cs typeface="+mn-cs"/>
              </a:rPr>
              <a:t>commitment met continuously</a:t>
            </a:r>
            <a:br>
              <a:rPr lang="en-US" sz="2000" b="0" kern="0" dirty="0">
                <a:cs typeface="+mn-cs"/>
              </a:rPr>
            </a:br>
            <a:r>
              <a:rPr lang="en-US" sz="2000" b="0" kern="0" dirty="0">
                <a:cs typeface="+mn-cs"/>
              </a:rPr>
              <a:t>since December 1993</a:t>
            </a:r>
          </a:p>
          <a:p>
            <a:pPr marL="234950" indent="-234950">
              <a:buFontTx/>
              <a:buChar char="•"/>
              <a:defRPr/>
            </a:pPr>
            <a:endParaRPr lang="en-US" sz="2000" b="0" kern="0" dirty="0">
              <a:cs typeface="+mn-cs"/>
            </a:endParaRPr>
          </a:p>
          <a:p>
            <a:pPr marL="234950" indent="-234950">
              <a:buFontTx/>
              <a:buChar char="•"/>
              <a:defRPr/>
            </a:pPr>
            <a:r>
              <a:rPr lang="en-US" sz="2000" b="0" kern="0" dirty="0">
                <a:cs typeface="+mn-cs"/>
              </a:rPr>
              <a:t>Next Launch – IIF-1, May 2010</a:t>
            </a: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762000" y="76200"/>
            <a:ext cx="8229600" cy="838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en-US" sz="3200" i="1" dirty="0">
                <a:solidFill>
                  <a:schemeClr val="tx1"/>
                </a:solidFill>
                <a:ea typeface="+mj-ea"/>
              </a:rPr>
              <a:t>GPS – Serving the World</a:t>
            </a:r>
          </a:p>
        </p:txBody>
      </p:sp>
      <p:pic>
        <p:nvPicPr>
          <p:cNvPr id="8" name="Picture 4" descr="http___ww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1905000"/>
            <a:ext cx="1634729" cy="3886200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199" name="Picture 7" descr="GPS[1]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3913" y="1085850"/>
            <a:ext cx="1855787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6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838200"/>
          </a:xfrm>
        </p:spPr>
        <p:txBody>
          <a:bodyPr/>
          <a:lstStyle/>
          <a:p>
            <a:pPr algn="r" eaLnBrk="1" hangingPunct="1"/>
            <a:r>
              <a:rPr lang="en-US" sz="3200" b="1" i="1" smtClean="0">
                <a:latin typeface="Arial" charset="0"/>
                <a:cs typeface="Arial" charset="0"/>
              </a:rPr>
              <a:t>GPS Control Segment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200400" y="1219200"/>
            <a:ext cx="5638800" cy="198120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28600" indent="-2286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0" dirty="0">
                <a:latin typeface="Arial" pitchFamily="34" charset="0"/>
                <a:cs typeface="Arial" pitchFamily="34" charset="0"/>
              </a:rPr>
              <a:t>Operated by Space Professionals in 2d Space Operations Squadron at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Schriever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AFB, CO</a:t>
            </a:r>
          </a:p>
          <a:p>
            <a:pPr marL="228600" indent="-2286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0" dirty="0">
                <a:latin typeface="Arial" pitchFamily="34" charset="0"/>
                <a:cs typeface="Arial" pitchFamily="34" charset="0"/>
              </a:rPr>
              <a:t>Backup facility at Vandenberg AFB, CA</a:t>
            </a:r>
          </a:p>
          <a:p>
            <a:pPr marL="228600" indent="-2286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0" dirty="0">
                <a:latin typeface="Arial" pitchFamily="34" charset="0"/>
                <a:cs typeface="Arial" pitchFamily="34" charset="0"/>
              </a:rPr>
              <a:t>Global monitoring and antenna networks</a:t>
            </a:r>
          </a:p>
        </p:txBody>
      </p:sp>
      <p:pic>
        <p:nvPicPr>
          <p:cNvPr id="12" name="Picture 8" descr="220-ML_data_pic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" y="1514856"/>
            <a:ext cx="2581308" cy="206654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238225" lon="19740623" rev="21532703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7200" y="4419600"/>
            <a:ext cx="2880360" cy="20574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231453" lon="19439998" rev="2151217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pSp>
        <p:nvGrpSpPr>
          <p:cNvPr id="9222" name="Group 92"/>
          <p:cNvGrpSpPr>
            <a:grpSpLocks/>
          </p:cNvGrpSpPr>
          <p:nvPr/>
        </p:nvGrpSpPr>
        <p:grpSpPr bwMode="auto">
          <a:xfrm>
            <a:off x="2743200" y="3157538"/>
            <a:ext cx="6208713" cy="3090862"/>
            <a:chOff x="1115812" y="1079425"/>
            <a:chExt cx="6951662" cy="3398838"/>
          </a:xfrm>
        </p:grpSpPr>
        <p:sp>
          <p:nvSpPr>
            <p:cNvPr id="16" name="Freeform 40"/>
            <p:cNvSpPr>
              <a:spLocks/>
            </p:cNvSpPr>
            <p:nvPr/>
          </p:nvSpPr>
          <p:spPr bwMode="gray">
            <a:xfrm>
              <a:off x="4236838" y="1425500"/>
              <a:ext cx="2197100" cy="1643064"/>
            </a:xfrm>
            <a:custGeom>
              <a:avLst/>
              <a:gdLst>
                <a:gd name="T0" fmla="*/ 2147483647 w 1534"/>
                <a:gd name="T1" fmla="*/ 2147483647 h 1146"/>
                <a:gd name="T2" fmla="*/ 2147483647 w 1534"/>
                <a:gd name="T3" fmla="*/ 2147483647 h 1146"/>
                <a:gd name="T4" fmla="*/ 2147483647 w 1534"/>
                <a:gd name="T5" fmla="*/ 2147483647 h 1146"/>
                <a:gd name="T6" fmla="*/ 2147483647 w 1534"/>
                <a:gd name="T7" fmla="*/ 2147483647 h 1146"/>
                <a:gd name="T8" fmla="*/ 2147483647 w 1534"/>
                <a:gd name="T9" fmla="*/ 2147483647 h 1146"/>
                <a:gd name="T10" fmla="*/ 2147483647 w 1534"/>
                <a:gd name="T11" fmla="*/ 2147483647 h 1146"/>
                <a:gd name="T12" fmla="*/ 2147483647 w 1534"/>
                <a:gd name="T13" fmla="*/ 2147483647 h 1146"/>
                <a:gd name="T14" fmla="*/ 2147483647 w 1534"/>
                <a:gd name="T15" fmla="*/ 2147483647 h 1146"/>
                <a:gd name="T16" fmla="*/ 2147483647 w 1534"/>
                <a:gd name="T17" fmla="*/ 2147483647 h 1146"/>
                <a:gd name="T18" fmla="*/ 2147483647 w 1534"/>
                <a:gd name="T19" fmla="*/ 2147483647 h 1146"/>
                <a:gd name="T20" fmla="*/ 2147483647 w 1534"/>
                <a:gd name="T21" fmla="*/ 2147483647 h 1146"/>
                <a:gd name="T22" fmla="*/ 2147483647 w 1534"/>
                <a:gd name="T23" fmla="*/ 2147483647 h 1146"/>
                <a:gd name="T24" fmla="*/ 2147483647 w 1534"/>
                <a:gd name="T25" fmla="*/ 2147483647 h 1146"/>
                <a:gd name="T26" fmla="*/ 2147483647 w 1534"/>
                <a:gd name="T27" fmla="*/ 2147483647 h 1146"/>
                <a:gd name="T28" fmla="*/ 2147483647 w 1534"/>
                <a:gd name="T29" fmla="*/ 2147483647 h 1146"/>
                <a:gd name="T30" fmla="*/ 2147483647 w 1534"/>
                <a:gd name="T31" fmla="*/ 2147483647 h 1146"/>
                <a:gd name="T32" fmla="*/ 2147483647 w 1534"/>
                <a:gd name="T33" fmla="*/ 2147483647 h 1146"/>
                <a:gd name="T34" fmla="*/ 2147483647 w 1534"/>
                <a:gd name="T35" fmla="*/ 2147483647 h 1146"/>
                <a:gd name="T36" fmla="*/ 2147483647 w 1534"/>
                <a:gd name="T37" fmla="*/ 2147483647 h 1146"/>
                <a:gd name="T38" fmla="*/ 2147483647 w 1534"/>
                <a:gd name="T39" fmla="*/ 2147483647 h 1146"/>
                <a:gd name="T40" fmla="*/ 2147483647 w 1534"/>
                <a:gd name="T41" fmla="*/ 2147483647 h 1146"/>
                <a:gd name="T42" fmla="*/ 2147483647 w 1534"/>
                <a:gd name="T43" fmla="*/ 2147483647 h 1146"/>
                <a:gd name="T44" fmla="*/ 2147483647 w 1534"/>
                <a:gd name="T45" fmla="*/ 2147483647 h 1146"/>
                <a:gd name="T46" fmla="*/ 2147483647 w 1534"/>
                <a:gd name="T47" fmla="*/ 2147483647 h 1146"/>
                <a:gd name="T48" fmla="*/ 2147483647 w 1534"/>
                <a:gd name="T49" fmla="*/ 2147483647 h 1146"/>
                <a:gd name="T50" fmla="*/ 2147483647 w 1534"/>
                <a:gd name="T51" fmla="*/ 2147483647 h 1146"/>
                <a:gd name="T52" fmla="*/ 2147483647 w 1534"/>
                <a:gd name="T53" fmla="*/ 2147483647 h 1146"/>
                <a:gd name="T54" fmla="*/ 2147483647 w 1534"/>
                <a:gd name="T55" fmla="*/ 2147483647 h 1146"/>
                <a:gd name="T56" fmla="*/ 2147483647 w 1534"/>
                <a:gd name="T57" fmla="*/ 2147483647 h 1146"/>
                <a:gd name="T58" fmla="*/ 2147483647 w 1534"/>
                <a:gd name="T59" fmla="*/ 2147483647 h 1146"/>
                <a:gd name="T60" fmla="*/ 2147483647 w 1534"/>
                <a:gd name="T61" fmla="*/ 2147483647 h 1146"/>
                <a:gd name="T62" fmla="*/ 2147483647 w 1534"/>
                <a:gd name="T63" fmla="*/ 2147483647 h 1146"/>
                <a:gd name="T64" fmla="*/ 2147483647 w 1534"/>
                <a:gd name="T65" fmla="*/ 2147483647 h 1146"/>
                <a:gd name="T66" fmla="*/ 2147483647 w 1534"/>
                <a:gd name="T67" fmla="*/ 2147483647 h 1146"/>
                <a:gd name="T68" fmla="*/ 2147483647 w 1534"/>
                <a:gd name="T69" fmla="*/ 2147483647 h 1146"/>
                <a:gd name="T70" fmla="*/ 2147483647 w 1534"/>
                <a:gd name="T71" fmla="*/ 2147483647 h 1146"/>
                <a:gd name="T72" fmla="*/ 2147483647 w 1534"/>
                <a:gd name="T73" fmla="*/ 2147483647 h 1146"/>
                <a:gd name="T74" fmla="*/ 2147483647 w 1534"/>
                <a:gd name="T75" fmla="*/ 2147483647 h 1146"/>
                <a:gd name="T76" fmla="*/ 2147483647 w 1534"/>
                <a:gd name="T77" fmla="*/ 2147483647 h 1146"/>
                <a:gd name="T78" fmla="*/ 2147483647 w 1534"/>
                <a:gd name="T79" fmla="*/ 2147483647 h 1146"/>
                <a:gd name="T80" fmla="*/ 2147483647 w 1534"/>
                <a:gd name="T81" fmla="*/ 2147483647 h 1146"/>
                <a:gd name="T82" fmla="*/ 2147483647 w 1534"/>
                <a:gd name="T83" fmla="*/ 2147483647 h 1146"/>
                <a:gd name="T84" fmla="*/ 2147483647 w 1534"/>
                <a:gd name="T85" fmla="*/ 2147483647 h 1146"/>
                <a:gd name="T86" fmla="*/ 2147483647 w 1534"/>
                <a:gd name="T87" fmla="*/ 2147483647 h 1146"/>
                <a:gd name="T88" fmla="*/ 2147483647 w 1534"/>
                <a:gd name="T89" fmla="*/ 2147483647 h 1146"/>
                <a:gd name="T90" fmla="*/ 2147483647 w 1534"/>
                <a:gd name="T91" fmla="*/ 2147483647 h 1146"/>
                <a:gd name="T92" fmla="*/ 2147483647 w 1534"/>
                <a:gd name="T93" fmla="*/ 2147483647 h 1146"/>
                <a:gd name="T94" fmla="*/ 2147483647 w 1534"/>
                <a:gd name="T95" fmla="*/ 2147483647 h 1146"/>
                <a:gd name="T96" fmla="*/ 2147483647 w 1534"/>
                <a:gd name="T97" fmla="*/ 2147483647 h 1146"/>
                <a:gd name="T98" fmla="*/ 2147483647 w 1534"/>
                <a:gd name="T99" fmla="*/ 2147483647 h 1146"/>
                <a:gd name="T100" fmla="*/ 2147483647 w 1534"/>
                <a:gd name="T101" fmla="*/ 2147483647 h 1146"/>
                <a:gd name="T102" fmla="*/ 2147483647 w 1534"/>
                <a:gd name="T103" fmla="*/ 2147483647 h 1146"/>
                <a:gd name="T104" fmla="*/ 2147483647 w 1534"/>
                <a:gd name="T105" fmla="*/ 2147483647 h 1146"/>
                <a:gd name="T106" fmla="*/ 2147483647 w 1534"/>
                <a:gd name="T107" fmla="*/ 2147483647 h 1146"/>
                <a:gd name="T108" fmla="*/ 2147483647 w 1534"/>
                <a:gd name="T109" fmla="*/ 2147483647 h 1146"/>
                <a:gd name="T110" fmla="*/ 2147483647 w 1534"/>
                <a:gd name="T111" fmla="*/ 2147483647 h 1146"/>
                <a:gd name="T112" fmla="*/ 2147483647 w 1534"/>
                <a:gd name="T113" fmla="*/ 2147483647 h 1146"/>
                <a:gd name="T114" fmla="*/ 2147483647 w 1534"/>
                <a:gd name="T115" fmla="*/ 2147483647 h 1146"/>
                <a:gd name="T116" fmla="*/ 2147483647 w 1534"/>
                <a:gd name="T117" fmla="*/ 2147483647 h 1146"/>
                <a:gd name="T118" fmla="*/ 2147483647 w 1534"/>
                <a:gd name="T119" fmla="*/ 2147483647 h 1146"/>
                <a:gd name="T120" fmla="*/ 2147483647 w 1534"/>
                <a:gd name="T121" fmla="*/ 2147483647 h 1146"/>
                <a:gd name="T122" fmla="*/ 2147483647 w 1534"/>
                <a:gd name="T123" fmla="*/ 2147483647 h 11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34"/>
                <a:gd name="T187" fmla="*/ 0 h 1146"/>
                <a:gd name="T188" fmla="*/ 1534 w 1534"/>
                <a:gd name="T189" fmla="*/ 1146 h 11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34" h="1146">
                  <a:moveTo>
                    <a:pt x="0" y="514"/>
                  </a:moveTo>
                  <a:lnTo>
                    <a:pt x="13" y="498"/>
                  </a:lnTo>
                  <a:lnTo>
                    <a:pt x="22" y="486"/>
                  </a:lnTo>
                  <a:lnTo>
                    <a:pt x="40" y="486"/>
                  </a:lnTo>
                  <a:lnTo>
                    <a:pt x="60" y="489"/>
                  </a:lnTo>
                  <a:lnTo>
                    <a:pt x="74" y="482"/>
                  </a:lnTo>
                  <a:lnTo>
                    <a:pt x="89" y="480"/>
                  </a:lnTo>
                  <a:lnTo>
                    <a:pt x="90" y="459"/>
                  </a:lnTo>
                  <a:lnTo>
                    <a:pt x="99" y="445"/>
                  </a:lnTo>
                  <a:lnTo>
                    <a:pt x="78" y="428"/>
                  </a:lnTo>
                  <a:lnTo>
                    <a:pt x="75" y="416"/>
                  </a:lnTo>
                  <a:lnTo>
                    <a:pt x="77" y="398"/>
                  </a:lnTo>
                  <a:lnTo>
                    <a:pt x="92" y="398"/>
                  </a:lnTo>
                  <a:lnTo>
                    <a:pt x="102" y="396"/>
                  </a:lnTo>
                  <a:lnTo>
                    <a:pt x="103" y="398"/>
                  </a:lnTo>
                  <a:lnTo>
                    <a:pt x="114" y="387"/>
                  </a:lnTo>
                  <a:lnTo>
                    <a:pt x="126" y="382"/>
                  </a:lnTo>
                  <a:lnTo>
                    <a:pt x="130" y="382"/>
                  </a:lnTo>
                  <a:lnTo>
                    <a:pt x="137" y="371"/>
                  </a:lnTo>
                  <a:lnTo>
                    <a:pt x="145" y="368"/>
                  </a:lnTo>
                  <a:lnTo>
                    <a:pt x="154" y="348"/>
                  </a:lnTo>
                  <a:lnTo>
                    <a:pt x="160" y="353"/>
                  </a:lnTo>
                  <a:lnTo>
                    <a:pt x="170" y="341"/>
                  </a:lnTo>
                  <a:lnTo>
                    <a:pt x="172" y="341"/>
                  </a:lnTo>
                  <a:lnTo>
                    <a:pt x="186" y="326"/>
                  </a:lnTo>
                  <a:lnTo>
                    <a:pt x="194" y="325"/>
                  </a:lnTo>
                  <a:lnTo>
                    <a:pt x="206" y="325"/>
                  </a:lnTo>
                  <a:lnTo>
                    <a:pt x="213" y="325"/>
                  </a:lnTo>
                  <a:lnTo>
                    <a:pt x="207" y="307"/>
                  </a:lnTo>
                  <a:lnTo>
                    <a:pt x="204" y="292"/>
                  </a:lnTo>
                  <a:lnTo>
                    <a:pt x="201" y="262"/>
                  </a:lnTo>
                  <a:lnTo>
                    <a:pt x="218" y="260"/>
                  </a:lnTo>
                  <a:lnTo>
                    <a:pt x="227" y="255"/>
                  </a:lnTo>
                  <a:lnTo>
                    <a:pt x="222" y="267"/>
                  </a:lnTo>
                  <a:lnTo>
                    <a:pt x="230" y="276"/>
                  </a:lnTo>
                  <a:lnTo>
                    <a:pt x="237" y="287"/>
                  </a:lnTo>
                  <a:lnTo>
                    <a:pt x="240" y="294"/>
                  </a:lnTo>
                  <a:lnTo>
                    <a:pt x="261" y="292"/>
                  </a:lnTo>
                  <a:lnTo>
                    <a:pt x="277" y="266"/>
                  </a:lnTo>
                  <a:lnTo>
                    <a:pt x="290" y="253"/>
                  </a:lnTo>
                  <a:lnTo>
                    <a:pt x="297" y="244"/>
                  </a:lnTo>
                  <a:lnTo>
                    <a:pt x="305" y="233"/>
                  </a:lnTo>
                  <a:lnTo>
                    <a:pt x="313" y="219"/>
                  </a:lnTo>
                  <a:lnTo>
                    <a:pt x="321" y="224"/>
                  </a:lnTo>
                  <a:lnTo>
                    <a:pt x="321" y="216"/>
                  </a:lnTo>
                  <a:lnTo>
                    <a:pt x="325" y="210"/>
                  </a:lnTo>
                  <a:lnTo>
                    <a:pt x="338" y="214"/>
                  </a:lnTo>
                  <a:lnTo>
                    <a:pt x="359" y="237"/>
                  </a:lnTo>
                  <a:lnTo>
                    <a:pt x="354" y="173"/>
                  </a:lnTo>
                  <a:lnTo>
                    <a:pt x="336" y="201"/>
                  </a:lnTo>
                  <a:lnTo>
                    <a:pt x="322" y="199"/>
                  </a:lnTo>
                  <a:lnTo>
                    <a:pt x="318" y="182"/>
                  </a:lnTo>
                  <a:lnTo>
                    <a:pt x="318" y="173"/>
                  </a:lnTo>
                  <a:lnTo>
                    <a:pt x="313" y="167"/>
                  </a:lnTo>
                  <a:lnTo>
                    <a:pt x="325" y="153"/>
                  </a:lnTo>
                  <a:lnTo>
                    <a:pt x="332" y="142"/>
                  </a:lnTo>
                  <a:lnTo>
                    <a:pt x="339" y="139"/>
                  </a:lnTo>
                  <a:lnTo>
                    <a:pt x="344" y="137"/>
                  </a:lnTo>
                  <a:lnTo>
                    <a:pt x="349" y="128"/>
                  </a:lnTo>
                  <a:lnTo>
                    <a:pt x="354" y="126"/>
                  </a:lnTo>
                  <a:lnTo>
                    <a:pt x="362" y="126"/>
                  </a:lnTo>
                  <a:lnTo>
                    <a:pt x="349" y="110"/>
                  </a:lnTo>
                  <a:lnTo>
                    <a:pt x="336" y="114"/>
                  </a:lnTo>
                  <a:lnTo>
                    <a:pt x="328" y="114"/>
                  </a:lnTo>
                  <a:lnTo>
                    <a:pt x="321" y="108"/>
                  </a:lnTo>
                  <a:lnTo>
                    <a:pt x="321" y="119"/>
                  </a:lnTo>
                  <a:lnTo>
                    <a:pt x="313" y="130"/>
                  </a:lnTo>
                  <a:lnTo>
                    <a:pt x="304" y="148"/>
                  </a:lnTo>
                  <a:lnTo>
                    <a:pt x="294" y="155"/>
                  </a:lnTo>
                  <a:lnTo>
                    <a:pt x="287" y="155"/>
                  </a:lnTo>
                  <a:lnTo>
                    <a:pt x="284" y="167"/>
                  </a:lnTo>
                  <a:lnTo>
                    <a:pt x="284" y="173"/>
                  </a:lnTo>
                  <a:lnTo>
                    <a:pt x="279" y="178"/>
                  </a:lnTo>
                  <a:lnTo>
                    <a:pt x="286" y="199"/>
                  </a:lnTo>
                  <a:lnTo>
                    <a:pt x="290" y="210"/>
                  </a:lnTo>
                  <a:lnTo>
                    <a:pt x="282" y="226"/>
                  </a:lnTo>
                  <a:lnTo>
                    <a:pt x="271" y="237"/>
                  </a:lnTo>
                  <a:lnTo>
                    <a:pt x="269" y="253"/>
                  </a:lnTo>
                  <a:lnTo>
                    <a:pt x="264" y="266"/>
                  </a:lnTo>
                  <a:lnTo>
                    <a:pt x="258" y="266"/>
                  </a:lnTo>
                  <a:lnTo>
                    <a:pt x="249" y="267"/>
                  </a:lnTo>
                  <a:lnTo>
                    <a:pt x="240" y="273"/>
                  </a:lnTo>
                  <a:lnTo>
                    <a:pt x="238" y="271"/>
                  </a:lnTo>
                  <a:lnTo>
                    <a:pt x="238" y="262"/>
                  </a:lnTo>
                  <a:lnTo>
                    <a:pt x="237" y="248"/>
                  </a:lnTo>
                  <a:lnTo>
                    <a:pt x="230" y="248"/>
                  </a:lnTo>
                  <a:lnTo>
                    <a:pt x="225" y="239"/>
                  </a:lnTo>
                  <a:lnTo>
                    <a:pt x="227" y="226"/>
                  </a:lnTo>
                  <a:lnTo>
                    <a:pt x="228" y="219"/>
                  </a:lnTo>
                  <a:lnTo>
                    <a:pt x="227" y="216"/>
                  </a:lnTo>
                  <a:lnTo>
                    <a:pt x="221" y="219"/>
                  </a:lnTo>
                  <a:lnTo>
                    <a:pt x="218" y="219"/>
                  </a:lnTo>
                  <a:lnTo>
                    <a:pt x="214" y="217"/>
                  </a:lnTo>
                  <a:lnTo>
                    <a:pt x="212" y="216"/>
                  </a:lnTo>
                  <a:lnTo>
                    <a:pt x="204" y="223"/>
                  </a:lnTo>
                  <a:lnTo>
                    <a:pt x="197" y="232"/>
                  </a:lnTo>
                  <a:lnTo>
                    <a:pt x="190" y="241"/>
                  </a:lnTo>
                  <a:lnTo>
                    <a:pt x="175" y="239"/>
                  </a:lnTo>
                  <a:lnTo>
                    <a:pt x="165" y="237"/>
                  </a:lnTo>
                  <a:lnTo>
                    <a:pt x="158" y="228"/>
                  </a:lnTo>
                  <a:lnTo>
                    <a:pt x="158" y="223"/>
                  </a:lnTo>
                  <a:lnTo>
                    <a:pt x="163" y="216"/>
                  </a:lnTo>
                  <a:lnTo>
                    <a:pt x="168" y="210"/>
                  </a:lnTo>
                  <a:lnTo>
                    <a:pt x="172" y="203"/>
                  </a:lnTo>
                  <a:lnTo>
                    <a:pt x="163" y="207"/>
                  </a:lnTo>
                  <a:lnTo>
                    <a:pt x="158" y="198"/>
                  </a:lnTo>
                  <a:lnTo>
                    <a:pt x="158" y="192"/>
                  </a:lnTo>
                  <a:lnTo>
                    <a:pt x="172" y="190"/>
                  </a:lnTo>
                  <a:lnTo>
                    <a:pt x="185" y="189"/>
                  </a:lnTo>
                  <a:lnTo>
                    <a:pt x="176" y="183"/>
                  </a:lnTo>
                  <a:lnTo>
                    <a:pt x="163" y="185"/>
                  </a:lnTo>
                  <a:lnTo>
                    <a:pt x="163" y="174"/>
                  </a:lnTo>
                  <a:lnTo>
                    <a:pt x="169" y="167"/>
                  </a:lnTo>
                  <a:lnTo>
                    <a:pt x="182" y="160"/>
                  </a:lnTo>
                  <a:lnTo>
                    <a:pt x="186" y="153"/>
                  </a:lnTo>
                  <a:lnTo>
                    <a:pt x="190" y="149"/>
                  </a:lnTo>
                  <a:lnTo>
                    <a:pt x="200" y="148"/>
                  </a:lnTo>
                  <a:lnTo>
                    <a:pt x="209" y="149"/>
                  </a:lnTo>
                  <a:lnTo>
                    <a:pt x="213" y="153"/>
                  </a:lnTo>
                  <a:lnTo>
                    <a:pt x="220" y="148"/>
                  </a:lnTo>
                  <a:lnTo>
                    <a:pt x="213" y="146"/>
                  </a:lnTo>
                  <a:lnTo>
                    <a:pt x="213" y="131"/>
                  </a:lnTo>
                  <a:lnTo>
                    <a:pt x="231" y="115"/>
                  </a:lnTo>
                  <a:lnTo>
                    <a:pt x="240" y="105"/>
                  </a:lnTo>
                  <a:lnTo>
                    <a:pt x="246" y="103"/>
                  </a:lnTo>
                  <a:lnTo>
                    <a:pt x="245" y="97"/>
                  </a:lnTo>
                  <a:lnTo>
                    <a:pt x="253" y="87"/>
                  </a:lnTo>
                  <a:lnTo>
                    <a:pt x="264" y="71"/>
                  </a:lnTo>
                  <a:lnTo>
                    <a:pt x="274" y="64"/>
                  </a:lnTo>
                  <a:lnTo>
                    <a:pt x="266" y="56"/>
                  </a:lnTo>
                  <a:lnTo>
                    <a:pt x="289" y="40"/>
                  </a:lnTo>
                  <a:lnTo>
                    <a:pt x="298" y="42"/>
                  </a:lnTo>
                  <a:lnTo>
                    <a:pt x="297" y="33"/>
                  </a:lnTo>
                  <a:lnTo>
                    <a:pt x="316" y="32"/>
                  </a:lnTo>
                  <a:lnTo>
                    <a:pt x="353" y="3"/>
                  </a:lnTo>
                  <a:lnTo>
                    <a:pt x="359" y="0"/>
                  </a:lnTo>
                  <a:lnTo>
                    <a:pt x="352" y="21"/>
                  </a:lnTo>
                  <a:lnTo>
                    <a:pt x="360" y="10"/>
                  </a:lnTo>
                  <a:lnTo>
                    <a:pt x="370" y="7"/>
                  </a:lnTo>
                  <a:lnTo>
                    <a:pt x="368" y="16"/>
                  </a:lnTo>
                  <a:lnTo>
                    <a:pt x="396" y="5"/>
                  </a:lnTo>
                  <a:lnTo>
                    <a:pt x="409" y="14"/>
                  </a:lnTo>
                  <a:lnTo>
                    <a:pt x="391" y="23"/>
                  </a:lnTo>
                  <a:lnTo>
                    <a:pt x="398" y="33"/>
                  </a:lnTo>
                  <a:lnTo>
                    <a:pt x="424" y="32"/>
                  </a:lnTo>
                  <a:lnTo>
                    <a:pt x="465" y="48"/>
                  </a:lnTo>
                  <a:lnTo>
                    <a:pt x="463" y="65"/>
                  </a:lnTo>
                  <a:lnTo>
                    <a:pt x="445" y="81"/>
                  </a:lnTo>
                  <a:lnTo>
                    <a:pt x="420" y="90"/>
                  </a:lnTo>
                  <a:lnTo>
                    <a:pt x="416" y="108"/>
                  </a:lnTo>
                  <a:lnTo>
                    <a:pt x="417" y="126"/>
                  </a:lnTo>
                  <a:lnTo>
                    <a:pt x="424" y="130"/>
                  </a:lnTo>
                  <a:lnTo>
                    <a:pt x="426" y="139"/>
                  </a:lnTo>
                  <a:lnTo>
                    <a:pt x="429" y="142"/>
                  </a:lnTo>
                  <a:lnTo>
                    <a:pt x="435" y="146"/>
                  </a:lnTo>
                  <a:lnTo>
                    <a:pt x="436" y="156"/>
                  </a:lnTo>
                  <a:lnTo>
                    <a:pt x="444" y="169"/>
                  </a:lnTo>
                  <a:lnTo>
                    <a:pt x="444" y="174"/>
                  </a:lnTo>
                  <a:lnTo>
                    <a:pt x="453" y="174"/>
                  </a:lnTo>
                  <a:lnTo>
                    <a:pt x="455" y="178"/>
                  </a:lnTo>
                  <a:lnTo>
                    <a:pt x="463" y="182"/>
                  </a:lnTo>
                  <a:lnTo>
                    <a:pt x="466" y="176"/>
                  </a:lnTo>
                  <a:lnTo>
                    <a:pt x="471" y="167"/>
                  </a:lnTo>
                  <a:lnTo>
                    <a:pt x="473" y="162"/>
                  </a:lnTo>
                  <a:lnTo>
                    <a:pt x="481" y="165"/>
                  </a:lnTo>
                  <a:lnTo>
                    <a:pt x="489" y="153"/>
                  </a:lnTo>
                  <a:lnTo>
                    <a:pt x="489" y="144"/>
                  </a:lnTo>
                  <a:lnTo>
                    <a:pt x="492" y="137"/>
                  </a:lnTo>
                  <a:lnTo>
                    <a:pt x="493" y="131"/>
                  </a:lnTo>
                  <a:lnTo>
                    <a:pt x="510" y="126"/>
                  </a:lnTo>
                  <a:lnTo>
                    <a:pt x="524" y="121"/>
                  </a:lnTo>
                  <a:lnTo>
                    <a:pt x="542" y="114"/>
                  </a:lnTo>
                  <a:lnTo>
                    <a:pt x="564" y="119"/>
                  </a:lnTo>
                  <a:lnTo>
                    <a:pt x="585" y="119"/>
                  </a:lnTo>
                  <a:lnTo>
                    <a:pt x="619" y="119"/>
                  </a:lnTo>
                  <a:lnTo>
                    <a:pt x="625" y="76"/>
                  </a:lnTo>
                  <a:lnTo>
                    <a:pt x="644" y="78"/>
                  </a:lnTo>
                  <a:lnTo>
                    <a:pt x="659" y="110"/>
                  </a:lnTo>
                  <a:lnTo>
                    <a:pt x="662" y="83"/>
                  </a:lnTo>
                  <a:lnTo>
                    <a:pt x="726" y="5"/>
                  </a:lnTo>
                  <a:lnTo>
                    <a:pt x="751" y="5"/>
                  </a:lnTo>
                  <a:lnTo>
                    <a:pt x="774" y="21"/>
                  </a:lnTo>
                  <a:lnTo>
                    <a:pt x="803" y="19"/>
                  </a:lnTo>
                  <a:lnTo>
                    <a:pt x="842" y="48"/>
                  </a:lnTo>
                  <a:lnTo>
                    <a:pt x="888" y="64"/>
                  </a:lnTo>
                  <a:lnTo>
                    <a:pt x="919" y="60"/>
                  </a:lnTo>
                  <a:lnTo>
                    <a:pt x="962" y="78"/>
                  </a:lnTo>
                  <a:lnTo>
                    <a:pt x="996" y="78"/>
                  </a:lnTo>
                  <a:lnTo>
                    <a:pt x="1014" y="65"/>
                  </a:lnTo>
                  <a:lnTo>
                    <a:pt x="1053" y="65"/>
                  </a:lnTo>
                  <a:lnTo>
                    <a:pt x="1074" y="80"/>
                  </a:lnTo>
                  <a:lnTo>
                    <a:pt x="1127" y="80"/>
                  </a:lnTo>
                  <a:lnTo>
                    <a:pt x="1172" y="103"/>
                  </a:lnTo>
                  <a:lnTo>
                    <a:pt x="1252" y="99"/>
                  </a:lnTo>
                  <a:lnTo>
                    <a:pt x="1382" y="110"/>
                  </a:lnTo>
                  <a:lnTo>
                    <a:pt x="1445" y="144"/>
                  </a:lnTo>
                  <a:lnTo>
                    <a:pt x="1499" y="165"/>
                  </a:lnTo>
                  <a:lnTo>
                    <a:pt x="1533" y="183"/>
                  </a:lnTo>
                  <a:lnTo>
                    <a:pt x="1522" y="189"/>
                  </a:lnTo>
                  <a:lnTo>
                    <a:pt x="1499" y="174"/>
                  </a:lnTo>
                  <a:lnTo>
                    <a:pt x="1444" y="169"/>
                  </a:lnTo>
                  <a:lnTo>
                    <a:pt x="1460" y="183"/>
                  </a:lnTo>
                  <a:lnTo>
                    <a:pt x="1483" y="190"/>
                  </a:lnTo>
                  <a:lnTo>
                    <a:pt x="1476" y="214"/>
                  </a:lnTo>
                  <a:lnTo>
                    <a:pt x="1451" y="228"/>
                  </a:lnTo>
                  <a:lnTo>
                    <a:pt x="1443" y="251"/>
                  </a:lnTo>
                  <a:lnTo>
                    <a:pt x="1476" y="273"/>
                  </a:lnTo>
                  <a:lnTo>
                    <a:pt x="1500" y="301"/>
                  </a:lnTo>
                  <a:lnTo>
                    <a:pt x="1513" y="343"/>
                  </a:lnTo>
                  <a:lnTo>
                    <a:pt x="1497" y="346"/>
                  </a:lnTo>
                  <a:lnTo>
                    <a:pt x="1464" y="334"/>
                  </a:lnTo>
                  <a:lnTo>
                    <a:pt x="1429" y="303"/>
                  </a:lnTo>
                  <a:lnTo>
                    <a:pt x="1415" y="287"/>
                  </a:lnTo>
                  <a:lnTo>
                    <a:pt x="1406" y="266"/>
                  </a:lnTo>
                  <a:lnTo>
                    <a:pt x="1398" y="233"/>
                  </a:lnTo>
                  <a:lnTo>
                    <a:pt x="1384" y="223"/>
                  </a:lnTo>
                  <a:lnTo>
                    <a:pt x="1371" y="221"/>
                  </a:lnTo>
                  <a:lnTo>
                    <a:pt x="1360" y="224"/>
                  </a:lnTo>
                  <a:lnTo>
                    <a:pt x="1372" y="250"/>
                  </a:lnTo>
                  <a:lnTo>
                    <a:pt x="1339" y="253"/>
                  </a:lnTo>
                  <a:lnTo>
                    <a:pt x="1323" y="241"/>
                  </a:lnTo>
                  <a:lnTo>
                    <a:pt x="1294" y="248"/>
                  </a:lnTo>
                  <a:lnTo>
                    <a:pt x="1271" y="267"/>
                  </a:lnTo>
                  <a:lnTo>
                    <a:pt x="1271" y="278"/>
                  </a:lnTo>
                  <a:lnTo>
                    <a:pt x="1280" y="296"/>
                  </a:lnTo>
                  <a:lnTo>
                    <a:pt x="1315" y="301"/>
                  </a:lnTo>
                  <a:lnTo>
                    <a:pt x="1343" y="323"/>
                  </a:lnTo>
                  <a:lnTo>
                    <a:pt x="1391" y="382"/>
                  </a:lnTo>
                  <a:lnTo>
                    <a:pt x="1411" y="421"/>
                  </a:lnTo>
                  <a:lnTo>
                    <a:pt x="1413" y="462"/>
                  </a:lnTo>
                  <a:lnTo>
                    <a:pt x="1409" y="496"/>
                  </a:lnTo>
                  <a:lnTo>
                    <a:pt x="1398" y="496"/>
                  </a:lnTo>
                  <a:lnTo>
                    <a:pt x="1385" y="484"/>
                  </a:lnTo>
                  <a:lnTo>
                    <a:pt x="1367" y="500"/>
                  </a:lnTo>
                  <a:lnTo>
                    <a:pt x="1349" y="514"/>
                  </a:lnTo>
                  <a:lnTo>
                    <a:pt x="1346" y="537"/>
                  </a:lnTo>
                  <a:lnTo>
                    <a:pt x="1366" y="566"/>
                  </a:lnTo>
                  <a:lnTo>
                    <a:pt x="1353" y="589"/>
                  </a:lnTo>
                  <a:lnTo>
                    <a:pt x="1349" y="628"/>
                  </a:lnTo>
                  <a:lnTo>
                    <a:pt x="1372" y="653"/>
                  </a:lnTo>
                  <a:lnTo>
                    <a:pt x="1399" y="660"/>
                  </a:lnTo>
                  <a:lnTo>
                    <a:pt x="1427" y="687"/>
                  </a:lnTo>
                  <a:lnTo>
                    <a:pt x="1451" y="723"/>
                  </a:lnTo>
                  <a:lnTo>
                    <a:pt x="1452" y="776"/>
                  </a:lnTo>
                  <a:lnTo>
                    <a:pt x="1444" y="801"/>
                  </a:lnTo>
                  <a:lnTo>
                    <a:pt x="1419" y="823"/>
                  </a:lnTo>
                  <a:lnTo>
                    <a:pt x="1388" y="834"/>
                  </a:lnTo>
                  <a:lnTo>
                    <a:pt x="1369" y="850"/>
                  </a:lnTo>
                  <a:lnTo>
                    <a:pt x="1357" y="841"/>
                  </a:lnTo>
                  <a:lnTo>
                    <a:pt x="1347" y="850"/>
                  </a:lnTo>
                  <a:lnTo>
                    <a:pt x="1344" y="889"/>
                  </a:lnTo>
                  <a:lnTo>
                    <a:pt x="1351" y="912"/>
                  </a:lnTo>
                  <a:lnTo>
                    <a:pt x="1382" y="939"/>
                  </a:lnTo>
                  <a:lnTo>
                    <a:pt x="1395" y="966"/>
                  </a:lnTo>
                  <a:lnTo>
                    <a:pt x="1405" y="980"/>
                  </a:lnTo>
                  <a:lnTo>
                    <a:pt x="1402" y="1009"/>
                  </a:lnTo>
                  <a:lnTo>
                    <a:pt x="1382" y="1032"/>
                  </a:lnTo>
                  <a:lnTo>
                    <a:pt x="1362" y="1032"/>
                  </a:lnTo>
                  <a:lnTo>
                    <a:pt x="1328" y="998"/>
                  </a:lnTo>
                  <a:lnTo>
                    <a:pt x="1304" y="986"/>
                  </a:lnTo>
                  <a:lnTo>
                    <a:pt x="1294" y="979"/>
                  </a:lnTo>
                  <a:lnTo>
                    <a:pt x="1284" y="996"/>
                  </a:lnTo>
                  <a:lnTo>
                    <a:pt x="1287" y="1022"/>
                  </a:lnTo>
                  <a:lnTo>
                    <a:pt x="1295" y="1041"/>
                  </a:lnTo>
                  <a:lnTo>
                    <a:pt x="1301" y="1071"/>
                  </a:lnTo>
                  <a:lnTo>
                    <a:pt x="1322" y="1082"/>
                  </a:lnTo>
                  <a:lnTo>
                    <a:pt x="1315" y="1098"/>
                  </a:lnTo>
                  <a:lnTo>
                    <a:pt x="1317" y="1121"/>
                  </a:lnTo>
                  <a:lnTo>
                    <a:pt x="1323" y="1145"/>
                  </a:lnTo>
                  <a:lnTo>
                    <a:pt x="1310" y="1143"/>
                  </a:lnTo>
                  <a:lnTo>
                    <a:pt x="1294" y="1116"/>
                  </a:lnTo>
                  <a:lnTo>
                    <a:pt x="1295" y="1088"/>
                  </a:lnTo>
                  <a:lnTo>
                    <a:pt x="1290" y="1079"/>
                  </a:lnTo>
                  <a:lnTo>
                    <a:pt x="1284" y="1047"/>
                  </a:lnTo>
                  <a:lnTo>
                    <a:pt x="1277" y="1038"/>
                  </a:lnTo>
                  <a:lnTo>
                    <a:pt x="1274" y="993"/>
                  </a:lnTo>
                  <a:lnTo>
                    <a:pt x="1265" y="966"/>
                  </a:lnTo>
                  <a:lnTo>
                    <a:pt x="1248" y="941"/>
                  </a:lnTo>
                  <a:lnTo>
                    <a:pt x="1217" y="927"/>
                  </a:lnTo>
                  <a:lnTo>
                    <a:pt x="1196" y="903"/>
                  </a:lnTo>
                  <a:lnTo>
                    <a:pt x="1188" y="886"/>
                  </a:lnTo>
                  <a:lnTo>
                    <a:pt x="1172" y="866"/>
                  </a:lnTo>
                  <a:lnTo>
                    <a:pt x="1148" y="821"/>
                  </a:lnTo>
                  <a:lnTo>
                    <a:pt x="1127" y="825"/>
                  </a:lnTo>
                  <a:lnTo>
                    <a:pt x="1099" y="846"/>
                  </a:lnTo>
                  <a:lnTo>
                    <a:pt x="1087" y="864"/>
                  </a:lnTo>
                  <a:lnTo>
                    <a:pt x="1061" y="898"/>
                  </a:lnTo>
                  <a:lnTo>
                    <a:pt x="1043" y="934"/>
                  </a:lnTo>
                  <a:lnTo>
                    <a:pt x="1036" y="946"/>
                  </a:lnTo>
                  <a:lnTo>
                    <a:pt x="1043" y="988"/>
                  </a:lnTo>
                  <a:lnTo>
                    <a:pt x="1042" y="1029"/>
                  </a:lnTo>
                  <a:lnTo>
                    <a:pt x="1019" y="1057"/>
                  </a:lnTo>
                  <a:lnTo>
                    <a:pt x="1007" y="1059"/>
                  </a:lnTo>
                  <a:lnTo>
                    <a:pt x="980" y="1000"/>
                  </a:lnTo>
                  <a:lnTo>
                    <a:pt x="959" y="959"/>
                  </a:lnTo>
                  <a:lnTo>
                    <a:pt x="917" y="880"/>
                  </a:lnTo>
                  <a:lnTo>
                    <a:pt x="916" y="850"/>
                  </a:lnTo>
                  <a:lnTo>
                    <a:pt x="906" y="835"/>
                  </a:lnTo>
                  <a:lnTo>
                    <a:pt x="898" y="855"/>
                  </a:lnTo>
                  <a:lnTo>
                    <a:pt x="862" y="810"/>
                  </a:lnTo>
                  <a:lnTo>
                    <a:pt x="813" y="776"/>
                  </a:lnTo>
                  <a:lnTo>
                    <a:pt x="782" y="784"/>
                  </a:lnTo>
                  <a:lnTo>
                    <a:pt x="738" y="780"/>
                  </a:lnTo>
                  <a:lnTo>
                    <a:pt x="716" y="755"/>
                  </a:lnTo>
                  <a:lnTo>
                    <a:pt x="692" y="758"/>
                  </a:lnTo>
                  <a:lnTo>
                    <a:pt x="659" y="748"/>
                  </a:lnTo>
                  <a:lnTo>
                    <a:pt x="589" y="664"/>
                  </a:lnTo>
                  <a:lnTo>
                    <a:pt x="593" y="698"/>
                  </a:lnTo>
                  <a:lnTo>
                    <a:pt x="614" y="746"/>
                  </a:lnTo>
                  <a:lnTo>
                    <a:pt x="638" y="780"/>
                  </a:lnTo>
                  <a:lnTo>
                    <a:pt x="663" y="798"/>
                  </a:lnTo>
                  <a:lnTo>
                    <a:pt x="691" y="784"/>
                  </a:lnTo>
                  <a:lnTo>
                    <a:pt x="714" y="784"/>
                  </a:lnTo>
                  <a:lnTo>
                    <a:pt x="743" y="814"/>
                  </a:lnTo>
                  <a:lnTo>
                    <a:pt x="760" y="837"/>
                  </a:lnTo>
                  <a:lnTo>
                    <a:pt x="757" y="852"/>
                  </a:lnTo>
                  <a:lnTo>
                    <a:pt x="706" y="918"/>
                  </a:lnTo>
                  <a:lnTo>
                    <a:pt x="673" y="943"/>
                  </a:lnTo>
                  <a:lnTo>
                    <a:pt x="603" y="975"/>
                  </a:lnTo>
                  <a:lnTo>
                    <a:pt x="582" y="986"/>
                  </a:lnTo>
                  <a:lnTo>
                    <a:pt x="569" y="975"/>
                  </a:lnTo>
                  <a:lnTo>
                    <a:pt x="565" y="962"/>
                  </a:lnTo>
                  <a:lnTo>
                    <a:pt x="564" y="943"/>
                  </a:lnTo>
                  <a:lnTo>
                    <a:pt x="558" y="923"/>
                  </a:lnTo>
                  <a:lnTo>
                    <a:pt x="548" y="907"/>
                  </a:lnTo>
                  <a:lnTo>
                    <a:pt x="540" y="893"/>
                  </a:lnTo>
                  <a:lnTo>
                    <a:pt x="527" y="873"/>
                  </a:lnTo>
                  <a:lnTo>
                    <a:pt x="520" y="860"/>
                  </a:lnTo>
                  <a:lnTo>
                    <a:pt x="515" y="844"/>
                  </a:lnTo>
                  <a:lnTo>
                    <a:pt x="504" y="830"/>
                  </a:lnTo>
                  <a:lnTo>
                    <a:pt x="489" y="794"/>
                  </a:lnTo>
                  <a:lnTo>
                    <a:pt x="481" y="780"/>
                  </a:lnTo>
                  <a:lnTo>
                    <a:pt x="469" y="760"/>
                  </a:lnTo>
                  <a:lnTo>
                    <a:pt x="451" y="733"/>
                  </a:lnTo>
                  <a:lnTo>
                    <a:pt x="441" y="717"/>
                  </a:lnTo>
                  <a:lnTo>
                    <a:pt x="433" y="707"/>
                  </a:lnTo>
                  <a:lnTo>
                    <a:pt x="423" y="683"/>
                  </a:lnTo>
                  <a:lnTo>
                    <a:pt x="453" y="662"/>
                  </a:lnTo>
                  <a:lnTo>
                    <a:pt x="465" y="616"/>
                  </a:lnTo>
                  <a:lnTo>
                    <a:pt x="437" y="603"/>
                  </a:lnTo>
                  <a:lnTo>
                    <a:pt x="399" y="610"/>
                  </a:lnTo>
                  <a:lnTo>
                    <a:pt x="391" y="605"/>
                  </a:lnTo>
                  <a:lnTo>
                    <a:pt x="387" y="605"/>
                  </a:lnTo>
                  <a:lnTo>
                    <a:pt x="381" y="605"/>
                  </a:lnTo>
                  <a:lnTo>
                    <a:pt x="377" y="605"/>
                  </a:lnTo>
                  <a:lnTo>
                    <a:pt x="375" y="596"/>
                  </a:lnTo>
                  <a:lnTo>
                    <a:pt x="372" y="589"/>
                  </a:lnTo>
                  <a:lnTo>
                    <a:pt x="372" y="575"/>
                  </a:lnTo>
                  <a:lnTo>
                    <a:pt x="365" y="568"/>
                  </a:lnTo>
                  <a:lnTo>
                    <a:pt x="364" y="559"/>
                  </a:lnTo>
                  <a:lnTo>
                    <a:pt x="360" y="557"/>
                  </a:lnTo>
                  <a:lnTo>
                    <a:pt x="356" y="550"/>
                  </a:lnTo>
                  <a:lnTo>
                    <a:pt x="354" y="543"/>
                  </a:lnTo>
                  <a:lnTo>
                    <a:pt x="352" y="535"/>
                  </a:lnTo>
                  <a:lnTo>
                    <a:pt x="349" y="532"/>
                  </a:lnTo>
                  <a:lnTo>
                    <a:pt x="340" y="532"/>
                  </a:lnTo>
                  <a:lnTo>
                    <a:pt x="335" y="532"/>
                  </a:lnTo>
                  <a:lnTo>
                    <a:pt x="332" y="532"/>
                  </a:lnTo>
                  <a:lnTo>
                    <a:pt x="331" y="541"/>
                  </a:lnTo>
                  <a:lnTo>
                    <a:pt x="331" y="550"/>
                  </a:lnTo>
                  <a:lnTo>
                    <a:pt x="331" y="560"/>
                  </a:lnTo>
                  <a:lnTo>
                    <a:pt x="331" y="571"/>
                  </a:lnTo>
                  <a:lnTo>
                    <a:pt x="331" y="578"/>
                  </a:lnTo>
                  <a:lnTo>
                    <a:pt x="323" y="582"/>
                  </a:lnTo>
                  <a:lnTo>
                    <a:pt x="318" y="589"/>
                  </a:lnTo>
                  <a:lnTo>
                    <a:pt x="310" y="578"/>
                  </a:lnTo>
                  <a:lnTo>
                    <a:pt x="304" y="564"/>
                  </a:lnTo>
                  <a:lnTo>
                    <a:pt x="305" y="548"/>
                  </a:lnTo>
                  <a:lnTo>
                    <a:pt x="297" y="527"/>
                  </a:lnTo>
                  <a:lnTo>
                    <a:pt x="292" y="512"/>
                  </a:lnTo>
                  <a:lnTo>
                    <a:pt x="283" y="503"/>
                  </a:lnTo>
                  <a:lnTo>
                    <a:pt x="271" y="495"/>
                  </a:lnTo>
                  <a:lnTo>
                    <a:pt x="266" y="482"/>
                  </a:lnTo>
                  <a:lnTo>
                    <a:pt x="262" y="473"/>
                  </a:lnTo>
                  <a:lnTo>
                    <a:pt x="252" y="471"/>
                  </a:lnTo>
                  <a:lnTo>
                    <a:pt x="249" y="466"/>
                  </a:lnTo>
                  <a:lnTo>
                    <a:pt x="242" y="466"/>
                  </a:lnTo>
                  <a:lnTo>
                    <a:pt x="237" y="475"/>
                  </a:lnTo>
                  <a:lnTo>
                    <a:pt x="231" y="482"/>
                  </a:lnTo>
                  <a:lnTo>
                    <a:pt x="243" y="491"/>
                  </a:lnTo>
                  <a:lnTo>
                    <a:pt x="251" y="503"/>
                  </a:lnTo>
                  <a:lnTo>
                    <a:pt x="264" y="519"/>
                  </a:lnTo>
                  <a:lnTo>
                    <a:pt x="269" y="527"/>
                  </a:lnTo>
                  <a:lnTo>
                    <a:pt x="279" y="532"/>
                  </a:lnTo>
                  <a:lnTo>
                    <a:pt x="286" y="543"/>
                  </a:lnTo>
                  <a:lnTo>
                    <a:pt x="277" y="555"/>
                  </a:lnTo>
                  <a:lnTo>
                    <a:pt x="276" y="550"/>
                  </a:lnTo>
                  <a:lnTo>
                    <a:pt x="276" y="543"/>
                  </a:lnTo>
                  <a:lnTo>
                    <a:pt x="271" y="559"/>
                  </a:lnTo>
                  <a:lnTo>
                    <a:pt x="270" y="573"/>
                  </a:lnTo>
                  <a:lnTo>
                    <a:pt x="262" y="576"/>
                  </a:lnTo>
                  <a:lnTo>
                    <a:pt x="264" y="559"/>
                  </a:lnTo>
                  <a:lnTo>
                    <a:pt x="264" y="550"/>
                  </a:lnTo>
                  <a:lnTo>
                    <a:pt x="253" y="544"/>
                  </a:lnTo>
                  <a:lnTo>
                    <a:pt x="249" y="541"/>
                  </a:lnTo>
                  <a:lnTo>
                    <a:pt x="245" y="534"/>
                  </a:lnTo>
                  <a:lnTo>
                    <a:pt x="237" y="530"/>
                  </a:lnTo>
                  <a:lnTo>
                    <a:pt x="231" y="525"/>
                  </a:lnTo>
                  <a:lnTo>
                    <a:pt x="225" y="514"/>
                  </a:lnTo>
                  <a:lnTo>
                    <a:pt x="218" y="509"/>
                  </a:lnTo>
                  <a:lnTo>
                    <a:pt x="214" y="498"/>
                  </a:lnTo>
                  <a:lnTo>
                    <a:pt x="213" y="489"/>
                  </a:lnTo>
                  <a:lnTo>
                    <a:pt x="207" y="486"/>
                  </a:lnTo>
                  <a:lnTo>
                    <a:pt x="201" y="480"/>
                  </a:lnTo>
                  <a:lnTo>
                    <a:pt x="190" y="480"/>
                  </a:lnTo>
                  <a:lnTo>
                    <a:pt x="181" y="482"/>
                  </a:lnTo>
                  <a:lnTo>
                    <a:pt x="169" y="480"/>
                  </a:lnTo>
                  <a:lnTo>
                    <a:pt x="150" y="482"/>
                  </a:lnTo>
                  <a:lnTo>
                    <a:pt x="136" y="484"/>
                  </a:lnTo>
                  <a:lnTo>
                    <a:pt x="132" y="487"/>
                  </a:lnTo>
                  <a:lnTo>
                    <a:pt x="130" y="498"/>
                  </a:lnTo>
                  <a:lnTo>
                    <a:pt x="130" y="511"/>
                  </a:lnTo>
                  <a:lnTo>
                    <a:pt x="121" y="523"/>
                  </a:lnTo>
                  <a:lnTo>
                    <a:pt x="116" y="528"/>
                  </a:lnTo>
                  <a:lnTo>
                    <a:pt x="113" y="532"/>
                  </a:lnTo>
                  <a:lnTo>
                    <a:pt x="109" y="541"/>
                  </a:lnTo>
                  <a:lnTo>
                    <a:pt x="106" y="548"/>
                  </a:lnTo>
                  <a:lnTo>
                    <a:pt x="111" y="553"/>
                  </a:lnTo>
                  <a:lnTo>
                    <a:pt x="111" y="564"/>
                  </a:lnTo>
                  <a:lnTo>
                    <a:pt x="109" y="569"/>
                  </a:lnTo>
                  <a:lnTo>
                    <a:pt x="106" y="576"/>
                  </a:lnTo>
                  <a:lnTo>
                    <a:pt x="99" y="589"/>
                  </a:lnTo>
                  <a:lnTo>
                    <a:pt x="95" y="584"/>
                  </a:lnTo>
                  <a:lnTo>
                    <a:pt x="90" y="587"/>
                  </a:lnTo>
                  <a:lnTo>
                    <a:pt x="85" y="592"/>
                  </a:lnTo>
                  <a:lnTo>
                    <a:pt x="77" y="594"/>
                  </a:lnTo>
                  <a:lnTo>
                    <a:pt x="68" y="603"/>
                  </a:lnTo>
                  <a:lnTo>
                    <a:pt x="60" y="605"/>
                  </a:lnTo>
                  <a:lnTo>
                    <a:pt x="51" y="605"/>
                  </a:lnTo>
                  <a:lnTo>
                    <a:pt x="43" y="605"/>
                  </a:lnTo>
                  <a:lnTo>
                    <a:pt x="25" y="610"/>
                  </a:lnTo>
                  <a:lnTo>
                    <a:pt x="16" y="610"/>
                  </a:lnTo>
                  <a:lnTo>
                    <a:pt x="12" y="598"/>
                  </a:lnTo>
                  <a:lnTo>
                    <a:pt x="8" y="582"/>
                  </a:lnTo>
                  <a:lnTo>
                    <a:pt x="5" y="568"/>
                  </a:lnTo>
                  <a:lnTo>
                    <a:pt x="4" y="553"/>
                  </a:lnTo>
                  <a:lnTo>
                    <a:pt x="4" y="535"/>
                  </a:lnTo>
                  <a:lnTo>
                    <a:pt x="0" y="514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en-US" sz="1400">
                <a:solidFill>
                  <a:schemeClr val="tx1">
                    <a:lumMod val="95000"/>
                  </a:schemeClr>
                </a:solidFill>
                <a:cs typeface="+mn-cs"/>
              </a:endParaRPr>
            </a:p>
          </p:txBody>
        </p:sp>
        <p:sp>
          <p:nvSpPr>
            <p:cNvPr id="17" name="Freeform 3"/>
            <p:cNvSpPr>
              <a:spLocks/>
            </p:cNvSpPr>
            <p:nvPr/>
          </p:nvSpPr>
          <p:spPr bwMode="gray">
            <a:xfrm>
              <a:off x="1671438" y="1520750"/>
              <a:ext cx="1301750" cy="1427163"/>
            </a:xfrm>
            <a:custGeom>
              <a:avLst/>
              <a:gdLst>
                <a:gd name="T0" fmla="*/ 2147483647 w 909"/>
                <a:gd name="T1" fmla="*/ 2147483647 h 995"/>
                <a:gd name="T2" fmla="*/ 2147483647 w 909"/>
                <a:gd name="T3" fmla="*/ 2147483647 h 995"/>
                <a:gd name="T4" fmla="*/ 2147483647 w 909"/>
                <a:gd name="T5" fmla="*/ 2147483647 h 995"/>
                <a:gd name="T6" fmla="*/ 2147483647 w 909"/>
                <a:gd name="T7" fmla="*/ 2147483647 h 995"/>
                <a:gd name="T8" fmla="*/ 2147483647 w 909"/>
                <a:gd name="T9" fmla="*/ 2147483647 h 995"/>
                <a:gd name="T10" fmla="*/ 2147483647 w 909"/>
                <a:gd name="T11" fmla="*/ 2147483647 h 995"/>
                <a:gd name="T12" fmla="*/ 2147483647 w 909"/>
                <a:gd name="T13" fmla="*/ 2147483647 h 995"/>
                <a:gd name="T14" fmla="*/ 2147483647 w 909"/>
                <a:gd name="T15" fmla="*/ 2147483647 h 995"/>
                <a:gd name="T16" fmla="*/ 2147483647 w 909"/>
                <a:gd name="T17" fmla="*/ 2147483647 h 995"/>
                <a:gd name="T18" fmla="*/ 2147483647 w 909"/>
                <a:gd name="T19" fmla="*/ 0 h 995"/>
                <a:gd name="T20" fmla="*/ 2147483647 w 909"/>
                <a:gd name="T21" fmla="*/ 2147483647 h 995"/>
                <a:gd name="T22" fmla="*/ 2147483647 w 909"/>
                <a:gd name="T23" fmla="*/ 2147483647 h 995"/>
                <a:gd name="T24" fmla="*/ 2147483647 w 909"/>
                <a:gd name="T25" fmla="*/ 2147483647 h 995"/>
                <a:gd name="T26" fmla="*/ 2147483647 w 909"/>
                <a:gd name="T27" fmla="*/ 2147483647 h 995"/>
                <a:gd name="T28" fmla="*/ 2147483647 w 909"/>
                <a:gd name="T29" fmla="*/ 2147483647 h 995"/>
                <a:gd name="T30" fmla="*/ 2147483647 w 909"/>
                <a:gd name="T31" fmla="*/ 2147483647 h 995"/>
                <a:gd name="T32" fmla="*/ 2147483647 w 909"/>
                <a:gd name="T33" fmla="*/ 2147483647 h 995"/>
                <a:gd name="T34" fmla="*/ 2147483647 w 909"/>
                <a:gd name="T35" fmla="*/ 2147483647 h 995"/>
                <a:gd name="T36" fmla="*/ 2147483647 w 909"/>
                <a:gd name="T37" fmla="*/ 2147483647 h 995"/>
                <a:gd name="T38" fmla="*/ 2147483647 w 909"/>
                <a:gd name="T39" fmla="*/ 2147483647 h 995"/>
                <a:gd name="T40" fmla="*/ 2147483647 w 909"/>
                <a:gd name="T41" fmla="*/ 2147483647 h 995"/>
                <a:gd name="T42" fmla="*/ 2147483647 w 909"/>
                <a:gd name="T43" fmla="*/ 2147483647 h 995"/>
                <a:gd name="T44" fmla="*/ 2147483647 w 909"/>
                <a:gd name="T45" fmla="*/ 2147483647 h 995"/>
                <a:gd name="T46" fmla="*/ 2147483647 w 909"/>
                <a:gd name="T47" fmla="*/ 2147483647 h 995"/>
                <a:gd name="T48" fmla="*/ 2147483647 w 909"/>
                <a:gd name="T49" fmla="*/ 2147483647 h 995"/>
                <a:gd name="T50" fmla="*/ 2147483647 w 909"/>
                <a:gd name="T51" fmla="*/ 2147483647 h 995"/>
                <a:gd name="T52" fmla="*/ 2147483647 w 909"/>
                <a:gd name="T53" fmla="*/ 2147483647 h 995"/>
                <a:gd name="T54" fmla="*/ 2147483647 w 909"/>
                <a:gd name="T55" fmla="*/ 2147483647 h 995"/>
                <a:gd name="T56" fmla="*/ 2147483647 w 909"/>
                <a:gd name="T57" fmla="*/ 2147483647 h 995"/>
                <a:gd name="T58" fmla="*/ 2147483647 w 909"/>
                <a:gd name="T59" fmla="*/ 2147483647 h 995"/>
                <a:gd name="T60" fmla="*/ 2147483647 w 909"/>
                <a:gd name="T61" fmla="*/ 2147483647 h 995"/>
                <a:gd name="T62" fmla="*/ 2147483647 w 909"/>
                <a:gd name="T63" fmla="*/ 2147483647 h 995"/>
                <a:gd name="T64" fmla="*/ 2147483647 w 909"/>
                <a:gd name="T65" fmla="*/ 2147483647 h 995"/>
                <a:gd name="T66" fmla="*/ 2147483647 w 909"/>
                <a:gd name="T67" fmla="*/ 2147483647 h 995"/>
                <a:gd name="T68" fmla="*/ 2147483647 w 909"/>
                <a:gd name="T69" fmla="*/ 2147483647 h 995"/>
                <a:gd name="T70" fmla="*/ 2147483647 w 909"/>
                <a:gd name="T71" fmla="*/ 2147483647 h 995"/>
                <a:gd name="T72" fmla="*/ 2147483647 w 909"/>
                <a:gd name="T73" fmla="*/ 2147483647 h 995"/>
                <a:gd name="T74" fmla="*/ 2147483647 w 909"/>
                <a:gd name="T75" fmla="*/ 2147483647 h 995"/>
                <a:gd name="T76" fmla="*/ 2147483647 w 909"/>
                <a:gd name="T77" fmla="*/ 2147483647 h 995"/>
                <a:gd name="T78" fmla="*/ 2147483647 w 909"/>
                <a:gd name="T79" fmla="*/ 2147483647 h 995"/>
                <a:gd name="T80" fmla="*/ 2147483647 w 909"/>
                <a:gd name="T81" fmla="*/ 2147483647 h 995"/>
                <a:gd name="T82" fmla="*/ 2147483647 w 909"/>
                <a:gd name="T83" fmla="*/ 2147483647 h 995"/>
                <a:gd name="T84" fmla="*/ 2147483647 w 909"/>
                <a:gd name="T85" fmla="*/ 2147483647 h 995"/>
                <a:gd name="T86" fmla="*/ 2147483647 w 909"/>
                <a:gd name="T87" fmla="*/ 2147483647 h 995"/>
                <a:gd name="T88" fmla="*/ 2147483647 w 909"/>
                <a:gd name="T89" fmla="*/ 2147483647 h 995"/>
                <a:gd name="T90" fmla="*/ 2147483647 w 909"/>
                <a:gd name="T91" fmla="*/ 2147483647 h 995"/>
                <a:gd name="T92" fmla="*/ 2147483647 w 909"/>
                <a:gd name="T93" fmla="*/ 2147483647 h 995"/>
                <a:gd name="T94" fmla="*/ 2147483647 w 909"/>
                <a:gd name="T95" fmla="*/ 2147483647 h 995"/>
                <a:gd name="T96" fmla="*/ 2147483647 w 909"/>
                <a:gd name="T97" fmla="*/ 2147483647 h 995"/>
                <a:gd name="T98" fmla="*/ 2147483647 w 909"/>
                <a:gd name="T99" fmla="*/ 2147483647 h 995"/>
                <a:gd name="T100" fmla="*/ 2147483647 w 909"/>
                <a:gd name="T101" fmla="*/ 2147483647 h 995"/>
                <a:gd name="T102" fmla="*/ 2147483647 w 909"/>
                <a:gd name="T103" fmla="*/ 2147483647 h 995"/>
                <a:gd name="T104" fmla="*/ 2147483647 w 909"/>
                <a:gd name="T105" fmla="*/ 2147483647 h 995"/>
                <a:gd name="T106" fmla="*/ 2147483647 w 909"/>
                <a:gd name="T107" fmla="*/ 2147483647 h 995"/>
                <a:gd name="T108" fmla="*/ 2147483647 w 909"/>
                <a:gd name="T109" fmla="*/ 2147483647 h 995"/>
                <a:gd name="T110" fmla="*/ 2147483647 w 909"/>
                <a:gd name="T111" fmla="*/ 2147483647 h 995"/>
                <a:gd name="T112" fmla="*/ 2147483647 w 909"/>
                <a:gd name="T113" fmla="*/ 2147483647 h 995"/>
                <a:gd name="T114" fmla="*/ 2147483647 w 909"/>
                <a:gd name="T115" fmla="*/ 2147483647 h 995"/>
                <a:gd name="T116" fmla="*/ 2147483647 w 909"/>
                <a:gd name="T117" fmla="*/ 2147483647 h 995"/>
                <a:gd name="T118" fmla="*/ 2147483647 w 909"/>
                <a:gd name="T119" fmla="*/ 2147483647 h 995"/>
                <a:gd name="T120" fmla="*/ 2147483647 w 909"/>
                <a:gd name="T121" fmla="*/ 2147483647 h 995"/>
                <a:gd name="T122" fmla="*/ 2147483647 w 909"/>
                <a:gd name="T123" fmla="*/ 2147483647 h 995"/>
                <a:gd name="T124" fmla="*/ 2147483647 w 909"/>
                <a:gd name="T125" fmla="*/ 2147483647 h 9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9"/>
                <a:gd name="T190" fmla="*/ 0 h 995"/>
                <a:gd name="T191" fmla="*/ 909 w 909"/>
                <a:gd name="T192" fmla="*/ 995 h 9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9" h="995">
                  <a:moveTo>
                    <a:pt x="0" y="255"/>
                  </a:moveTo>
                  <a:lnTo>
                    <a:pt x="43" y="221"/>
                  </a:lnTo>
                  <a:lnTo>
                    <a:pt x="68" y="207"/>
                  </a:lnTo>
                  <a:lnTo>
                    <a:pt x="72" y="186"/>
                  </a:lnTo>
                  <a:lnTo>
                    <a:pt x="53" y="173"/>
                  </a:lnTo>
                  <a:lnTo>
                    <a:pt x="51" y="148"/>
                  </a:lnTo>
                  <a:lnTo>
                    <a:pt x="60" y="141"/>
                  </a:lnTo>
                  <a:lnTo>
                    <a:pt x="59" y="130"/>
                  </a:lnTo>
                  <a:lnTo>
                    <a:pt x="92" y="127"/>
                  </a:lnTo>
                  <a:lnTo>
                    <a:pt x="100" y="107"/>
                  </a:lnTo>
                  <a:lnTo>
                    <a:pt x="102" y="89"/>
                  </a:lnTo>
                  <a:lnTo>
                    <a:pt x="130" y="84"/>
                  </a:lnTo>
                  <a:lnTo>
                    <a:pt x="133" y="66"/>
                  </a:lnTo>
                  <a:lnTo>
                    <a:pt x="106" y="60"/>
                  </a:lnTo>
                  <a:lnTo>
                    <a:pt x="118" y="48"/>
                  </a:lnTo>
                  <a:lnTo>
                    <a:pt x="162" y="48"/>
                  </a:lnTo>
                  <a:lnTo>
                    <a:pt x="174" y="34"/>
                  </a:lnTo>
                  <a:lnTo>
                    <a:pt x="192" y="32"/>
                  </a:lnTo>
                  <a:lnTo>
                    <a:pt x="204" y="21"/>
                  </a:lnTo>
                  <a:lnTo>
                    <a:pt x="218" y="41"/>
                  </a:lnTo>
                  <a:lnTo>
                    <a:pt x="272" y="37"/>
                  </a:lnTo>
                  <a:lnTo>
                    <a:pt x="298" y="59"/>
                  </a:lnTo>
                  <a:lnTo>
                    <a:pt x="379" y="53"/>
                  </a:lnTo>
                  <a:lnTo>
                    <a:pt x="391" y="42"/>
                  </a:lnTo>
                  <a:lnTo>
                    <a:pt x="422" y="60"/>
                  </a:lnTo>
                  <a:lnTo>
                    <a:pt x="454" y="77"/>
                  </a:lnTo>
                  <a:lnTo>
                    <a:pt x="470" y="69"/>
                  </a:lnTo>
                  <a:lnTo>
                    <a:pt x="479" y="60"/>
                  </a:lnTo>
                  <a:lnTo>
                    <a:pt x="506" y="66"/>
                  </a:lnTo>
                  <a:lnTo>
                    <a:pt x="488" y="53"/>
                  </a:lnTo>
                  <a:lnTo>
                    <a:pt x="471" y="55"/>
                  </a:lnTo>
                  <a:lnTo>
                    <a:pt x="446" y="59"/>
                  </a:lnTo>
                  <a:lnTo>
                    <a:pt x="433" y="41"/>
                  </a:lnTo>
                  <a:lnTo>
                    <a:pt x="419" y="32"/>
                  </a:lnTo>
                  <a:lnTo>
                    <a:pt x="419" y="17"/>
                  </a:lnTo>
                  <a:lnTo>
                    <a:pt x="424" y="1"/>
                  </a:lnTo>
                  <a:lnTo>
                    <a:pt x="434" y="0"/>
                  </a:lnTo>
                  <a:lnTo>
                    <a:pt x="450" y="14"/>
                  </a:lnTo>
                  <a:lnTo>
                    <a:pt x="454" y="7"/>
                  </a:lnTo>
                  <a:lnTo>
                    <a:pt x="467" y="0"/>
                  </a:lnTo>
                  <a:lnTo>
                    <a:pt x="482" y="10"/>
                  </a:lnTo>
                  <a:lnTo>
                    <a:pt x="491" y="1"/>
                  </a:lnTo>
                  <a:lnTo>
                    <a:pt x="499" y="16"/>
                  </a:lnTo>
                  <a:lnTo>
                    <a:pt x="501" y="25"/>
                  </a:lnTo>
                  <a:lnTo>
                    <a:pt x="523" y="37"/>
                  </a:lnTo>
                  <a:lnTo>
                    <a:pt x="514" y="48"/>
                  </a:lnTo>
                  <a:lnTo>
                    <a:pt x="514" y="62"/>
                  </a:lnTo>
                  <a:lnTo>
                    <a:pt x="552" y="66"/>
                  </a:lnTo>
                  <a:lnTo>
                    <a:pt x="562" y="48"/>
                  </a:lnTo>
                  <a:lnTo>
                    <a:pt x="555" y="39"/>
                  </a:lnTo>
                  <a:lnTo>
                    <a:pt x="538" y="41"/>
                  </a:lnTo>
                  <a:lnTo>
                    <a:pt x="542" y="21"/>
                  </a:lnTo>
                  <a:lnTo>
                    <a:pt x="576" y="32"/>
                  </a:lnTo>
                  <a:lnTo>
                    <a:pt x="583" y="46"/>
                  </a:lnTo>
                  <a:lnTo>
                    <a:pt x="611" y="46"/>
                  </a:lnTo>
                  <a:lnTo>
                    <a:pt x="636" y="64"/>
                  </a:lnTo>
                  <a:lnTo>
                    <a:pt x="650" y="60"/>
                  </a:lnTo>
                  <a:lnTo>
                    <a:pt x="666" y="77"/>
                  </a:lnTo>
                  <a:lnTo>
                    <a:pt x="650" y="98"/>
                  </a:lnTo>
                  <a:lnTo>
                    <a:pt x="637" y="82"/>
                  </a:lnTo>
                  <a:lnTo>
                    <a:pt x="629" y="87"/>
                  </a:lnTo>
                  <a:lnTo>
                    <a:pt x="618" y="100"/>
                  </a:lnTo>
                  <a:lnTo>
                    <a:pt x="600" y="111"/>
                  </a:lnTo>
                  <a:lnTo>
                    <a:pt x="609" y="127"/>
                  </a:lnTo>
                  <a:lnTo>
                    <a:pt x="593" y="128"/>
                  </a:lnTo>
                  <a:lnTo>
                    <a:pt x="578" y="150"/>
                  </a:lnTo>
                  <a:lnTo>
                    <a:pt x="565" y="177"/>
                  </a:lnTo>
                  <a:lnTo>
                    <a:pt x="586" y="200"/>
                  </a:lnTo>
                  <a:lnTo>
                    <a:pt x="602" y="227"/>
                  </a:lnTo>
                  <a:lnTo>
                    <a:pt x="632" y="230"/>
                  </a:lnTo>
                  <a:lnTo>
                    <a:pt x="660" y="227"/>
                  </a:lnTo>
                  <a:lnTo>
                    <a:pt x="673" y="241"/>
                  </a:lnTo>
                  <a:lnTo>
                    <a:pt x="667" y="248"/>
                  </a:lnTo>
                  <a:lnTo>
                    <a:pt x="658" y="263"/>
                  </a:lnTo>
                  <a:lnTo>
                    <a:pt x="671" y="288"/>
                  </a:lnTo>
                  <a:lnTo>
                    <a:pt x="675" y="305"/>
                  </a:lnTo>
                  <a:lnTo>
                    <a:pt x="691" y="314"/>
                  </a:lnTo>
                  <a:lnTo>
                    <a:pt x="712" y="298"/>
                  </a:lnTo>
                  <a:lnTo>
                    <a:pt x="706" y="275"/>
                  </a:lnTo>
                  <a:lnTo>
                    <a:pt x="688" y="255"/>
                  </a:lnTo>
                  <a:lnTo>
                    <a:pt x="709" y="232"/>
                  </a:lnTo>
                  <a:lnTo>
                    <a:pt x="691" y="193"/>
                  </a:lnTo>
                  <a:lnTo>
                    <a:pt x="674" y="177"/>
                  </a:lnTo>
                  <a:lnTo>
                    <a:pt x="688" y="162"/>
                  </a:lnTo>
                  <a:lnTo>
                    <a:pt x="685" y="141"/>
                  </a:lnTo>
                  <a:lnTo>
                    <a:pt x="695" y="128"/>
                  </a:lnTo>
                  <a:lnTo>
                    <a:pt x="712" y="141"/>
                  </a:lnTo>
                  <a:lnTo>
                    <a:pt x="751" y="188"/>
                  </a:lnTo>
                  <a:lnTo>
                    <a:pt x="774" y="195"/>
                  </a:lnTo>
                  <a:lnTo>
                    <a:pt x="781" y="182"/>
                  </a:lnTo>
                  <a:lnTo>
                    <a:pt x="776" y="157"/>
                  </a:lnTo>
                  <a:lnTo>
                    <a:pt x="790" y="161"/>
                  </a:lnTo>
                  <a:lnTo>
                    <a:pt x="814" y="189"/>
                  </a:lnTo>
                  <a:lnTo>
                    <a:pt x="818" y="205"/>
                  </a:lnTo>
                  <a:lnTo>
                    <a:pt x="832" y="216"/>
                  </a:lnTo>
                  <a:lnTo>
                    <a:pt x="860" y="229"/>
                  </a:lnTo>
                  <a:lnTo>
                    <a:pt x="874" y="252"/>
                  </a:lnTo>
                  <a:lnTo>
                    <a:pt x="895" y="268"/>
                  </a:lnTo>
                  <a:lnTo>
                    <a:pt x="906" y="273"/>
                  </a:lnTo>
                  <a:lnTo>
                    <a:pt x="908" y="288"/>
                  </a:lnTo>
                  <a:lnTo>
                    <a:pt x="891" y="296"/>
                  </a:lnTo>
                  <a:lnTo>
                    <a:pt x="881" y="286"/>
                  </a:lnTo>
                  <a:lnTo>
                    <a:pt x="872" y="288"/>
                  </a:lnTo>
                  <a:lnTo>
                    <a:pt x="870" y="311"/>
                  </a:lnTo>
                  <a:lnTo>
                    <a:pt x="856" y="316"/>
                  </a:lnTo>
                  <a:lnTo>
                    <a:pt x="841" y="304"/>
                  </a:lnTo>
                  <a:lnTo>
                    <a:pt x="808" y="304"/>
                  </a:lnTo>
                  <a:lnTo>
                    <a:pt x="804" y="330"/>
                  </a:lnTo>
                  <a:lnTo>
                    <a:pt x="812" y="346"/>
                  </a:lnTo>
                  <a:lnTo>
                    <a:pt x="825" y="338"/>
                  </a:lnTo>
                  <a:lnTo>
                    <a:pt x="838" y="334"/>
                  </a:lnTo>
                  <a:lnTo>
                    <a:pt x="850" y="343"/>
                  </a:lnTo>
                  <a:lnTo>
                    <a:pt x="833" y="363"/>
                  </a:lnTo>
                  <a:lnTo>
                    <a:pt x="850" y="380"/>
                  </a:lnTo>
                  <a:lnTo>
                    <a:pt x="872" y="386"/>
                  </a:lnTo>
                  <a:lnTo>
                    <a:pt x="870" y="396"/>
                  </a:lnTo>
                  <a:lnTo>
                    <a:pt x="861" y="398"/>
                  </a:lnTo>
                  <a:lnTo>
                    <a:pt x="841" y="459"/>
                  </a:lnTo>
                  <a:lnTo>
                    <a:pt x="842" y="420"/>
                  </a:lnTo>
                  <a:lnTo>
                    <a:pt x="851" y="400"/>
                  </a:lnTo>
                  <a:lnTo>
                    <a:pt x="841" y="391"/>
                  </a:lnTo>
                  <a:lnTo>
                    <a:pt x="828" y="404"/>
                  </a:lnTo>
                  <a:lnTo>
                    <a:pt x="835" y="414"/>
                  </a:lnTo>
                  <a:lnTo>
                    <a:pt x="825" y="421"/>
                  </a:lnTo>
                  <a:lnTo>
                    <a:pt x="815" y="430"/>
                  </a:lnTo>
                  <a:lnTo>
                    <a:pt x="817" y="457"/>
                  </a:lnTo>
                  <a:lnTo>
                    <a:pt x="802" y="466"/>
                  </a:lnTo>
                  <a:lnTo>
                    <a:pt x="783" y="468"/>
                  </a:lnTo>
                  <a:lnTo>
                    <a:pt x="790" y="482"/>
                  </a:lnTo>
                  <a:lnTo>
                    <a:pt x="783" y="498"/>
                  </a:lnTo>
                  <a:lnTo>
                    <a:pt x="790" y="511"/>
                  </a:lnTo>
                  <a:lnTo>
                    <a:pt x="779" y="538"/>
                  </a:lnTo>
                  <a:lnTo>
                    <a:pt x="774" y="563"/>
                  </a:lnTo>
                  <a:lnTo>
                    <a:pt x="758" y="577"/>
                  </a:lnTo>
                  <a:lnTo>
                    <a:pt x="737" y="616"/>
                  </a:lnTo>
                  <a:lnTo>
                    <a:pt x="734" y="643"/>
                  </a:lnTo>
                  <a:lnTo>
                    <a:pt x="741" y="664"/>
                  </a:lnTo>
                  <a:lnTo>
                    <a:pt x="751" y="691"/>
                  </a:lnTo>
                  <a:lnTo>
                    <a:pt x="756" y="720"/>
                  </a:lnTo>
                  <a:lnTo>
                    <a:pt x="747" y="732"/>
                  </a:lnTo>
                  <a:lnTo>
                    <a:pt x="734" y="723"/>
                  </a:lnTo>
                  <a:lnTo>
                    <a:pt x="737" y="709"/>
                  </a:lnTo>
                  <a:lnTo>
                    <a:pt x="730" y="677"/>
                  </a:lnTo>
                  <a:lnTo>
                    <a:pt x="722" y="672"/>
                  </a:lnTo>
                  <a:lnTo>
                    <a:pt x="716" y="652"/>
                  </a:lnTo>
                  <a:lnTo>
                    <a:pt x="704" y="652"/>
                  </a:lnTo>
                  <a:lnTo>
                    <a:pt x="692" y="641"/>
                  </a:lnTo>
                  <a:lnTo>
                    <a:pt x="678" y="645"/>
                  </a:lnTo>
                  <a:lnTo>
                    <a:pt x="666" y="638"/>
                  </a:lnTo>
                  <a:lnTo>
                    <a:pt x="650" y="647"/>
                  </a:lnTo>
                  <a:lnTo>
                    <a:pt x="622" y="639"/>
                  </a:lnTo>
                  <a:lnTo>
                    <a:pt x="640" y="663"/>
                  </a:lnTo>
                  <a:lnTo>
                    <a:pt x="618" y="661"/>
                  </a:lnTo>
                  <a:lnTo>
                    <a:pt x="602" y="643"/>
                  </a:lnTo>
                  <a:lnTo>
                    <a:pt x="575" y="643"/>
                  </a:lnTo>
                  <a:lnTo>
                    <a:pt x="578" y="672"/>
                  </a:lnTo>
                  <a:lnTo>
                    <a:pt x="558" y="663"/>
                  </a:lnTo>
                  <a:lnTo>
                    <a:pt x="547" y="691"/>
                  </a:lnTo>
                  <a:lnTo>
                    <a:pt x="555" y="704"/>
                  </a:lnTo>
                  <a:lnTo>
                    <a:pt x="547" y="738"/>
                  </a:lnTo>
                  <a:lnTo>
                    <a:pt x="556" y="777"/>
                  </a:lnTo>
                  <a:lnTo>
                    <a:pt x="568" y="804"/>
                  </a:lnTo>
                  <a:lnTo>
                    <a:pt x="580" y="829"/>
                  </a:lnTo>
                  <a:lnTo>
                    <a:pt x="618" y="827"/>
                  </a:lnTo>
                  <a:lnTo>
                    <a:pt x="633" y="822"/>
                  </a:lnTo>
                  <a:lnTo>
                    <a:pt x="636" y="804"/>
                  </a:lnTo>
                  <a:lnTo>
                    <a:pt x="627" y="789"/>
                  </a:lnTo>
                  <a:lnTo>
                    <a:pt x="629" y="777"/>
                  </a:lnTo>
                  <a:lnTo>
                    <a:pt x="653" y="780"/>
                  </a:lnTo>
                  <a:lnTo>
                    <a:pt x="676" y="773"/>
                  </a:lnTo>
                  <a:lnTo>
                    <a:pt x="676" y="789"/>
                  </a:lnTo>
                  <a:lnTo>
                    <a:pt x="670" y="813"/>
                  </a:lnTo>
                  <a:lnTo>
                    <a:pt x="658" y="831"/>
                  </a:lnTo>
                  <a:lnTo>
                    <a:pt x="655" y="856"/>
                  </a:lnTo>
                  <a:lnTo>
                    <a:pt x="671" y="866"/>
                  </a:lnTo>
                  <a:lnTo>
                    <a:pt x="692" y="863"/>
                  </a:lnTo>
                  <a:lnTo>
                    <a:pt x="704" y="872"/>
                  </a:lnTo>
                  <a:lnTo>
                    <a:pt x="716" y="868"/>
                  </a:lnTo>
                  <a:lnTo>
                    <a:pt x="720" y="884"/>
                  </a:lnTo>
                  <a:lnTo>
                    <a:pt x="710" y="908"/>
                  </a:lnTo>
                  <a:lnTo>
                    <a:pt x="719" y="922"/>
                  </a:lnTo>
                  <a:lnTo>
                    <a:pt x="720" y="951"/>
                  </a:lnTo>
                  <a:lnTo>
                    <a:pt x="734" y="970"/>
                  </a:lnTo>
                  <a:lnTo>
                    <a:pt x="752" y="976"/>
                  </a:lnTo>
                  <a:lnTo>
                    <a:pt x="765" y="970"/>
                  </a:lnTo>
                  <a:lnTo>
                    <a:pt x="771" y="972"/>
                  </a:lnTo>
                  <a:lnTo>
                    <a:pt x="794" y="972"/>
                  </a:lnTo>
                  <a:lnTo>
                    <a:pt x="815" y="974"/>
                  </a:lnTo>
                  <a:lnTo>
                    <a:pt x="821" y="961"/>
                  </a:lnTo>
                  <a:lnTo>
                    <a:pt x="802" y="983"/>
                  </a:lnTo>
                  <a:lnTo>
                    <a:pt x="790" y="981"/>
                  </a:lnTo>
                  <a:lnTo>
                    <a:pt x="777" y="983"/>
                  </a:lnTo>
                  <a:lnTo>
                    <a:pt x="752" y="994"/>
                  </a:lnTo>
                  <a:lnTo>
                    <a:pt x="731" y="979"/>
                  </a:lnTo>
                  <a:lnTo>
                    <a:pt x="712" y="970"/>
                  </a:lnTo>
                  <a:lnTo>
                    <a:pt x="703" y="972"/>
                  </a:lnTo>
                  <a:lnTo>
                    <a:pt x="704" y="959"/>
                  </a:lnTo>
                  <a:lnTo>
                    <a:pt x="703" y="940"/>
                  </a:lnTo>
                  <a:lnTo>
                    <a:pt x="686" y="922"/>
                  </a:lnTo>
                  <a:lnTo>
                    <a:pt x="651" y="911"/>
                  </a:lnTo>
                  <a:lnTo>
                    <a:pt x="646" y="904"/>
                  </a:lnTo>
                  <a:lnTo>
                    <a:pt x="636" y="906"/>
                  </a:lnTo>
                  <a:lnTo>
                    <a:pt x="626" y="897"/>
                  </a:lnTo>
                  <a:lnTo>
                    <a:pt x="614" y="888"/>
                  </a:lnTo>
                  <a:lnTo>
                    <a:pt x="597" y="863"/>
                  </a:lnTo>
                  <a:lnTo>
                    <a:pt x="577" y="856"/>
                  </a:lnTo>
                  <a:lnTo>
                    <a:pt x="566" y="872"/>
                  </a:lnTo>
                  <a:lnTo>
                    <a:pt x="553" y="859"/>
                  </a:lnTo>
                  <a:lnTo>
                    <a:pt x="538" y="859"/>
                  </a:lnTo>
                  <a:lnTo>
                    <a:pt x="507" y="850"/>
                  </a:lnTo>
                  <a:lnTo>
                    <a:pt x="452" y="807"/>
                  </a:lnTo>
                  <a:lnTo>
                    <a:pt x="447" y="763"/>
                  </a:lnTo>
                  <a:lnTo>
                    <a:pt x="442" y="745"/>
                  </a:lnTo>
                  <a:lnTo>
                    <a:pt x="432" y="732"/>
                  </a:lnTo>
                  <a:lnTo>
                    <a:pt x="419" y="707"/>
                  </a:lnTo>
                  <a:lnTo>
                    <a:pt x="360" y="622"/>
                  </a:lnTo>
                  <a:lnTo>
                    <a:pt x="360" y="654"/>
                  </a:lnTo>
                  <a:lnTo>
                    <a:pt x="397" y="711"/>
                  </a:lnTo>
                  <a:lnTo>
                    <a:pt x="412" y="759"/>
                  </a:lnTo>
                  <a:lnTo>
                    <a:pt x="390" y="748"/>
                  </a:lnTo>
                  <a:lnTo>
                    <a:pt x="385" y="720"/>
                  </a:lnTo>
                  <a:lnTo>
                    <a:pt x="356" y="702"/>
                  </a:lnTo>
                  <a:lnTo>
                    <a:pt x="373" y="691"/>
                  </a:lnTo>
                  <a:lnTo>
                    <a:pt x="334" y="661"/>
                  </a:lnTo>
                  <a:lnTo>
                    <a:pt x="349" y="643"/>
                  </a:lnTo>
                  <a:lnTo>
                    <a:pt x="335" y="607"/>
                  </a:lnTo>
                  <a:lnTo>
                    <a:pt x="288" y="532"/>
                  </a:lnTo>
                  <a:lnTo>
                    <a:pt x="282" y="489"/>
                  </a:lnTo>
                  <a:lnTo>
                    <a:pt x="285" y="457"/>
                  </a:lnTo>
                  <a:lnTo>
                    <a:pt x="298" y="421"/>
                  </a:lnTo>
                  <a:lnTo>
                    <a:pt x="298" y="386"/>
                  </a:lnTo>
                  <a:lnTo>
                    <a:pt x="288" y="364"/>
                  </a:lnTo>
                  <a:lnTo>
                    <a:pt x="314" y="357"/>
                  </a:lnTo>
                  <a:lnTo>
                    <a:pt x="282" y="314"/>
                  </a:lnTo>
                  <a:lnTo>
                    <a:pt x="283" y="295"/>
                  </a:lnTo>
                  <a:lnTo>
                    <a:pt x="270" y="268"/>
                  </a:lnTo>
                  <a:lnTo>
                    <a:pt x="275" y="252"/>
                  </a:lnTo>
                  <a:lnTo>
                    <a:pt x="265" y="243"/>
                  </a:lnTo>
                  <a:lnTo>
                    <a:pt x="264" y="225"/>
                  </a:lnTo>
                  <a:lnTo>
                    <a:pt x="254" y="211"/>
                  </a:lnTo>
                  <a:lnTo>
                    <a:pt x="265" y="198"/>
                  </a:lnTo>
                  <a:lnTo>
                    <a:pt x="250" y="189"/>
                  </a:lnTo>
                  <a:lnTo>
                    <a:pt x="237" y="202"/>
                  </a:lnTo>
                  <a:lnTo>
                    <a:pt x="219" y="177"/>
                  </a:lnTo>
                  <a:lnTo>
                    <a:pt x="200" y="170"/>
                  </a:lnTo>
                  <a:lnTo>
                    <a:pt x="172" y="170"/>
                  </a:lnTo>
                  <a:lnTo>
                    <a:pt x="154" y="193"/>
                  </a:lnTo>
                  <a:lnTo>
                    <a:pt x="145" y="186"/>
                  </a:lnTo>
                  <a:lnTo>
                    <a:pt x="160" y="155"/>
                  </a:lnTo>
                  <a:lnTo>
                    <a:pt x="146" y="161"/>
                  </a:lnTo>
                  <a:lnTo>
                    <a:pt x="118" y="193"/>
                  </a:lnTo>
                  <a:lnTo>
                    <a:pt x="89" y="221"/>
                  </a:lnTo>
                  <a:lnTo>
                    <a:pt x="62" y="229"/>
                  </a:lnTo>
                  <a:lnTo>
                    <a:pt x="18" y="257"/>
                  </a:lnTo>
                  <a:lnTo>
                    <a:pt x="0" y="255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en-US" sz="1400">
                <a:solidFill>
                  <a:schemeClr val="tx1">
                    <a:lumMod val="95000"/>
                  </a:schemeClr>
                </a:solidFill>
                <a:cs typeface="+mn-cs"/>
              </a:endParaRPr>
            </a:p>
          </p:txBody>
        </p:sp>
        <p:sp>
          <p:nvSpPr>
            <p:cNvPr id="18" name="Freeform 4"/>
            <p:cNvSpPr>
              <a:spLocks/>
            </p:cNvSpPr>
            <p:nvPr/>
          </p:nvSpPr>
          <p:spPr bwMode="gray">
            <a:xfrm>
              <a:off x="2601713" y="1387400"/>
              <a:ext cx="444500" cy="376238"/>
            </a:xfrm>
            <a:custGeom>
              <a:avLst/>
              <a:gdLst>
                <a:gd name="T0" fmla="*/ 0 w 310"/>
                <a:gd name="T1" fmla="*/ 2147483647 h 262"/>
                <a:gd name="T2" fmla="*/ 2147483647 w 310"/>
                <a:gd name="T3" fmla="*/ 2147483647 h 262"/>
                <a:gd name="T4" fmla="*/ 2147483647 w 310"/>
                <a:gd name="T5" fmla="*/ 2147483647 h 262"/>
                <a:gd name="T6" fmla="*/ 2147483647 w 310"/>
                <a:gd name="T7" fmla="*/ 0 h 262"/>
                <a:gd name="T8" fmla="*/ 2147483647 w 310"/>
                <a:gd name="T9" fmla="*/ 2147483647 h 262"/>
                <a:gd name="T10" fmla="*/ 2147483647 w 310"/>
                <a:gd name="T11" fmla="*/ 2147483647 h 262"/>
                <a:gd name="T12" fmla="*/ 2147483647 w 310"/>
                <a:gd name="T13" fmla="*/ 2147483647 h 262"/>
                <a:gd name="T14" fmla="*/ 2147483647 w 310"/>
                <a:gd name="T15" fmla="*/ 2147483647 h 262"/>
                <a:gd name="T16" fmla="*/ 2147483647 w 310"/>
                <a:gd name="T17" fmla="*/ 2147483647 h 262"/>
                <a:gd name="T18" fmla="*/ 2147483647 w 310"/>
                <a:gd name="T19" fmla="*/ 2147483647 h 262"/>
                <a:gd name="T20" fmla="*/ 2147483647 w 310"/>
                <a:gd name="T21" fmla="*/ 2147483647 h 262"/>
                <a:gd name="T22" fmla="*/ 2147483647 w 310"/>
                <a:gd name="T23" fmla="*/ 2147483647 h 262"/>
                <a:gd name="T24" fmla="*/ 2147483647 w 310"/>
                <a:gd name="T25" fmla="*/ 2147483647 h 262"/>
                <a:gd name="T26" fmla="*/ 2147483647 w 310"/>
                <a:gd name="T27" fmla="*/ 2147483647 h 262"/>
                <a:gd name="T28" fmla="*/ 2147483647 w 310"/>
                <a:gd name="T29" fmla="*/ 2147483647 h 262"/>
                <a:gd name="T30" fmla="*/ 2147483647 w 310"/>
                <a:gd name="T31" fmla="*/ 2147483647 h 262"/>
                <a:gd name="T32" fmla="*/ 2147483647 w 310"/>
                <a:gd name="T33" fmla="*/ 2147483647 h 262"/>
                <a:gd name="T34" fmla="*/ 2147483647 w 310"/>
                <a:gd name="T35" fmla="*/ 2147483647 h 262"/>
                <a:gd name="T36" fmla="*/ 2147483647 w 310"/>
                <a:gd name="T37" fmla="*/ 2147483647 h 262"/>
                <a:gd name="T38" fmla="*/ 2147483647 w 310"/>
                <a:gd name="T39" fmla="*/ 2147483647 h 262"/>
                <a:gd name="T40" fmla="*/ 2147483647 w 310"/>
                <a:gd name="T41" fmla="*/ 2147483647 h 262"/>
                <a:gd name="T42" fmla="*/ 2147483647 w 310"/>
                <a:gd name="T43" fmla="*/ 2147483647 h 262"/>
                <a:gd name="T44" fmla="*/ 2147483647 w 310"/>
                <a:gd name="T45" fmla="*/ 2147483647 h 262"/>
                <a:gd name="T46" fmla="*/ 2147483647 w 310"/>
                <a:gd name="T47" fmla="*/ 2147483647 h 262"/>
                <a:gd name="T48" fmla="*/ 2147483647 w 310"/>
                <a:gd name="T49" fmla="*/ 2147483647 h 262"/>
                <a:gd name="T50" fmla="*/ 2147483647 w 310"/>
                <a:gd name="T51" fmla="*/ 2147483647 h 262"/>
                <a:gd name="T52" fmla="*/ 2147483647 w 310"/>
                <a:gd name="T53" fmla="*/ 2147483647 h 262"/>
                <a:gd name="T54" fmla="*/ 2147483647 w 310"/>
                <a:gd name="T55" fmla="*/ 2147483647 h 262"/>
                <a:gd name="T56" fmla="*/ 2147483647 w 310"/>
                <a:gd name="T57" fmla="*/ 2147483647 h 262"/>
                <a:gd name="T58" fmla="*/ 2147483647 w 310"/>
                <a:gd name="T59" fmla="*/ 2147483647 h 262"/>
                <a:gd name="T60" fmla="*/ 2147483647 w 310"/>
                <a:gd name="T61" fmla="*/ 2147483647 h 262"/>
                <a:gd name="T62" fmla="*/ 2147483647 w 310"/>
                <a:gd name="T63" fmla="*/ 2147483647 h 262"/>
                <a:gd name="T64" fmla="*/ 2147483647 w 310"/>
                <a:gd name="T65" fmla="*/ 2147483647 h 262"/>
                <a:gd name="T66" fmla="*/ 2147483647 w 310"/>
                <a:gd name="T67" fmla="*/ 2147483647 h 262"/>
                <a:gd name="T68" fmla="*/ 2147483647 w 310"/>
                <a:gd name="T69" fmla="*/ 2147483647 h 262"/>
                <a:gd name="T70" fmla="*/ 2147483647 w 310"/>
                <a:gd name="T71" fmla="*/ 2147483647 h 262"/>
                <a:gd name="T72" fmla="*/ 2147483647 w 310"/>
                <a:gd name="T73" fmla="*/ 2147483647 h 262"/>
                <a:gd name="T74" fmla="*/ 2147483647 w 310"/>
                <a:gd name="T75" fmla="*/ 2147483647 h 262"/>
                <a:gd name="T76" fmla="*/ 2147483647 w 310"/>
                <a:gd name="T77" fmla="*/ 2147483647 h 262"/>
                <a:gd name="T78" fmla="*/ 2147483647 w 310"/>
                <a:gd name="T79" fmla="*/ 2147483647 h 262"/>
                <a:gd name="T80" fmla="*/ 2147483647 w 310"/>
                <a:gd name="T81" fmla="*/ 2147483647 h 262"/>
                <a:gd name="T82" fmla="*/ 2147483647 w 310"/>
                <a:gd name="T83" fmla="*/ 2147483647 h 262"/>
                <a:gd name="T84" fmla="*/ 2147483647 w 310"/>
                <a:gd name="T85" fmla="*/ 2147483647 h 262"/>
                <a:gd name="T86" fmla="*/ 2147483647 w 310"/>
                <a:gd name="T87" fmla="*/ 2147483647 h 262"/>
                <a:gd name="T88" fmla="*/ 2147483647 w 310"/>
                <a:gd name="T89" fmla="*/ 2147483647 h 262"/>
                <a:gd name="T90" fmla="*/ 2147483647 w 310"/>
                <a:gd name="T91" fmla="*/ 2147483647 h 262"/>
                <a:gd name="T92" fmla="*/ 2147483647 w 310"/>
                <a:gd name="T93" fmla="*/ 2147483647 h 262"/>
                <a:gd name="T94" fmla="*/ 2147483647 w 310"/>
                <a:gd name="T95" fmla="*/ 2147483647 h 262"/>
                <a:gd name="T96" fmla="*/ 0 w 310"/>
                <a:gd name="T97" fmla="*/ 2147483647 h 26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0"/>
                <a:gd name="T148" fmla="*/ 0 h 262"/>
                <a:gd name="T149" fmla="*/ 310 w 310"/>
                <a:gd name="T150" fmla="*/ 262 h 26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0" h="262">
                  <a:moveTo>
                    <a:pt x="0" y="53"/>
                  </a:moveTo>
                  <a:lnTo>
                    <a:pt x="7" y="33"/>
                  </a:lnTo>
                  <a:lnTo>
                    <a:pt x="7" y="19"/>
                  </a:lnTo>
                  <a:lnTo>
                    <a:pt x="18" y="0"/>
                  </a:lnTo>
                  <a:lnTo>
                    <a:pt x="74" y="12"/>
                  </a:lnTo>
                  <a:lnTo>
                    <a:pt x="170" y="35"/>
                  </a:lnTo>
                  <a:lnTo>
                    <a:pt x="208" y="55"/>
                  </a:lnTo>
                  <a:lnTo>
                    <a:pt x="258" y="73"/>
                  </a:lnTo>
                  <a:lnTo>
                    <a:pt x="283" y="107"/>
                  </a:lnTo>
                  <a:lnTo>
                    <a:pt x="309" y="123"/>
                  </a:lnTo>
                  <a:lnTo>
                    <a:pt x="298" y="135"/>
                  </a:lnTo>
                  <a:lnTo>
                    <a:pt x="298" y="151"/>
                  </a:lnTo>
                  <a:lnTo>
                    <a:pt x="289" y="155"/>
                  </a:lnTo>
                  <a:lnTo>
                    <a:pt x="280" y="169"/>
                  </a:lnTo>
                  <a:lnTo>
                    <a:pt x="289" y="184"/>
                  </a:lnTo>
                  <a:lnTo>
                    <a:pt x="288" y="194"/>
                  </a:lnTo>
                  <a:lnTo>
                    <a:pt x="277" y="209"/>
                  </a:lnTo>
                  <a:lnTo>
                    <a:pt x="279" y="223"/>
                  </a:lnTo>
                  <a:lnTo>
                    <a:pt x="296" y="237"/>
                  </a:lnTo>
                  <a:lnTo>
                    <a:pt x="298" y="252"/>
                  </a:lnTo>
                  <a:lnTo>
                    <a:pt x="293" y="259"/>
                  </a:lnTo>
                  <a:lnTo>
                    <a:pt x="276" y="261"/>
                  </a:lnTo>
                  <a:lnTo>
                    <a:pt x="264" y="253"/>
                  </a:lnTo>
                  <a:lnTo>
                    <a:pt x="250" y="235"/>
                  </a:lnTo>
                  <a:lnTo>
                    <a:pt x="244" y="235"/>
                  </a:lnTo>
                  <a:lnTo>
                    <a:pt x="237" y="228"/>
                  </a:lnTo>
                  <a:lnTo>
                    <a:pt x="231" y="207"/>
                  </a:lnTo>
                  <a:lnTo>
                    <a:pt x="222" y="200"/>
                  </a:lnTo>
                  <a:lnTo>
                    <a:pt x="204" y="189"/>
                  </a:lnTo>
                  <a:lnTo>
                    <a:pt x="188" y="182"/>
                  </a:lnTo>
                  <a:lnTo>
                    <a:pt x="166" y="162"/>
                  </a:lnTo>
                  <a:lnTo>
                    <a:pt x="156" y="148"/>
                  </a:lnTo>
                  <a:lnTo>
                    <a:pt x="158" y="137"/>
                  </a:lnTo>
                  <a:lnTo>
                    <a:pt x="167" y="128"/>
                  </a:lnTo>
                  <a:lnTo>
                    <a:pt x="159" y="117"/>
                  </a:lnTo>
                  <a:lnTo>
                    <a:pt x="150" y="123"/>
                  </a:lnTo>
                  <a:lnTo>
                    <a:pt x="137" y="107"/>
                  </a:lnTo>
                  <a:lnTo>
                    <a:pt x="134" y="116"/>
                  </a:lnTo>
                  <a:lnTo>
                    <a:pt x="121" y="116"/>
                  </a:lnTo>
                  <a:lnTo>
                    <a:pt x="119" y="109"/>
                  </a:lnTo>
                  <a:lnTo>
                    <a:pt x="119" y="96"/>
                  </a:lnTo>
                  <a:lnTo>
                    <a:pt x="113" y="89"/>
                  </a:lnTo>
                  <a:lnTo>
                    <a:pt x="104" y="91"/>
                  </a:lnTo>
                  <a:lnTo>
                    <a:pt x="93" y="71"/>
                  </a:lnTo>
                  <a:lnTo>
                    <a:pt x="85" y="69"/>
                  </a:lnTo>
                  <a:lnTo>
                    <a:pt x="72" y="60"/>
                  </a:lnTo>
                  <a:lnTo>
                    <a:pt x="46" y="62"/>
                  </a:lnTo>
                  <a:lnTo>
                    <a:pt x="19" y="60"/>
                  </a:lnTo>
                  <a:lnTo>
                    <a:pt x="0" y="53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en-US" sz="1400">
                <a:solidFill>
                  <a:schemeClr val="tx1">
                    <a:lumMod val="95000"/>
                  </a:schemeClr>
                </a:solidFill>
                <a:cs typeface="+mn-cs"/>
              </a:endParaRPr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gray">
            <a:xfrm>
              <a:off x="2512813" y="1517575"/>
              <a:ext cx="284162" cy="195263"/>
            </a:xfrm>
            <a:custGeom>
              <a:avLst/>
              <a:gdLst>
                <a:gd name="T0" fmla="*/ 2147483647 w 199"/>
                <a:gd name="T1" fmla="*/ 0 h 136"/>
                <a:gd name="T2" fmla="*/ 0 w 199"/>
                <a:gd name="T3" fmla="*/ 2147483647 h 136"/>
                <a:gd name="T4" fmla="*/ 0 w 199"/>
                <a:gd name="T5" fmla="*/ 2147483647 h 136"/>
                <a:gd name="T6" fmla="*/ 2147483647 w 199"/>
                <a:gd name="T7" fmla="*/ 2147483647 h 136"/>
                <a:gd name="T8" fmla="*/ 2147483647 w 199"/>
                <a:gd name="T9" fmla="*/ 2147483647 h 136"/>
                <a:gd name="T10" fmla="*/ 2147483647 w 199"/>
                <a:gd name="T11" fmla="*/ 2147483647 h 136"/>
                <a:gd name="T12" fmla="*/ 2147483647 w 199"/>
                <a:gd name="T13" fmla="*/ 2147483647 h 136"/>
                <a:gd name="T14" fmla="*/ 2147483647 w 199"/>
                <a:gd name="T15" fmla="*/ 2147483647 h 136"/>
                <a:gd name="T16" fmla="*/ 2147483647 w 199"/>
                <a:gd name="T17" fmla="*/ 2147483647 h 136"/>
                <a:gd name="T18" fmla="*/ 2147483647 w 199"/>
                <a:gd name="T19" fmla="*/ 2147483647 h 136"/>
                <a:gd name="T20" fmla="*/ 2147483647 w 199"/>
                <a:gd name="T21" fmla="*/ 2147483647 h 136"/>
                <a:gd name="T22" fmla="*/ 2147483647 w 199"/>
                <a:gd name="T23" fmla="*/ 2147483647 h 136"/>
                <a:gd name="T24" fmla="*/ 2147483647 w 199"/>
                <a:gd name="T25" fmla="*/ 2147483647 h 136"/>
                <a:gd name="T26" fmla="*/ 2147483647 w 199"/>
                <a:gd name="T27" fmla="*/ 2147483647 h 136"/>
                <a:gd name="T28" fmla="*/ 2147483647 w 199"/>
                <a:gd name="T29" fmla="*/ 2147483647 h 136"/>
                <a:gd name="T30" fmla="*/ 2147483647 w 199"/>
                <a:gd name="T31" fmla="*/ 2147483647 h 136"/>
                <a:gd name="T32" fmla="*/ 2147483647 w 199"/>
                <a:gd name="T33" fmla="*/ 2147483647 h 136"/>
                <a:gd name="T34" fmla="*/ 2147483647 w 199"/>
                <a:gd name="T35" fmla="*/ 2147483647 h 136"/>
                <a:gd name="T36" fmla="*/ 2147483647 w 199"/>
                <a:gd name="T37" fmla="*/ 2147483647 h 136"/>
                <a:gd name="T38" fmla="*/ 2147483647 w 199"/>
                <a:gd name="T39" fmla="*/ 2147483647 h 136"/>
                <a:gd name="T40" fmla="*/ 2147483647 w 199"/>
                <a:gd name="T41" fmla="*/ 2147483647 h 136"/>
                <a:gd name="T42" fmla="*/ 2147483647 w 199"/>
                <a:gd name="T43" fmla="*/ 2147483647 h 136"/>
                <a:gd name="T44" fmla="*/ 2147483647 w 199"/>
                <a:gd name="T45" fmla="*/ 2147483647 h 136"/>
                <a:gd name="T46" fmla="*/ 2147483647 w 199"/>
                <a:gd name="T47" fmla="*/ 2147483647 h 136"/>
                <a:gd name="T48" fmla="*/ 2147483647 w 199"/>
                <a:gd name="T49" fmla="*/ 2147483647 h 136"/>
                <a:gd name="T50" fmla="*/ 2147483647 w 199"/>
                <a:gd name="T51" fmla="*/ 2147483647 h 136"/>
                <a:gd name="T52" fmla="*/ 2147483647 w 199"/>
                <a:gd name="T53" fmla="*/ 2147483647 h 136"/>
                <a:gd name="T54" fmla="*/ 2147483647 w 199"/>
                <a:gd name="T55" fmla="*/ 2147483647 h 136"/>
                <a:gd name="T56" fmla="*/ 2147483647 w 199"/>
                <a:gd name="T57" fmla="*/ 2147483647 h 136"/>
                <a:gd name="T58" fmla="*/ 2147483647 w 199"/>
                <a:gd name="T59" fmla="*/ 2147483647 h 136"/>
                <a:gd name="T60" fmla="*/ 2147483647 w 199"/>
                <a:gd name="T61" fmla="*/ 2147483647 h 136"/>
                <a:gd name="T62" fmla="*/ 2147483647 w 199"/>
                <a:gd name="T63" fmla="*/ 2147483647 h 136"/>
                <a:gd name="T64" fmla="*/ 2147483647 w 199"/>
                <a:gd name="T65" fmla="*/ 2147483647 h 136"/>
                <a:gd name="T66" fmla="*/ 2147483647 w 199"/>
                <a:gd name="T67" fmla="*/ 2147483647 h 136"/>
                <a:gd name="T68" fmla="*/ 2147483647 w 199"/>
                <a:gd name="T69" fmla="*/ 2147483647 h 136"/>
                <a:gd name="T70" fmla="*/ 2147483647 w 199"/>
                <a:gd name="T71" fmla="*/ 2147483647 h 136"/>
                <a:gd name="T72" fmla="*/ 2147483647 w 199"/>
                <a:gd name="T73" fmla="*/ 2147483647 h 136"/>
                <a:gd name="T74" fmla="*/ 2147483647 w 199"/>
                <a:gd name="T75" fmla="*/ 2147483647 h 136"/>
                <a:gd name="T76" fmla="*/ 2147483647 w 199"/>
                <a:gd name="T77" fmla="*/ 2147483647 h 136"/>
                <a:gd name="T78" fmla="*/ 2147483647 w 199"/>
                <a:gd name="T79" fmla="*/ 2147483647 h 136"/>
                <a:gd name="T80" fmla="*/ 2147483647 w 199"/>
                <a:gd name="T81" fmla="*/ 2147483647 h 136"/>
                <a:gd name="T82" fmla="*/ 2147483647 w 199"/>
                <a:gd name="T83" fmla="*/ 2147483647 h 136"/>
                <a:gd name="T84" fmla="*/ 2147483647 w 199"/>
                <a:gd name="T85" fmla="*/ 2147483647 h 136"/>
                <a:gd name="T86" fmla="*/ 2147483647 w 199"/>
                <a:gd name="T87" fmla="*/ 2147483647 h 136"/>
                <a:gd name="T88" fmla="*/ 2147483647 w 199"/>
                <a:gd name="T89" fmla="*/ 2147483647 h 136"/>
                <a:gd name="T90" fmla="*/ 2147483647 w 199"/>
                <a:gd name="T91" fmla="*/ 2147483647 h 136"/>
                <a:gd name="T92" fmla="*/ 2147483647 w 199"/>
                <a:gd name="T93" fmla="*/ 2147483647 h 136"/>
                <a:gd name="T94" fmla="*/ 2147483647 w 199"/>
                <a:gd name="T95" fmla="*/ 2147483647 h 136"/>
                <a:gd name="T96" fmla="*/ 2147483647 w 199"/>
                <a:gd name="T97" fmla="*/ 2147483647 h 136"/>
                <a:gd name="T98" fmla="*/ 2147483647 w 199"/>
                <a:gd name="T99" fmla="*/ 2147483647 h 136"/>
                <a:gd name="T100" fmla="*/ 2147483647 w 199"/>
                <a:gd name="T101" fmla="*/ 2147483647 h 136"/>
                <a:gd name="T102" fmla="*/ 2147483647 w 199"/>
                <a:gd name="T103" fmla="*/ 2147483647 h 136"/>
                <a:gd name="T104" fmla="*/ 2147483647 w 199"/>
                <a:gd name="T105" fmla="*/ 2147483647 h 136"/>
                <a:gd name="T106" fmla="*/ 2147483647 w 199"/>
                <a:gd name="T107" fmla="*/ 2147483647 h 136"/>
                <a:gd name="T108" fmla="*/ 2147483647 w 199"/>
                <a:gd name="T109" fmla="*/ 2147483647 h 136"/>
                <a:gd name="T110" fmla="*/ 2147483647 w 199"/>
                <a:gd name="T111" fmla="*/ 2147483647 h 136"/>
                <a:gd name="T112" fmla="*/ 2147483647 w 199"/>
                <a:gd name="T113" fmla="*/ 2147483647 h 136"/>
                <a:gd name="T114" fmla="*/ 2147483647 w 199"/>
                <a:gd name="T115" fmla="*/ 2147483647 h 136"/>
                <a:gd name="T116" fmla="*/ 2147483647 w 199"/>
                <a:gd name="T117" fmla="*/ 2147483647 h 136"/>
                <a:gd name="T118" fmla="*/ 2147483647 w 199"/>
                <a:gd name="T119" fmla="*/ 0 h 136"/>
                <a:gd name="T120" fmla="*/ 2147483647 w 199"/>
                <a:gd name="T121" fmla="*/ 2147483647 h 136"/>
                <a:gd name="T122" fmla="*/ 2147483647 w 199"/>
                <a:gd name="T123" fmla="*/ 0 h 1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9"/>
                <a:gd name="T187" fmla="*/ 0 h 136"/>
                <a:gd name="T188" fmla="*/ 199 w 199"/>
                <a:gd name="T189" fmla="*/ 136 h 1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9" h="136">
                  <a:moveTo>
                    <a:pt x="7" y="0"/>
                  </a:moveTo>
                  <a:lnTo>
                    <a:pt x="0" y="10"/>
                  </a:lnTo>
                  <a:lnTo>
                    <a:pt x="0" y="23"/>
                  </a:lnTo>
                  <a:lnTo>
                    <a:pt x="13" y="36"/>
                  </a:lnTo>
                  <a:lnTo>
                    <a:pt x="22" y="32"/>
                  </a:lnTo>
                  <a:lnTo>
                    <a:pt x="25" y="38"/>
                  </a:lnTo>
                  <a:lnTo>
                    <a:pt x="33" y="39"/>
                  </a:lnTo>
                  <a:lnTo>
                    <a:pt x="39" y="30"/>
                  </a:lnTo>
                  <a:lnTo>
                    <a:pt x="58" y="32"/>
                  </a:lnTo>
                  <a:lnTo>
                    <a:pt x="61" y="41"/>
                  </a:lnTo>
                  <a:lnTo>
                    <a:pt x="68" y="45"/>
                  </a:lnTo>
                  <a:lnTo>
                    <a:pt x="84" y="43"/>
                  </a:lnTo>
                  <a:lnTo>
                    <a:pt x="90" y="48"/>
                  </a:lnTo>
                  <a:lnTo>
                    <a:pt x="99" y="54"/>
                  </a:lnTo>
                  <a:lnTo>
                    <a:pt x="105" y="64"/>
                  </a:lnTo>
                  <a:lnTo>
                    <a:pt x="105" y="79"/>
                  </a:lnTo>
                  <a:lnTo>
                    <a:pt x="100" y="82"/>
                  </a:lnTo>
                  <a:lnTo>
                    <a:pt x="102" y="88"/>
                  </a:lnTo>
                  <a:lnTo>
                    <a:pt x="95" y="96"/>
                  </a:lnTo>
                  <a:lnTo>
                    <a:pt x="95" y="109"/>
                  </a:lnTo>
                  <a:lnTo>
                    <a:pt x="107" y="111"/>
                  </a:lnTo>
                  <a:lnTo>
                    <a:pt x="114" y="107"/>
                  </a:lnTo>
                  <a:lnTo>
                    <a:pt x="116" y="102"/>
                  </a:lnTo>
                  <a:lnTo>
                    <a:pt x="121" y="107"/>
                  </a:lnTo>
                  <a:lnTo>
                    <a:pt x="128" y="104"/>
                  </a:lnTo>
                  <a:lnTo>
                    <a:pt x="143" y="111"/>
                  </a:lnTo>
                  <a:lnTo>
                    <a:pt x="153" y="124"/>
                  </a:lnTo>
                  <a:lnTo>
                    <a:pt x="155" y="124"/>
                  </a:lnTo>
                  <a:lnTo>
                    <a:pt x="157" y="131"/>
                  </a:lnTo>
                  <a:lnTo>
                    <a:pt x="167" y="135"/>
                  </a:lnTo>
                  <a:lnTo>
                    <a:pt x="178" y="135"/>
                  </a:lnTo>
                  <a:lnTo>
                    <a:pt x="171" y="127"/>
                  </a:lnTo>
                  <a:lnTo>
                    <a:pt x="174" y="120"/>
                  </a:lnTo>
                  <a:lnTo>
                    <a:pt x="182" y="127"/>
                  </a:lnTo>
                  <a:lnTo>
                    <a:pt x="192" y="129"/>
                  </a:lnTo>
                  <a:lnTo>
                    <a:pt x="193" y="118"/>
                  </a:lnTo>
                  <a:lnTo>
                    <a:pt x="184" y="109"/>
                  </a:lnTo>
                  <a:lnTo>
                    <a:pt x="176" y="109"/>
                  </a:lnTo>
                  <a:lnTo>
                    <a:pt x="167" y="100"/>
                  </a:lnTo>
                  <a:lnTo>
                    <a:pt x="176" y="100"/>
                  </a:lnTo>
                  <a:lnTo>
                    <a:pt x="184" y="105"/>
                  </a:lnTo>
                  <a:lnTo>
                    <a:pt x="198" y="105"/>
                  </a:lnTo>
                  <a:lnTo>
                    <a:pt x="195" y="95"/>
                  </a:lnTo>
                  <a:lnTo>
                    <a:pt x="182" y="84"/>
                  </a:lnTo>
                  <a:lnTo>
                    <a:pt x="174" y="82"/>
                  </a:lnTo>
                  <a:lnTo>
                    <a:pt x="161" y="70"/>
                  </a:lnTo>
                  <a:lnTo>
                    <a:pt x="146" y="66"/>
                  </a:lnTo>
                  <a:lnTo>
                    <a:pt x="134" y="61"/>
                  </a:lnTo>
                  <a:lnTo>
                    <a:pt x="124" y="45"/>
                  </a:lnTo>
                  <a:lnTo>
                    <a:pt x="116" y="25"/>
                  </a:lnTo>
                  <a:lnTo>
                    <a:pt x="107" y="25"/>
                  </a:lnTo>
                  <a:lnTo>
                    <a:pt x="104" y="20"/>
                  </a:lnTo>
                  <a:lnTo>
                    <a:pt x="99" y="21"/>
                  </a:lnTo>
                  <a:lnTo>
                    <a:pt x="89" y="12"/>
                  </a:lnTo>
                  <a:lnTo>
                    <a:pt x="72" y="9"/>
                  </a:lnTo>
                  <a:lnTo>
                    <a:pt x="65" y="14"/>
                  </a:lnTo>
                  <a:lnTo>
                    <a:pt x="50" y="9"/>
                  </a:lnTo>
                  <a:lnTo>
                    <a:pt x="40" y="9"/>
                  </a:lnTo>
                  <a:lnTo>
                    <a:pt x="36" y="1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7" y="0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en-US" sz="1400">
                <a:solidFill>
                  <a:schemeClr val="tx1">
                    <a:lumMod val="95000"/>
                  </a:schemeClr>
                </a:solidFill>
                <a:cs typeface="+mn-cs"/>
              </a:endParaRPr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gray">
            <a:xfrm>
              <a:off x="2674738" y="2592313"/>
              <a:ext cx="203200" cy="88900"/>
            </a:xfrm>
            <a:custGeom>
              <a:avLst/>
              <a:gdLst>
                <a:gd name="T0" fmla="*/ 0 w 142"/>
                <a:gd name="T1" fmla="*/ 2147483647 h 62"/>
                <a:gd name="T2" fmla="*/ 2147483647 w 142"/>
                <a:gd name="T3" fmla="*/ 2147483647 h 62"/>
                <a:gd name="T4" fmla="*/ 2147483647 w 142"/>
                <a:gd name="T5" fmla="*/ 2147483647 h 62"/>
                <a:gd name="T6" fmla="*/ 2147483647 w 142"/>
                <a:gd name="T7" fmla="*/ 2147483647 h 62"/>
                <a:gd name="T8" fmla="*/ 2147483647 w 142"/>
                <a:gd name="T9" fmla="*/ 2147483647 h 62"/>
                <a:gd name="T10" fmla="*/ 2147483647 w 142"/>
                <a:gd name="T11" fmla="*/ 2147483647 h 62"/>
                <a:gd name="T12" fmla="*/ 2147483647 w 142"/>
                <a:gd name="T13" fmla="*/ 0 h 62"/>
                <a:gd name="T14" fmla="*/ 2147483647 w 142"/>
                <a:gd name="T15" fmla="*/ 2147483647 h 62"/>
                <a:gd name="T16" fmla="*/ 2147483647 w 142"/>
                <a:gd name="T17" fmla="*/ 2147483647 h 62"/>
                <a:gd name="T18" fmla="*/ 2147483647 w 142"/>
                <a:gd name="T19" fmla="*/ 2147483647 h 62"/>
                <a:gd name="T20" fmla="*/ 2147483647 w 142"/>
                <a:gd name="T21" fmla="*/ 2147483647 h 62"/>
                <a:gd name="T22" fmla="*/ 2147483647 w 142"/>
                <a:gd name="T23" fmla="*/ 2147483647 h 62"/>
                <a:gd name="T24" fmla="*/ 2147483647 w 142"/>
                <a:gd name="T25" fmla="*/ 2147483647 h 62"/>
                <a:gd name="T26" fmla="*/ 2147483647 w 142"/>
                <a:gd name="T27" fmla="*/ 2147483647 h 62"/>
                <a:gd name="T28" fmla="*/ 2147483647 w 142"/>
                <a:gd name="T29" fmla="*/ 2147483647 h 62"/>
                <a:gd name="T30" fmla="*/ 2147483647 w 142"/>
                <a:gd name="T31" fmla="*/ 2147483647 h 62"/>
                <a:gd name="T32" fmla="*/ 2147483647 w 142"/>
                <a:gd name="T33" fmla="*/ 2147483647 h 62"/>
                <a:gd name="T34" fmla="*/ 2147483647 w 142"/>
                <a:gd name="T35" fmla="*/ 2147483647 h 62"/>
                <a:gd name="T36" fmla="*/ 2147483647 w 142"/>
                <a:gd name="T37" fmla="*/ 2147483647 h 62"/>
                <a:gd name="T38" fmla="*/ 2147483647 w 142"/>
                <a:gd name="T39" fmla="*/ 2147483647 h 62"/>
                <a:gd name="T40" fmla="*/ 2147483647 w 142"/>
                <a:gd name="T41" fmla="*/ 2147483647 h 62"/>
                <a:gd name="T42" fmla="*/ 2147483647 w 142"/>
                <a:gd name="T43" fmla="*/ 2147483647 h 62"/>
                <a:gd name="T44" fmla="*/ 2147483647 w 142"/>
                <a:gd name="T45" fmla="*/ 2147483647 h 62"/>
                <a:gd name="T46" fmla="*/ 2147483647 w 142"/>
                <a:gd name="T47" fmla="*/ 2147483647 h 62"/>
                <a:gd name="T48" fmla="*/ 2147483647 w 142"/>
                <a:gd name="T49" fmla="*/ 2147483647 h 62"/>
                <a:gd name="T50" fmla="*/ 2147483647 w 142"/>
                <a:gd name="T51" fmla="*/ 2147483647 h 62"/>
                <a:gd name="T52" fmla="*/ 2147483647 w 142"/>
                <a:gd name="T53" fmla="*/ 2147483647 h 62"/>
                <a:gd name="T54" fmla="*/ 2147483647 w 142"/>
                <a:gd name="T55" fmla="*/ 2147483647 h 62"/>
                <a:gd name="T56" fmla="*/ 2147483647 w 142"/>
                <a:gd name="T57" fmla="*/ 2147483647 h 62"/>
                <a:gd name="T58" fmla="*/ 2147483647 w 142"/>
                <a:gd name="T59" fmla="*/ 2147483647 h 62"/>
                <a:gd name="T60" fmla="*/ 2147483647 w 142"/>
                <a:gd name="T61" fmla="*/ 2147483647 h 62"/>
                <a:gd name="T62" fmla="*/ 2147483647 w 142"/>
                <a:gd name="T63" fmla="*/ 2147483647 h 62"/>
                <a:gd name="T64" fmla="*/ 2147483647 w 142"/>
                <a:gd name="T65" fmla="*/ 2147483647 h 62"/>
                <a:gd name="T66" fmla="*/ 2147483647 w 142"/>
                <a:gd name="T67" fmla="*/ 2147483647 h 62"/>
                <a:gd name="T68" fmla="*/ 2147483647 w 142"/>
                <a:gd name="T69" fmla="*/ 2147483647 h 62"/>
                <a:gd name="T70" fmla="*/ 2147483647 w 142"/>
                <a:gd name="T71" fmla="*/ 2147483647 h 62"/>
                <a:gd name="T72" fmla="*/ 2147483647 w 142"/>
                <a:gd name="T73" fmla="*/ 2147483647 h 62"/>
                <a:gd name="T74" fmla="*/ 2147483647 w 142"/>
                <a:gd name="T75" fmla="*/ 2147483647 h 62"/>
                <a:gd name="T76" fmla="*/ 2147483647 w 142"/>
                <a:gd name="T77" fmla="*/ 2147483647 h 62"/>
                <a:gd name="T78" fmla="*/ 2147483647 w 142"/>
                <a:gd name="T79" fmla="*/ 2147483647 h 62"/>
                <a:gd name="T80" fmla="*/ 0 w 142"/>
                <a:gd name="T81" fmla="*/ 2147483647 h 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62"/>
                <a:gd name="T125" fmla="*/ 142 w 142"/>
                <a:gd name="T126" fmla="*/ 62 h 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62">
                  <a:moveTo>
                    <a:pt x="0" y="30"/>
                  </a:moveTo>
                  <a:lnTo>
                    <a:pt x="12" y="12"/>
                  </a:lnTo>
                  <a:lnTo>
                    <a:pt x="18" y="12"/>
                  </a:lnTo>
                  <a:lnTo>
                    <a:pt x="27" y="3"/>
                  </a:lnTo>
                  <a:lnTo>
                    <a:pt x="39" y="3"/>
                  </a:lnTo>
                  <a:lnTo>
                    <a:pt x="42" y="1"/>
                  </a:lnTo>
                  <a:lnTo>
                    <a:pt x="45" y="0"/>
                  </a:lnTo>
                  <a:lnTo>
                    <a:pt x="60" y="10"/>
                  </a:lnTo>
                  <a:lnTo>
                    <a:pt x="63" y="18"/>
                  </a:lnTo>
                  <a:lnTo>
                    <a:pt x="66" y="14"/>
                  </a:lnTo>
                  <a:lnTo>
                    <a:pt x="78" y="21"/>
                  </a:lnTo>
                  <a:lnTo>
                    <a:pt x="85" y="21"/>
                  </a:lnTo>
                  <a:lnTo>
                    <a:pt x="90" y="27"/>
                  </a:lnTo>
                  <a:lnTo>
                    <a:pt x="100" y="30"/>
                  </a:lnTo>
                  <a:lnTo>
                    <a:pt x="100" y="39"/>
                  </a:lnTo>
                  <a:lnTo>
                    <a:pt x="118" y="39"/>
                  </a:lnTo>
                  <a:lnTo>
                    <a:pt x="122" y="48"/>
                  </a:lnTo>
                  <a:lnTo>
                    <a:pt x="133" y="48"/>
                  </a:lnTo>
                  <a:lnTo>
                    <a:pt x="141" y="59"/>
                  </a:lnTo>
                  <a:lnTo>
                    <a:pt x="136" y="61"/>
                  </a:lnTo>
                  <a:lnTo>
                    <a:pt x="133" y="57"/>
                  </a:lnTo>
                  <a:lnTo>
                    <a:pt x="132" y="55"/>
                  </a:lnTo>
                  <a:lnTo>
                    <a:pt x="122" y="57"/>
                  </a:lnTo>
                  <a:lnTo>
                    <a:pt x="119" y="59"/>
                  </a:lnTo>
                  <a:lnTo>
                    <a:pt x="111" y="61"/>
                  </a:lnTo>
                  <a:lnTo>
                    <a:pt x="98" y="61"/>
                  </a:lnTo>
                  <a:lnTo>
                    <a:pt x="90" y="61"/>
                  </a:lnTo>
                  <a:lnTo>
                    <a:pt x="90" y="55"/>
                  </a:lnTo>
                  <a:lnTo>
                    <a:pt x="78" y="41"/>
                  </a:lnTo>
                  <a:lnTo>
                    <a:pt x="78" y="32"/>
                  </a:lnTo>
                  <a:lnTo>
                    <a:pt x="63" y="32"/>
                  </a:lnTo>
                  <a:lnTo>
                    <a:pt x="58" y="27"/>
                  </a:lnTo>
                  <a:lnTo>
                    <a:pt x="54" y="32"/>
                  </a:lnTo>
                  <a:lnTo>
                    <a:pt x="50" y="25"/>
                  </a:lnTo>
                  <a:lnTo>
                    <a:pt x="45" y="25"/>
                  </a:lnTo>
                  <a:lnTo>
                    <a:pt x="45" y="16"/>
                  </a:lnTo>
                  <a:lnTo>
                    <a:pt x="42" y="12"/>
                  </a:lnTo>
                  <a:lnTo>
                    <a:pt x="29" y="14"/>
                  </a:lnTo>
                  <a:lnTo>
                    <a:pt x="21" y="25"/>
                  </a:lnTo>
                  <a:lnTo>
                    <a:pt x="10" y="27"/>
                  </a:lnTo>
                  <a:lnTo>
                    <a:pt x="0" y="30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en-US" sz="1400">
                <a:solidFill>
                  <a:schemeClr val="tx1">
                    <a:lumMod val="95000"/>
                  </a:schemeClr>
                </a:solidFill>
                <a:cs typeface="+mn-cs"/>
              </a:endParaRPr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gray">
            <a:xfrm>
              <a:off x="2852538" y="2657400"/>
              <a:ext cx="133350" cy="76200"/>
            </a:xfrm>
            <a:custGeom>
              <a:avLst/>
              <a:gdLst>
                <a:gd name="T0" fmla="*/ 0 w 93"/>
                <a:gd name="T1" fmla="*/ 2147483647 h 53"/>
                <a:gd name="T2" fmla="*/ 2147483647 w 93"/>
                <a:gd name="T3" fmla="*/ 2147483647 h 53"/>
                <a:gd name="T4" fmla="*/ 2147483647 w 93"/>
                <a:gd name="T5" fmla="*/ 2147483647 h 53"/>
                <a:gd name="T6" fmla="*/ 2147483647 w 93"/>
                <a:gd name="T7" fmla="*/ 2147483647 h 53"/>
                <a:gd name="T8" fmla="*/ 2147483647 w 93"/>
                <a:gd name="T9" fmla="*/ 2147483647 h 53"/>
                <a:gd name="T10" fmla="*/ 2147483647 w 93"/>
                <a:gd name="T11" fmla="*/ 2147483647 h 53"/>
                <a:gd name="T12" fmla="*/ 2147483647 w 93"/>
                <a:gd name="T13" fmla="*/ 2147483647 h 53"/>
                <a:gd name="T14" fmla="*/ 2147483647 w 93"/>
                <a:gd name="T15" fmla="*/ 2147483647 h 53"/>
                <a:gd name="T16" fmla="*/ 2147483647 w 93"/>
                <a:gd name="T17" fmla="*/ 2147483647 h 53"/>
                <a:gd name="T18" fmla="*/ 2147483647 w 93"/>
                <a:gd name="T19" fmla="*/ 2147483647 h 53"/>
                <a:gd name="T20" fmla="*/ 2147483647 w 93"/>
                <a:gd name="T21" fmla="*/ 2147483647 h 53"/>
                <a:gd name="T22" fmla="*/ 2147483647 w 93"/>
                <a:gd name="T23" fmla="*/ 2147483647 h 53"/>
                <a:gd name="T24" fmla="*/ 2147483647 w 93"/>
                <a:gd name="T25" fmla="*/ 2147483647 h 53"/>
                <a:gd name="T26" fmla="*/ 2147483647 w 93"/>
                <a:gd name="T27" fmla="*/ 2147483647 h 53"/>
                <a:gd name="T28" fmla="*/ 2147483647 w 93"/>
                <a:gd name="T29" fmla="*/ 2147483647 h 53"/>
                <a:gd name="T30" fmla="*/ 2147483647 w 93"/>
                <a:gd name="T31" fmla="*/ 2147483647 h 53"/>
                <a:gd name="T32" fmla="*/ 2147483647 w 93"/>
                <a:gd name="T33" fmla="*/ 2147483647 h 53"/>
                <a:gd name="T34" fmla="*/ 2147483647 w 93"/>
                <a:gd name="T35" fmla="*/ 2147483647 h 53"/>
                <a:gd name="T36" fmla="*/ 2147483647 w 93"/>
                <a:gd name="T37" fmla="*/ 2147483647 h 53"/>
                <a:gd name="T38" fmla="*/ 2147483647 w 93"/>
                <a:gd name="T39" fmla="*/ 2147483647 h 53"/>
                <a:gd name="T40" fmla="*/ 2147483647 w 93"/>
                <a:gd name="T41" fmla="*/ 0 h 53"/>
                <a:gd name="T42" fmla="*/ 2147483647 w 93"/>
                <a:gd name="T43" fmla="*/ 2147483647 h 53"/>
                <a:gd name="T44" fmla="*/ 2147483647 w 93"/>
                <a:gd name="T45" fmla="*/ 2147483647 h 53"/>
                <a:gd name="T46" fmla="*/ 2147483647 w 93"/>
                <a:gd name="T47" fmla="*/ 2147483647 h 53"/>
                <a:gd name="T48" fmla="*/ 2147483647 w 93"/>
                <a:gd name="T49" fmla="*/ 2147483647 h 53"/>
                <a:gd name="T50" fmla="*/ 2147483647 w 93"/>
                <a:gd name="T51" fmla="*/ 2147483647 h 53"/>
                <a:gd name="T52" fmla="*/ 0 w 93"/>
                <a:gd name="T53" fmla="*/ 2147483647 h 5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3"/>
                <a:gd name="T82" fmla="*/ 0 h 53"/>
                <a:gd name="T83" fmla="*/ 93 w 93"/>
                <a:gd name="T84" fmla="*/ 53 h 5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3" h="53">
                  <a:moveTo>
                    <a:pt x="0" y="39"/>
                  </a:moveTo>
                  <a:lnTo>
                    <a:pt x="8" y="41"/>
                  </a:lnTo>
                  <a:lnTo>
                    <a:pt x="28" y="39"/>
                  </a:lnTo>
                  <a:lnTo>
                    <a:pt x="37" y="50"/>
                  </a:lnTo>
                  <a:lnTo>
                    <a:pt x="48" y="52"/>
                  </a:lnTo>
                  <a:lnTo>
                    <a:pt x="54" y="39"/>
                  </a:lnTo>
                  <a:lnTo>
                    <a:pt x="51" y="36"/>
                  </a:lnTo>
                  <a:lnTo>
                    <a:pt x="57" y="30"/>
                  </a:lnTo>
                  <a:lnTo>
                    <a:pt x="69" y="39"/>
                  </a:lnTo>
                  <a:lnTo>
                    <a:pt x="77" y="39"/>
                  </a:lnTo>
                  <a:lnTo>
                    <a:pt x="77" y="34"/>
                  </a:lnTo>
                  <a:lnTo>
                    <a:pt x="83" y="34"/>
                  </a:lnTo>
                  <a:lnTo>
                    <a:pt x="92" y="25"/>
                  </a:lnTo>
                  <a:lnTo>
                    <a:pt x="86" y="23"/>
                  </a:lnTo>
                  <a:lnTo>
                    <a:pt x="86" y="14"/>
                  </a:lnTo>
                  <a:lnTo>
                    <a:pt x="86" y="6"/>
                  </a:lnTo>
                  <a:lnTo>
                    <a:pt x="73" y="5"/>
                  </a:lnTo>
                  <a:lnTo>
                    <a:pt x="63" y="6"/>
                  </a:lnTo>
                  <a:lnTo>
                    <a:pt x="54" y="6"/>
                  </a:lnTo>
                  <a:lnTo>
                    <a:pt x="41" y="5"/>
                  </a:lnTo>
                  <a:lnTo>
                    <a:pt x="31" y="0"/>
                  </a:lnTo>
                  <a:lnTo>
                    <a:pt x="28" y="5"/>
                  </a:lnTo>
                  <a:lnTo>
                    <a:pt x="27" y="15"/>
                  </a:lnTo>
                  <a:lnTo>
                    <a:pt x="17" y="15"/>
                  </a:lnTo>
                  <a:lnTo>
                    <a:pt x="14" y="25"/>
                  </a:lnTo>
                  <a:lnTo>
                    <a:pt x="8" y="28"/>
                  </a:lnTo>
                  <a:lnTo>
                    <a:pt x="0" y="39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en-US" sz="1400">
                <a:solidFill>
                  <a:schemeClr val="tx1">
                    <a:lumMod val="95000"/>
                  </a:schemeClr>
                </a:solidFill>
                <a:cs typeface="+mn-cs"/>
              </a:endParaRPr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gray">
            <a:xfrm>
              <a:off x="2768400" y="2871713"/>
              <a:ext cx="830263" cy="1562100"/>
            </a:xfrm>
            <a:custGeom>
              <a:avLst/>
              <a:gdLst>
                <a:gd name="T0" fmla="*/ 2147483647 w 579"/>
                <a:gd name="T1" fmla="*/ 2147483647 h 1089"/>
                <a:gd name="T2" fmla="*/ 2147483647 w 579"/>
                <a:gd name="T3" fmla="*/ 2147483647 h 1089"/>
                <a:gd name="T4" fmla="*/ 2147483647 w 579"/>
                <a:gd name="T5" fmla="*/ 2147483647 h 1089"/>
                <a:gd name="T6" fmla="*/ 2147483647 w 579"/>
                <a:gd name="T7" fmla="*/ 2147483647 h 1089"/>
                <a:gd name="T8" fmla="*/ 2147483647 w 579"/>
                <a:gd name="T9" fmla="*/ 2147483647 h 1089"/>
                <a:gd name="T10" fmla="*/ 2147483647 w 579"/>
                <a:gd name="T11" fmla="*/ 2147483647 h 1089"/>
                <a:gd name="T12" fmla="*/ 2147483647 w 579"/>
                <a:gd name="T13" fmla="*/ 2147483647 h 1089"/>
                <a:gd name="T14" fmla="*/ 2147483647 w 579"/>
                <a:gd name="T15" fmla="*/ 2147483647 h 1089"/>
                <a:gd name="T16" fmla="*/ 2147483647 w 579"/>
                <a:gd name="T17" fmla="*/ 2147483647 h 1089"/>
                <a:gd name="T18" fmla="*/ 2147483647 w 579"/>
                <a:gd name="T19" fmla="*/ 2147483647 h 1089"/>
                <a:gd name="T20" fmla="*/ 2147483647 w 579"/>
                <a:gd name="T21" fmla="*/ 2147483647 h 1089"/>
                <a:gd name="T22" fmla="*/ 2147483647 w 579"/>
                <a:gd name="T23" fmla="*/ 2147483647 h 1089"/>
                <a:gd name="T24" fmla="*/ 2147483647 w 579"/>
                <a:gd name="T25" fmla="*/ 2147483647 h 1089"/>
                <a:gd name="T26" fmla="*/ 2147483647 w 579"/>
                <a:gd name="T27" fmla="*/ 2147483647 h 1089"/>
                <a:gd name="T28" fmla="*/ 2147483647 w 579"/>
                <a:gd name="T29" fmla="*/ 2147483647 h 1089"/>
                <a:gd name="T30" fmla="*/ 2147483647 w 579"/>
                <a:gd name="T31" fmla="*/ 2147483647 h 1089"/>
                <a:gd name="T32" fmla="*/ 2147483647 w 579"/>
                <a:gd name="T33" fmla="*/ 2147483647 h 1089"/>
                <a:gd name="T34" fmla="*/ 2147483647 w 579"/>
                <a:gd name="T35" fmla="*/ 2147483647 h 1089"/>
                <a:gd name="T36" fmla="*/ 2147483647 w 579"/>
                <a:gd name="T37" fmla="*/ 2147483647 h 1089"/>
                <a:gd name="T38" fmla="*/ 2147483647 w 579"/>
                <a:gd name="T39" fmla="*/ 2147483647 h 1089"/>
                <a:gd name="T40" fmla="*/ 2147483647 w 579"/>
                <a:gd name="T41" fmla="*/ 2147483647 h 1089"/>
                <a:gd name="T42" fmla="*/ 2147483647 w 579"/>
                <a:gd name="T43" fmla="*/ 2147483647 h 1089"/>
                <a:gd name="T44" fmla="*/ 2147483647 w 579"/>
                <a:gd name="T45" fmla="*/ 2147483647 h 1089"/>
                <a:gd name="T46" fmla="*/ 2147483647 w 579"/>
                <a:gd name="T47" fmla="*/ 2147483647 h 1089"/>
                <a:gd name="T48" fmla="*/ 2147483647 w 579"/>
                <a:gd name="T49" fmla="*/ 2147483647 h 1089"/>
                <a:gd name="T50" fmla="*/ 2147483647 w 579"/>
                <a:gd name="T51" fmla="*/ 2147483647 h 1089"/>
                <a:gd name="T52" fmla="*/ 2147483647 w 579"/>
                <a:gd name="T53" fmla="*/ 2147483647 h 1089"/>
                <a:gd name="T54" fmla="*/ 2147483647 w 579"/>
                <a:gd name="T55" fmla="*/ 2147483647 h 1089"/>
                <a:gd name="T56" fmla="*/ 2147483647 w 579"/>
                <a:gd name="T57" fmla="*/ 2147483647 h 1089"/>
                <a:gd name="T58" fmla="*/ 2147483647 w 579"/>
                <a:gd name="T59" fmla="*/ 2147483647 h 1089"/>
                <a:gd name="T60" fmla="*/ 2147483647 w 579"/>
                <a:gd name="T61" fmla="*/ 2147483647 h 1089"/>
                <a:gd name="T62" fmla="*/ 2147483647 w 579"/>
                <a:gd name="T63" fmla="*/ 2147483647 h 1089"/>
                <a:gd name="T64" fmla="*/ 2147483647 w 579"/>
                <a:gd name="T65" fmla="*/ 2147483647 h 1089"/>
                <a:gd name="T66" fmla="*/ 2147483647 w 579"/>
                <a:gd name="T67" fmla="*/ 2147483647 h 1089"/>
                <a:gd name="T68" fmla="*/ 2147483647 w 579"/>
                <a:gd name="T69" fmla="*/ 2147483647 h 1089"/>
                <a:gd name="T70" fmla="*/ 2147483647 w 579"/>
                <a:gd name="T71" fmla="*/ 2147483647 h 1089"/>
                <a:gd name="T72" fmla="*/ 2147483647 w 579"/>
                <a:gd name="T73" fmla="*/ 2147483647 h 1089"/>
                <a:gd name="T74" fmla="*/ 2147483647 w 579"/>
                <a:gd name="T75" fmla="*/ 2147483647 h 1089"/>
                <a:gd name="T76" fmla="*/ 2147483647 w 579"/>
                <a:gd name="T77" fmla="*/ 2147483647 h 1089"/>
                <a:gd name="T78" fmla="*/ 2147483647 w 579"/>
                <a:gd name="T79" fmla="*/ 2147483647 h 1089"/>
                <a:gd name="T80" fmla="*/ 2147483647 w 579"/>
                <a:gd name="T81" fmla="*/ 2147483647 h 1089"/>
                <a:gd name="T82" fmla="*/ 2147483647 w 579"/>
                <a:gd name="T83" fmla="*/ 2147483647 h 1089"/>
                <a:gd name="T84" fmla="*/ 2147483647 w 579"/>
                <a:gd name="T85" fmla="*/ 2147483647 h 1089"/>
                <a:gd name="T86" fmla="*/ 2147483647 w 579"/>
                <a:gd name="T87" fmla="*/ 2147483647 h 1089"/>
                <a:gd name="T88" fmla="*/ 2147483647 w 579"/>
                <a:gd name="T89" fmla="*/ 2147483647 h 1089"/>
                <a:gd name="T90" fmla="*/ 2147483647 w 579"/>
                <a:gd name="T91" fmla="*/ 2147483647 h 1089"/>
                <a:gd name="T92" fmla="*/ 2147483647 w 579"/>
                <a:gd name="T93" fmla="*/ 2147483647 h 10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79"/>
                <a:gd name="T142" fmla="*/ 0 h 1089"/>
                <a:gd name="T143" fmla="*/ 579 w 579"/>
                <a:gd name="T144" fmla="*/ 1089 h 108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79" h="1089">
                  <a:moveTo>
                    <a:pt x="44" y="48"/>
                  </a:moveTo>
                  <a:lnTo>
                    <a:pt x="51" y="35"/>
                  </a:lnTo>
                  <a:lnTo>
                    <a:pt x="66" y="17"/>
                  </a:lnTo>
                  <a:lnTo>
                    <a:pt x="87" y="7"/>
                  </a:lnTo>
                  <a:lnTo>
                    <a:pt x="98" y="0"/>
                  </a:lnTo>
                  <a:lnTo>
                    <a:pt x="109" y="1"/>
                  </a:lnTo>
                  <a:lnTo>
                    <a:pt x="106" y="10"/>
                  </a:lnTo>
                  <a:lnTo>
                    <a:pt x="94" y="19"/>
                  </a:lnTo>
                  <a:lnTo>
                    <a:pt x="91" y="37"/>
                  </a:lnTo>
                  <a:lnTo>
                    <a:pt x="94" y="51"/>
                  </a:lnTo>
                  <a:lnTo>
                    <a:pt x="105" y="51"/>
                  </a:lnTo>
                  <a:lnTo>
                    <a:pt x="109" y="35"/>
                  </a:lnTo>
                  <a:lnTo>
                    <a:pt x="112" y="19"/>
                  </a:lnTo>
                  <a:lnTo>
                    <a:pt x="119" y="25"/>
                  </a:lnTo>
                  <a:lnTo>
                    <a:pt x="127" y="33"/>
                  </a:lnTo>
                  <a:lnTo>
                    <a:pt x="142" y="30"/>
                  </a:lnTo>
                  <a:lnTo>
                    <a:pt x="150" y="37"/>
                  </a:lnTo>
                  <a:lnTo>
                    <a:pt x="152" y="46"/>
                  </a:lnTo>
                  <a:lnTo>
                    <a:pt x="174" y="42"/>
                  </a:lnTo>
                  <a:lnTo>
                    <a:pt x="216" y="37"/>
                  </a:lnTo>
                  <a:lnTo>
                    <a:pt x="232" y="66"/>
                  </a:lnTo>
                  <a:lnTo>
                    <a:pt x="259" y="80"/>
                  </a:lnTo>
                  <a:lnTo>
                    <a:pt x="257" y="92"/>
                  </a:lnTo>
                  <a:lnTo>
                    <a:pt x="268" y="85"/>
                  </a:lnTo>
                  <a:lnTo>
                    <a:pt x="281" y="85"/>
                  </a:lnTo>
                  <a:lnTo>
                    <a:pt x="296" y="98"/>
                  </a:lnTo>
                  <a:lnTo>
                    <a:pt x="315" y="96"/>
                  </a:lnTo>
                  <a:lnTo>
                    <a:pt x="330" y="98"/>
                  </a:lnTo>
                  <a:lnTo>
                    <a:pt x="355" y="121"/>
                  </a:lnTo>
                  <a:lnTo>
                    <a:pt x="382" y="150"/>
                  </a:lnTo>
                  <a:lnTo>
                    <a:pt x="393" y="182"/>
                  </a:lnTo>
                  <a:lnTo>
                    <a:pt x="386" y="207"/>
                  </a:lnTo>
                  <a:lnTo>
                    <a:pt x="419" y="216"/>
                  </a:lnTo>
                  <a:lnTo>
                    <a:pt x="472" y="228"/>
                  </a:lnTo>
                  <a:lnTo>
                    <a:pt x="527" y="243"/>
                  </a:lnTo>
                  <a:lnTo>
                    <a:pt x="562" y="271"/>
                  </a:lnTo>
                  <a:lnTo>
                    <a:pt x="578" y="298"/>
                  </a:lnTo>
                  <a:lnTo>
                    <a:pt x="578" y="332"/>
                  </a:lnTo>
                  <a:lnTo>
                    <a:pt x="564" y="363"/>
                  </a:lnTo>
                  <a:lnTo>
                    <a:pt x="548" y="379"/>
                  </a:lnTo>
                  <a:lnTo>
                    <a:pt x="538" y="389"/>
                  </a:lnTo>
                  <a:lnTo>
                    <a:pt x="527" y="411"/>
                  </a:lnTo>
                  <a:lnTo>
                    <a:pt x="526" y="431"/>
                  </a:lnTo>
                  <a:lnTo>
                    <a:pt x="527" y="456"/>
                  </a:lnTo>
                  <a:lnTo>
                    <a:pt x="521" y="481"/>
                  </a:lnTo>
                  <a:lnTo>
                    <a:pt x="513" y="486"/>
                  </a:lnTo>
                  <a:lnTo>
                    <a:pt x="510" y="501"/>
                  </a:lnTo>
                  <a:lnTo>
                    <a:pt x="500" y="511"/>
                  </a:lnTo>
                  <a:lnTo>
                    <a:pt x="499" y="524"/>
                  </a:lnTo>
                  <a:lnTo>
                    <a:pt x="486" y="538"/>
                  </a:lnTo>
                  <a:lnTo>
                    <a:pt x="466" y="563"/>
                  </a:lnTo>
                  <a:lnTo>
                    <a:pt x="450" y="570"/>
                  </a:lnTo>
                  <a:lnTo>
                    <a:pt x="438" y="569"/>
                  </a:lnTo>
                  <a:lnTo>
                    <a:pt x="417" y="581"/>
                  </a:lnTo>
                  <a:lnTo>
                    <a:pt x="396" y="610"/>
                  </a:lnTo>
                  <a:lnTo>
                    <a:pt x="392" y="621"/>
                  </a:lnTo>
                  <a:lnTo>
                    <a:pt x="392" y="635"/>
                  </a:lnTo>
                  <a:lnTo>
                    <a:pt x="396" y="651"/>
                  </a:lnTo>
                  <a:lnTo>
                    <a:pt x="386" y="667"/>
                  </a:lnTo>
                  <a:lnTo>
                    <a:pt x="386" y="680"/>
                  </a:lnTo>
                  <a:lnTo>
                    <a:pt x="370" y="694"/>
                  </a:lnTo>
                  <a:lnTo>
                    <a:pt x="357" y="705"/>
                  </a:lnTo>
                  <a:lnTo>
                    <a:pt x="347" y="721"/>
                  </a:lnTo>
                  <a:lnTo>
                    <a:pt x="343" y="737"/>
                  </a:lnTo>
                  <a:lnTo>
                    <a:pt x="329" y="757"/>
                  </a:lnTo>
                  <a:lnTo>
                    <a:pt x="323" y="753"/>
                  </a:lnTo>
                  <a:lnTo>
                    <a:pt x="312" y="753"/>
                  </a:lnTo>
                  <a:lnTo>
                    <a:pt x="298" y="760"/>
                  </a:lnTo>
                  <a:lnTo>
                    <a:pt x="308" y="769"/>
                  </a:lnTo>
                  <a:lnTo>
                    <a:pt x="308" y="787"/>
                  </a:lnTo>
                  <a:lnTo>
                    <a:pt x="306" y="801"/>
                  </a:lnTo>
                  <a:lnTo>
                    <a:pt x="299" y="812"/>
                  </a:lnTo>
                  <a:lnTo>
                    <a:pt x="281" y="814"/>
                  </a:lnTo>
                  <a:lnTo>
                    <a:pt x="266" y="819"/>
                  </a:lnTo>
                  <a:lnTo>
                    <a:pt x="260" y="830"/>
                  </a:lnTo>
                  <a:lnTo>
                    <a:pt x="260" y="848"/>
                  </a:lnTo>
                  <a:lnTo>
                    <a:pt x="243" y="850"/>
                  </a:lnTo>
                  <a:lnTo>
                    <a:pt x="229" y="848"/>
                  </a:lnTo>
                  <a:lnTo>
                    <a:pt x="225" y="855"/>
                  </a:lnTo>
                  <a:lnTo>
                    <a:pt x="232" y="862"/>
                  </a:lnTo>
                  <a:lnTo>
                    <a:pt x="228" y="889"/>
                  </a:lnTo>
                  <a:lnTo>
                    <a:pt x="222" y="912"/>
                  </a:lnTo>
                  <a:lnTo>
                    <a:pt x="204" y="912"/>
                  </a:lnTo>
                  <a:lnTo>
                    <a:pt x="198" y="921"/>
                  </a:lnTo>
                  <a:lnTo>
                    <a:pt x="199" y="939"/>
                  </a:lnTo>
                  <a:lnTo>
                    <a:pt x="209" y="939"/>
                  </a:lnTo>
                  <a:lnTo>
                    <a:pt x="216" y="950"/>
                  </a:lnTo>
                  <a:lnTo>
                    <a:pt x="212" y="968"/>
                  </a:lnTo>
                  <a:lnTo>
                    <a:pt x="202" y="970"/>
                  </a:lnTo>
                  <a:lnTo>
                    <a:pt x="186" y="977"/>
                  </a:lnTo>
                  <a:lnTo>
                    <a:pt x="182" y="991"/>
                  </a:lnTo>
                  <a:lnTo>
                    <a:pt x="181" y="1012"/>
                  </a:lnTo>
                  <a:lnTo>
                    <a:pt x="171" y="1023"/>
                  </a:lnTo>
                  <a:lnTo>
                    <a:pt x="206" y="1059"/>
                  </a:lnTo>
                  <a:lnTo>
                    <a:pt x="216" y="1077"/>
                  </a:lnTo>
                  <a:lnTo>
                    <a:pt x="210" y="1088"/>
                  </a:lnTo>
                  <a:lnTo>
                    <a:pt x="195" y="1080"/>
                  </a:lnTo>
                  <a:lnTo>
                    <a:pt x="182" y="1066"/>
                  </a:lnTo>
                  <a:lnTo>
                    <a:pt x="164" y="1055"/>
                  </a:lnTo>
                  <a:lnTo>
                    <a:pt x="147" y="1037"/>
                  </a:lnTo>
                  <a:lnTo>
                    <a:pt x="136" y="1016"/>
                  </a:lnTo>
                  <a:lnTo>
                    <a:pt x="134" y="998"/>
                  </a:lnTo>
                  <a:lnTo>
                    <a:pt x="137" y="984"/>
                  </a:lnTo>
                  <a:lnTo>
                    <a:pt x="136" y="868"/>
                  </a:lnTo>
                  <a:lnTo>
                    <a:pt x="132" y="848"/>
                  </a:lnTo>
                  <a:lnTo>
                    <a:pt x="119" y="826"/>
                  </a:lnTo>
                  <a:lnTo>
                    <a:pt x="119" y="807"/>
                  </a:lnTo>
                  <a:lnTo>
                    <a:pt x="127" y="784"/>
                  </a:lnTo>
                  <a:lnTo>
                    <a:pt x="134" y="755"/>
                  </a:lnTo>
                  <a:lnTo>
                    <a:pt x="132" y="726"/>
                  </a:lnTo>
                  <a:lnTo>
                    <a:pt x="130" y="714"/>
                  </a:lnTo>
                  <a:lnTo>
                    <a:pt x="129" y="698"/>
                  </a:lnTo>
                  <a:lnTo>
                    <a:pt x="133" y="690"/>
                  </a:lnTo>
                  <a:lnTo>
                    <a:pt x="136" y="658"/>
                  </a:lnTo>
                  <a:lnTo>
                    <a:pt x="133" y="642"/>
                  </a:lnTo>
                  <a:lnTo>
                    <a:pt x="139" y="603"/>
                  </a:lnTo>
                  <a:lnTo>
                    <a:pt x="133" y="569"/>
                  </a:lnTo>
                  <a:lnTo>
                    <a:pt x="137" y="551"/>
                  </a:lnTo>
                  <a:lnTo>
                    <a:pt x="145" y="517"/>
                  </a:lnTo>
                  <a:lnTo>
                    <a:pt x="137" y="495"/>
                  </a:lnTo>
                  <a:lnTo>
                    <a:pt x="124" y="479"/>
                  </a:lnTo>
                  <a:lnTo>
                    <a:pt x="119" y="461"/>
                  </a:lnTo>
                  <a:lnTo>
                    <a:pt x="103" y="445"/>
                  </a:lnTo>
                  <a:lnTo>
                    <a:pt x="87" y="434"/>
                  </a:lnTo>
                  <a:lnTo>
                    <a:pt x="63" y="429"/>
                  </a:lnTo>
                  <a:lnTo>
                    <a:pt x="51" y="406"/>
                  </a:lnTo>
                  <a:lnTo>
                    <a:pt x="36" y="382"/>
                  </a:lnTo>
                  <a:lnTo>
                    <a:pt x="35" y="363"/>
                  </a:lnTo>
                  <a:lnTo>
                    <a:pt x="33" y="345"/>
                  </a:lnTo>
                  <a:lnTo>
                    <a:pt x="29" y="332"/>
                  </a:lnTo>
                  <a:lnTo>
                    <a:pt x="20" y="318"/>
                  </a:lnTo>
                  <a:lnTo>
                    <a:pt x="10" y="311"/>
                  </a:lnTo>
                  <a:lnTo>
                    <a:pt x="1" y="296"/>
                  </a:lnTo>
                  <a:lnTo>
                    <a:pt x="11" y="284"/>
                  </a:lnTo>
                  <a:lnTo>
                    <a:pt x="11" y="253"/>
                  </a:lnTo>
                  <a:lnTo>
                    <a:pt x="5" y="237"/>
                  </a:lnTo>
                  <a:lnTo>
                    <a:pt x="0" y="221"/>
                  </a:lnTo>
                  <a:lnTo>
                    <a:pt x="5" y="198"/>
                  </a:lnTo>
                  <a:lnTo>
                    <a:pt x="28" y="141"/>
                  </a:lnTo>
                  <a:lnTo>
                    <a:pt x="29" y="116"/>
                  </a:lnTo>
                  <a:lnTo>
                    <a:pt x="41" y="89"/>
                  </a:lnTo>
                  <a:lnTo>
                    <a:pt x="41" y="75"/>
                  </a:lnTo>
                  <a:lnTo>
                    <a:pt x="44" y="48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en-US" sz="1400">
                <a:solidFill>
                  <a:schemeClr val="tx1">
                    <a:lumMod val="95000"/>
                  </a:schemeClr>
                </a:solidFill>
                <a:cs typeface="+mn-cs"/>
              </a:endParaRPr>
            </a:p>
          </p:txBody>
        </p:sp>
        <p:grpSp>
          <p:nvGrpSpPr>
            <p:cNvPr id="9244" name="Group 22"/>
            <p:cNvGrpSpPr>
              <a:grpSpLocks/>
            </p:cNvGrpSpPr>
            <p:nvPr/>
          </p:nvGrpSpPr>
          <p:grpSpPr bwMode="auto">
            <a:xfrm>
              <a:off x="6911775" y="3919463"/>
              <a:ext cx="511175" cy="303212"/>
              <a:chOff x="4469" y="3316"/>
              <a:chExt cx="357" cy="211"/>
            </a:xfrm>
          </p:grpSpPr>
          <p:sp>
            <p:nvSpPr>
              <p:cNvPr id="96" name="Freeform 14"/>
              <p:cNvSpPr>
                <a:spLocks/>
              </p:cNvSpPr>
              <p:nvPr/>
            </p:nvSpPr>
            <p:spPr bwMode="gray">
              <a:xfrm>
                <a:off x="4767" y="3316"/>
                <a:ext cx="59" cy="127"/>
              </a:xfrm>
              <a:custGeom>
                <a:avLst/>
                <a:gdLst>
                  <a:gd name="T0" fmla="*/ 18 w 59"/>
                  <a:gd name="T1" fmla="*/ 1 h 127"/>
                  <a:gd name="T2" fmla="*/ 24 w 59"/>
                  <a:gd name="T3" fmla="*/ 0 h 127"/>
                  <a:gd name="T4" fmla="*/ 34 w 59"/>
                  <a:gd name="T5" fmla="*/ 13 h 127"/>
                  <a:gd name="T6" fmla="*/ 33 w 59"/>
                  <a:gd name="T7" fmla="*/ 54 h 127"/>
                  <a:gd name="T8" fmla="*/ 40 w 59"/>
                  <a:gd name="T9" fmla="*/ 54 h 127"/>
                  <a:gd name="T10" fmla="*/ 42 w 59"/>
                  <a:gd name="T11" fmla="*/ 59 h 127"/>
                  <a:gd name="T12" fmla="*/ 44 w 59"/>
                  <a:gd name="T13" fmla="*/ 68 h 127"/>
                  <a:gd name="T14" fmla="*/ 46 w 59"/>
                  <a:gd name="T15" fmla="*/ 73 h 127"/>
                  <a:gd name="T16" fmla="*/ 52 w 59"/>
                  <a:gd name="T17" fmla="*/ 71 h 127"/>
                  <a:gd name="T18" fmla="*/ 56 w 59"/>
                  <a:gd name="T19" fmla="*/ 63 h 127"/>
                  <a:gd name="T20" fmla="*/ 58 w 59"/>
                  <a:gd name="T21" fmla="*/ 68 h 127"/>
                  <a:gd name="T22" fmla="*/ 55 w 59"/>
                  <a:gd name="T23" fmla="*/ 75 h 127"/>
                  <a:gd name="T24" fmla="*/ 52 w 59"/>
                  <a:gd name="T25" fmla="*/ 80 h 127"/>
                  <a:gd name="T26" fmla="*/ 50 w 59"/>
                  <a:gd name="T27" fmla="*/ 91 h 127"/>
                  <a:gd name="T28" fmla="*/ 43 w 59"/>
                  <a:gd name="T29" fmla="*/ 96 h 127"/>
                  <a:gd name="T30" fmla="*/ 39 w 59"/>
                  <a:gd name="T31" fmla="*/ 98 h 127"/>
                  <a:gd name="T32" fmla="*/ 33 w 59"/>
                  <a:gd name="T33" fmla="*/ 103 h 127"/>
                  <a:gd name="T34" fmla="*/ 31 w 59"/>
                  <a:gd name="T35" fmla="*/ 108 h 127"/>
                  <a:gd name="T36" fmla="*/ 33 w 59"/>
                  <a:gd name="T37" fmla="*/ 113 h 127"/>
                  <a:gd name="T38" fmla="*/ 34 w 59"/>
                  <a:gd name="T39" fmla="*/ 119 h 127"/>
                  <a:gd name="T40" fmla="*/ 27 w 59"/>
                  <a:gd name="T41" fmla="*/ 122 h 127"/>
                  <a:gd name="T42" fmla="*/ 23 w 59"/>
                  <a:gd name="T43" fmla="*/ 124 h 127"/>
                  <a:gd name="T44" fmla="*/ 18 w 59"/>
                  <a:gd name="T45" fmla="*/ 126 h 127"/>
                  <a:gd name="T46" fmla="*/ 15 w 59"/>
                  <a:gd name="T47" fmla="*/ 124 h 127"/>
                  <a:gd name="T48" fmla="*/ 8 w 59"/>
                  <a:gd name="T49" fmla="*/ 122 h 127"/>
                  <a:gd name="T50" fmla="*/ 5 w 59"/>
                  <a:gd name="T51" fmla="*/ 119 h 127"/>
                  <a:gd name="T52" fmla="*/ 8 w 59"/>
                  <a:gd name="T53" fmla="*/ 115 h 127"/>
                  <a:gd name="T54" fmla="*/ 14 w 59"/>
                  <a:gd name="T55" fmla="*/ 113 h 127"/>
                  <a:gd name="T56" fmla="*/ 18 w 59"/>
                  <a:gd name="T57" fmla="*/ 105 h 127"/>
                  <a:gd name="T58" fmla="*/ 18 w 59"/>
                  <a:gd name="T59" fmla="*/ 101 h 127"/>
                  <a:gd name="T60" fmla="*/ 14 w 59"/>
                  <a:gd name="T61" fmla="*/ 98 h 127"/>
                  <a:gd name="T62" fmla="*/ 8 w 59"/>
                  <a:gd name="T63" fmla="*/ 92 h 127"/>
                  <a:gd name="T64" fmla="*/ 4 w 59"/>
                  <a:gd name="T65" fmla="*/ 92 h 127"/>
                  <a:gd name="T66" fmla="*/ 1 w 59"/>
                  <a:gd name="T67" fmla="*/ 91 h 127"/>
                  <a:gd name="T68" fmla="*/ 0 w 59"/>
                  <a:gd name="T69" fmla="*/ 85 h 127"/>
                  <a:gd name="T70" fmla="*/ 1 w 59"/>
                  <a:gd name="T71" fmla="*/ 82 h 127"/>
                  <a:gd name="T72" fmla="*/ 4 w 59"/>
                  <a:gd name="T73" fmla="*/ 82 h 127"/>
                  <a:gd name="T74" fmla="*/ 8 w 59"/>
                  <a:gd name="T75" fmla="*/ 80 h 127"/>
                  <a:gd name="T76" fmla="*/ 14 w 59"/>
                  <a:gd name="T77" fmla="*/ 75 h 127"/>
                  <a:gd name="T78" fmla="*/ 17 w 59"/>
                  <a:gd name="T79" fmla="*/ 73 h 127"/>
                  <a:gd name="T80" fmla="*/ 20 w 59"/>
                  <a:gd name="T81" fmla="*/ 54 h 127"/>
                  <a:gd name="T82" fmla="*/ 17 w 59"/>
                  <a:gd name="T83" fmla="*/ 48 h 127"/>
                  <a:gd name="T84" fmla="*/ 13 w 59"/>
                  <a:gd name="T85" fmla="*/ 45 h 127"/>
                  <a:gd name="T86" fmla="*/ 11 w 59"/>
                  <a:gd name="T87" fmla="*/ 34 h 127"/>
                  <a:gd name="T88" fmla="*/ 13 w 59"/>
                  <a:gd name="T89" fmla="*/ 24 h 127"/>
                  <a:gd name="T90" fmla="*/ 14 w 59"/>
                  <a:gd name="T91" fmla="*/ 17 h 127"/>
                  <a:gd name="T92" fmla="*/ 18 w 59"/>
                  <a:gd name="T93" fmla="*/ 1 h 12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9"/>
                  <a:gd name="T142" fmla="*/ 0 h 127"/>
                  <a:gd name="T143" fmla="*/ 59 w 59"/>
                  <a:gd name="T144" fmla="*/ 127 h 12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9" h="127">
                    <a:moveTo>
                      <a:pt x="18" y="1"/>
                    </a:moveTo>
                    <a:lnTo>
                      <a:pt x="24" y="0"/>
                    </a:lnTo>
                    <a:lnTo>
                      <a:pt x="34" y="13"/>
                    </a:lnTo>
                    <a:lnTo>
                      <a:pt x="33" y="54"/>
                    </a:lnTo>
                    <a:lnTo>
                      <a:pt x="40" y="54"/>
                    </a:lnTo>
                    <a:lnTo>
                      <a:pt x="42" y="59"/>
                    </a:lnTo>
                    <a:lnTo>
                      <a:pt x="44" y="68"/>
                    </a:lnTo>
                    <a:lnTo>
                      <a:pt x="46" y="73"/>
                    </a:lnTo>
                    <a:lnTo>
                      <a:pt x="52" y="71"/>
                    </a:lnTo>
                    <a:lnTo>
                      <a:pt x="56" y="63"/>
                    </a:lnTo>
                    <a:lnTo>
                      <a:pt x="58" y="68"/>
                    </a:lnTo>
                    <a:lnTo>
                      <a:pt x="55" y="75"/>
                    </a:lnTo>
                    <a:lnTo>
                      <a:pt x="52" y="80"/>
                    </a:lnTo>
                    <a:lnTo>
                      <a:pt x="50" y="91"/>
                    </a:lnTo>
                    <a:lnTo>
                      <a:pt x="43" y="96"/>
                    </a:lnTo>
                    <a:lnTo>
                      <a:pt x="39" y="98"/>
                    </a:lnTo>
                    <a:lnTo>
                      <a:pt x="33" y="103"/>
                    </a:lnTo>
                    <a:lnTo>
                      <a:pt x="31" y="108"/>
                    </a:lnTo>
                    <a:lnTo>
                      <a:pt x="33" y="113"/>
                    </a:lnTo>
                    <a:lnTo>
                      <a:pt x="34" y="119"/>
                    </a:lnTo>
                    <a:lnTo>
                      <a:pt x="27" y="122"/>
                    </a:lnTo>
                    <a:lnTo>
                      <a:pt x="23" y="124"/>
                    </a:lnTo>
                    <a:lnTo>
                      <a:pt x="18" y="126"/>
                    </a:lnTo>
                    <a:lnTo>
                      <a:pt x="15" y="124"/>
                    </a:lnTo>
                    <a:lnTo>
                      <a:pt x="8" y="122"/>
                    </a:lnTo>
                    <a:lnTo>
                      <a:pt x="5" y="119"/>
                    </a:lnTo>
                    <a:lnTo>
                      <a:pt x="8" y="115"/>
                    </a:lnTo>
                    <a:lnTo>
                      <a:pt x="14" y="113"/>
                    </a:lnTo>
                    <a:lnTo>
                      <a:pt x="18" y="105"/>
                    </a:lnTo>
                    <a:lnTo>
                      <a:pt x="18" y="101"/>
                    </a:lnTo>
                    <a:lnTo>
                      <a:pt x="14" y="98"/>
                    </a:lnTo>
                    <a:lnTo>
                      <a:pt x="8" y="92"/>
                    </a:lnTo>
                    <a:lnTo>
                      <a:pt x="4" y="92"/>
                    </a:lnTo>
                    <a:lnTo>
                      <a:pt x="1" y="91"/>
                    </a:lnTo>
                    <a:lnTo>
                      <a:pt x="0" y="85"/>
                    </a:lnTo>
                    <a:lnTo>
                      <a:pt x="1" y="82"/>
                    </a:lnTo>
                    <a:lnTo>
                      <a:pt x="4" y="82"/>
                    </a:lnTo>
                    <a:lnTo>
                      <a:pt x="8" y="80"/>
                    </a:lnTo>
                    <a:lnTo>
                      <a:pt x="14" y="75"/>
                    </a:lnTo>
                    <a:lnTo>
                      <a:pt x="17" y="73"/>
                    </a:lnTo>
                    <a:lnTo>
                      <a:pt x="20" y="54"/>
                    </a:lnTo>
                    <a:lnTo>
                      <a:pt x="17" y="48"/>
                    </a:lnTo>
                    <a:lnTo>
                      <a:pt x="13" y="45"/>
                    </a:lnTo>
                    <a:lnTo>
                      <a:pt x="11" y="34"/>
                    </a:lnTo>
                    <a:lnTo>
                      <a:pt x="13" y="24"/>
                    </a:lnTo>
                    <a:lnTo>
                      <a:pt x="14" y="17"/>
                    </a:lnTo>
                    <a:lnTo>
                      <a:pt x="18" y="1"/>
                    </a:lnTo>
                  </a:path>
                </a:pathLst>
              </a:custGeom>
              <a:solidFill>
                <a:srgbClr val="A2C1FE"/>
              </a:solidFill>
              <a:ln w="9525" cap="rnd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  <a:cs typeface="+mn-cs"/>
                </a:endParaRPr>
              </a:p>
            </p:txBody>
          </p:sp>
          <p:sp>
            <p:nvSpPr>
              <p:cNvPr id="97" name="Freeform 15"/>
              <p:cNvSpPr>
                <a:spLocks/>
              </p:cNvSpPr>
              <p:nvPr/>
            </p:nvSpPr>
            <p:spPr bwMode="gray">
              <a:xfrm>
                <a:off x="4659" y="3418"/>
                <a:ext cx="105" cy="109"/>
              </a:xfrm>
              <a:custGeom>
                <a:avLst/>
                <a:gdLst>
                  <a:gd name="T0" fmla="*/ 73 w 105"/>
                  <a:gd name="T1" fmla="*/ 0 h 109"/>
                  <a:gd name="T2" fmla="*/ 86 w 105"/>
                  <a:gd name="T3" fmla="*/ 0 h 109"/>
                  <a:gd name="T4" fmla="*/ 104 w 105"/>
                  <a:gd name="T5" fmla="*/ 28 h 109"/>
                  <a:gd name="T6" fmla="*/ 84 w 105"/>
                  <a:gd name="T7" fmla="*/ 53 h 109"/>
                  <a:gd name="T8" fmla="*/ 84 w 105"/>
                  <a:gd name="T9" fmla="*/ 63 h 109"/>
                  <a:gd name="T10" fmla="*/ 80 w 105"/>
                  <a:gd name="T11" fmla="*/ 67 h 109"/>
                  <a:gd name="T12" fmla="*/ 68 w 105"/>
                  <a:gd name="T13" fmla="*/ 67 h 109"/>
                  <a:gd name="T14" fmla="*/ 54 w 105"/>
                  <a:gd name="T15" fmla="*/ 81 h 109"/>
                  <a:gd name="T16" fmla="*/ 42 w 105"/>
                  <a:gd name="T17" fmla="*/ 95 h 109"/>
                  <a:gd name="T18" fmla="*/ 33 w 105"/>
                  <a:gd name="T19" fmla="*/ 108 h 109"/>
                  <a:gd name="T20" fmla="*/ 33 w 105"/>
                  <a:gd name="T21" fmla="*/ 97 h 109"/>
                  <a:gd name="T22" fmla="*/ 17 w 105"/>
                  <a:gd name="T23" fmla="*/ 99 h 109"/>
                  <a:gd name="T24" fmla="*/ 11 w 105"/>
                  <a:gd name="T25" fmla="*/ 99 h 109"/>
                  <a:gd name="T26" fmla="*/ 0 w 105"/>
                  <a:gd name="T27" fmla="*/ 99 h 109"/>
                  <a:gd name="T28" fmla="*/ 15 w 105"/>
                  <a:gd name="T29" fmla="*/ 81 h 109"/>
                  <a:gd name="T30" fmla="*/ 20 w 105"/>
                  <a:gd name="T31" fmla="*/ 72 h 109"/>
                  <a:gd name="T32" fmla="*/ 26 w 105"/>
                  <a:gd name="T33" fmla="*/ 72 h 109"/>
                  <a:gd name="T34" fmla="*/ 38 w 105"/>
                  <a:gd name="T35" fmla="*/ 58 h 109"/>
                  <a:gd name="T36" fmla="*/ 42 w 105"/>
                  <a:gd name="T37" fmla="*/ 58 h 109"/>
                  <a:gd name="T38" fmla="*/ 42 w 105"/>
                  <a:gd name="T39" fmla="*/ 56 h 109"/>
                  <a:gd name="T40" fmla="*/ 48 w 105"/>
                  <a:gd name="T41" fmla="*/ 51 h 109"/>
                  <a:gd name="T42" fmla="*/ 54 w 105"/>
                  <a:gd name="T43" fmla="*/ 51 h 109"/>
                  <a:gd name="T44" fmla="*/ 52 w 105"/>
                  <a:gd name="T45" fmla="*/ 35 h 109"/>
                  <a:gd name="T46" fmla="*/ 53 w 105"/>
                  <a:gd name="T47" fmla="*/ 35 h 109"/>
                  <a:gd name="T48" fmla="*/ 60 w 105"/>
                  <a:gd name="T49" fmla="*/ 26 h 109"/>
                  <a:gd name="T50" fmla="*/ 63 w 105"/>
                  <a:gd name="T51" fmla="*/ 33 h 109"/>
                  <a:gd name="T52" fmla="*/ 74 w 105"/>
                  <a:gd name="T53" fmla="*/ 21 h 109"/>
                  <a:gd name="T54" fmla="*/ 73 w 105"/>
                  <a:gd name="T55" fmla="*/ 0 h 10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5"/>
                  <a:gd name="T85" fmla="*/ 0 h 109"/>
                  <a:gd name="T86" fmla="*/ 105 w 105"/>
                  <a:gd name="T87" fmla="*/ 109 h 10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5" h="109">
                    <a:moveTo>
                      <a:pt x="73" y="0"/>
                    </a:moveTo>
                    <a:lnTo>
                      <a:pt x="86" y="0"/>
                    </a:lnTo>
                    <a:lnTo>
                      <a:pt x="104" y="28"/>
                    </a:lnTo>
                    <a:lnTo>
                      <a:pt x="84" y="53"/>
                    </a:lnTo>
                    <a:lnTo>
                      <a:pt x="84" y="63"/>
                    </a:lnTo>
                    <a:lnTo>
                      <a:pt x="80" y="67"/>
                    </a:lnTo>
                    <a:lnTo>
                      <a:pt x="68" y="67"/>
                    </a:lnTo>
                    <a:lnTo>
                      <a:pt x="54" y="81"/>
                    </a:lnTo>
                    <a:lnTo>
                      <a:pt x="42" y="95"/>
                    </a:lnTo>
                    <a:lnTo>
                      <a:pt x="33" y="108"/>
                    </a:lnTo>
                    <a:lnTo>
                      <a:pt x="33" y="97"/>
                    </a:lnTo>
                    <a:lnTo>
                      <a:pt x="17" y="99"/>
                    </a:lnTo>
                    <a:lnTo>
                      <a:pt x="11" y="99"/>
                    </a:lnTo>
                    <a:lnTo>
                      <a:pt x="0" y="99"/>
                    </a:lnTo>
                    <a:lnTo>
                      <a:pt x="15" y="81"/>
                    </a:lnTo>
                    <a:lnTo>
                      <a:pt x="20" y="72"/>
                    </a:lnTo>
                    <a:lnTo>
                      <a:pt x="26" y="72"/>
                    </a:lnTo>
                    <a:lnTo>
                      <a:pt x="38" y="58"/>
                    </a:lnTo>
                    <a:lnTo>
                      <a:pt x="42" y="58"/>
                    </a:lnTo>
                    <a:lnTo>
                      <a:pt x="42" y="56"/>
                    </a:lnTo>
                    <a:lnTo>
                      <a:pt x="48" y="51"/>
                    </a:lnTo>
                    <a:lnTo>
                      <a:pt x="54" y="51"/>
                    </a:lnTo>
                    <a:lnTo>
                      <a:pt x="52" y="35"/>
                    </a:lnTo>
                    <a:lnTo>
                      <a:pt x="53" y="35"/>
                    </a:lnTo>
                    <a:lnTo>
                      <a:pt x="60" y="26"/>
                    </a:lnTo>
                    <a:lnTo>
                      <a:pt x="63" y="33"/>
                    </a:lnTo>
                    <a:lnTo>
                      <a:pt x="74" y="21"/>
                    </a:lnTo>
                    <a:lnTo>
                      <a:pt x="73" y="0"/>
                    </a:lnTo>
                  </a:path>
                </a:pathLst>
              </a:custGeom>
              <a:solidFill>
                <a:srgbClr val="A2C1FE"/>
              </a:solidFill>
              <a:ln w="9525" cap="rnd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  <a:cs typeface="+mn-cs"/>
                </a:endParaRPr>
              </a:p>
            </p:txBody>
          </p:sp>
          <p:sp>
            <p:nvSpPr>
              <p:cNvPr id="98" name="Freeform 16"/>
              <p:cNvSpPr>
                <a:spLocks/>
              </p:cNvSpPr>
              <p:nvPr/>
            </p:nvSpPr>
            <p:spPr bwMode="gray">
              <a:xfrm>
                <a:off x="4469" y="3424"/>
                <a:ext cx="42" cy="58"/>
              </a:xfrm>
              <a:custGeom>
                <a:avLst/>
                <a:gdLst>
                  <a:gd name="T0" fmla="*/ 0 w 42"/>
                  <a:gd name="T1" fmla="*/ 0 h 58"/>
                  <a:gd name="T2" fmla="*/ 8 w 42"/>
                  <a:gd name="T3" fmla="*/ 0 h 58"/>
                  <a:gd name="T4" fmla="*/ 19 w 42"/>
                  <a:gd name="T5" fmla="*/ 7 h 58"/>
                  <a:gd name="T6" fmla="*/ 41 w 42"/>
                  <a:gd name="T7" fmla="*/ 7 h 58"/>
                  <a:gd name="T8" fmla="*/ 38 w 42"/>
                  <a:gd name="T9" fmla="*/ 16 h 58"/>
                  <a:gd name="T10" fmla="*/ 41 w 42"/>
                  <a:gd name="T11" fmla="*/ 26 h 58"/>
                  <a:gd name="T12" fmla="*/ 33 w 42"/>
                  <a:gd name="T13" fmla="*/ 26 h 58"/>
                  <a:gd name="T14" fmla="*/ 32 w 42"/>
                  <a:gd name="T15" fmla="*/ 28 h 58"/>
                  <a:gd name="T16" fmla="*/ 27 w 42"/>
                  <a:gd name="T17" fmla="*/ 30 h 58"/>
                  <a:gd name="T18" fmla="*/ 32 w 42"/>
                  <a:gd name="T19" fmla="*/ 57 h 58"/>
                  <a:gd name="T20" fmla="*/ 19 w 42"/>
                  <a:gd name="T21" fmla="*/ 55 h 58"/>
                  <a:gd name="T22" fmla="*/ 7 w 42"/>
                  <a:gd name="T23" fmla="*/ 46 h 58"/>
                  <a:gd name="T24" fmla="*/ 7 w 42"/>
                  <a:gd name="T25" fmla="*/ 28 h 58"/>
                  <a:gd name="T26" fmla="*/ 7 w 42"/>
                  <a:gd name="T27" fmla="*/ 21 h 58"/>
                  <a:gd name="T28" fmla="*/ 0 w 42"/>
                  <a:gd name="T29" fmla="*/ 16 h 58"/>
                  <a:gd name="T30" fmla="*/ 0 w 42"/>
                  <a:gd name="T31" fmla="*/ 0 h 5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"/>
                  <a:gd name="T49" fmla="*/ 0 h 58"/>
                  <a:gd name="T50" fmla="*/ 42 w 42"/>
                  <a:gd name="T51" fmla="*/ 58 h 5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" h="58">
                    <a:moveTo>
                      <a:pt x="0" y="0"/>
                    </a:moveTo>
                    <a:lnTo>
                      <a:pt x="8" y="0"/>
                    </a:lnTo>
                    <a:lnTo>
                      <a:pt x="19" y="7"/>
                    </a:lnTo>
                    <a:lnTo>
                      <a:pt x="41" y="7"/>
                    </a:lnTo>
                    <a:lnTo>
                      <a:pt x="38" y="16"/>
                    </a:lnTo>
                    <a:lnTo>
                      <a:pt x="41" y="26"/>
                    </a:lnTo>
                    <a:lnTo>
                      <a:pt x="33" y="26"/>
                    </a:lnTo>
                    <a:lnTo>
                      <a:pt x="32" y="28"/>
                    </a:lnTo>
                    <a:lnTo>
                      <a:pt x="27" y="30"/>
                    </a:lnTo>
                    <a:lnTo>
                      <a:pt x="32" y="57"/>
                    </a:lnTo>
                    <a:lnTo>
                      <a:pt x="19" y="55"/>
                    </a:lnTo>
                    <a:lnTo>
                      <a:pt x="7" y="46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2C1FE"/>
              </a:solidFill>
              <a:ln w="9525" cap="rnd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  <a:cs typeface="+mn-cs"/>
                </a:endParaRPr>
              </a:p>
            </p:txBody>
          </p:sp>
        </p:grpSp>
        <p:sp>
          <p:nvSpPr>
            <p:cNvPr id="24" name="Freeform 17"/>
            <p:cNvSpPr>
              <a:spLocks/>
            </p:cNvSpPr>
            <p:nvPr/>
          </p:nvSpPr>
          <p:spPr bwMode="gray">
            <a:xfrm>
              <a:off x="7016550" y="3189213"/>
              <a:ext cx="92075" cy="93662"/>
            </a:xfrm>
            <a:custGeom>
              <a:avLst/>
              <a:gdLst>
                <a:gd name="T0" fmla="*/ 2147483647 w 65"/>
                <a:gd name="T1" fmla="*/ 2147483647 h 65"/>
                <a:gd name="T2" fmla="*/ 0 w 65"/>
                <a:gd name="T3" fmla="*/ 2147483647 h 65"/>
                <a:gd name="T4" fmla="*/ 2147483647 w 65"/>
                <a:gd name="T5" fmla="*/ 2147483647 h 65"/>
                <a:gd name="T6" fmla="*/ 2147483647 w 65"/>
                <a:gd name="T7" fmla="*/ 2147483647 h 65"/>
                <a:gd name="T8" fmla="*/ 2147483647 w 65"/>
                <a:gd name="T9" fmla="*/ 2147483647 h 65"/>
                <a:gd name="T10" fmla="*/ 2147483647 w 65"/>
                <a:gd name="T11" fmla="*/ 2147483647 h 65"/>
                <a:gd name="T12" fmla="*/ 2147483647 w 65"/>
                <a:gd name="T13" fmla="*/ 2147483647 h 65"/>
                <a:gd name="T14" fmla="*/ 2147483647 w 65"/>
                <a:gd name="T15" fmla="*/ 2147483647 h 65"/>
                <a:gd name="T16" fmla="*/ 2147483647 w 65"/>
                <a:gd name="T17" fmla="*/ 2147483647 h 65"/>
                <a:gd name="T18" fmla="*/ 2147483647 w 65"/>
                <a:gd name="T19" fmla="*/ 2147483647 h 65"/>
                <a:gd name="T20" fmla="*/ 2147483647 w 65"/>
                <a:gd name="T21" fmla="*/ 0 h 65"/>
                <a:gd name="T22" fmla="*/ 2147483647 w 65"/>
                <a:gd name="T23" fmla="*/ 2147483647 h 65"/>
                <a:gd name="T24" fmla="*/ 2147483647 w 65"/>
                <a:gd name="T25" fmla="*/ 2147483647 h 65"/>
                <a:gd name="T26" fmla="*/ 2147483647 w 65"/>
                <a:gd name="T27" fmla="*/ 2147483647 h 65"/>
                <a:gd name="T28" fmla="*/ 2147483647 w 65"/>
                <a:gd name="T29" fmla="*/ 2147483647 h 65"/>
                <a:gd name="T30" fmla="*/ 2147483647 w 65"/>
                <a:gd name="T31" fmla="*/ 2147483647 h 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5"/>
                <a:gd name="T49" fmla="*/ 0 h 65"/>
                <a:gd name="T50" fmla="*/ 65 w 65"/>
                <a:gd name="T51" fmla="*/ 65 h 6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5" h="65">
                  <a:moveTo>
                    <a:pt x="11" y="23"/>
                  </a:moveTo>
                  <a:lnTo>
                    <a:pt x="0" y="51"/>
                  </a:lnTo>
                  <a:lnTo>
                    <a:pt x="4" y="62"/>
                  </a:lnTo>
                  <a:lnTo>
                    <a:pt x="22" y="64"/>
                  </a:lnTo>
                  <a:lnTo>
                    <a:pt x="38" y="64"/>
                  </a:lnTo>
                  <a:lnTo>
                    <a:pt x="44" y="53"/>
                  </a:lnTo>
                  <a:lnTo>
                    <a:pt x="47" y="42"/>
                  </a:lnTo>
                  <a:lnTo>
                    <a:pt x="64" y="42"/>
                  </a:lnTo>
                  <a:lnTo>
                    <a:pt x="61" y="25"/>
                  </a:lnTo>
                  <a:lnTo>
                    <a:pt x="61" y="8"/>
                  </a:lnTo>
                  <a:lnTo>
                    <a:pt x="44" y="0"/>
                  </a:lnTo>
                  <a:lnTo>
                    <a:pt x="42" y="18"/>
                  </a:lnTo>
                  <a:lnTo>
                    <a:pt x="52" y="29"/>
                  </a:lnTo>
                  <a:lnTo>
                    <a:pt x="37" y="29"/>
                  </a:lnTo>
                  <a:lnTo>
                    <a:pt x="31" y="36"/>
                  </a:lnTo>
                  <a:lnTo>
                    <a:pt x="11" y="23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en-US" sz="1400">
                <a:solidFill>
                  <a:schemeClr val="tx1">
                    <a:lumMod val="95000"/>
                  </a:schemeClr>
                </a:solidFill>
                <a:cs typeface="+mn-cs"/>
              </a:endParaRPr>
            </a:p>
          </p:txBody>
        </p:sp>
        <p:grpSp>
          <p:nvGrpSpPr>
            <p:cNvPr id="9248" name="Group 19"/>
            <p:cNvGrpSpPr>
              <a:grpSpLocks/>
            </p:cNvGrpSpPr>
            <p:nvPr/>
          </p:nvGrpSpPr>
          <p:grpSpPr bwMode="auto">
            <a:xfrm>
              <a:off x="6181548" y="2062088"/>
              <a:ext cx="242889" cy="660400"/>
              <a:chOff x="3960" y="2021"/>
              <a:chExt cx="169" cy="461"/>
            </a:xfrm>
          </p:grpSpPr>
          <p:sp>
            <p:nvSpPr>
              <p:cNvPr id="93" name="Freeform 20"/>
              <p:cNvSpPr>
                <a:spLocks/>
              </p:cNvSpPr>
              <p:nvPr/>
            </p:nvSpPr>
            <p:spPr bwMode="gray">
              <a:xfrm>
                <a:off x="3960" y="2434"/>
                <a:ext cx="42" cy="48"/>
              </a:xfrm>
              <a:custGeom>
                <a:avLst/>
                <a:gdLst>
                  <a:gd name="T0" fmla="*/ 0 w 42"/>
                  <a:gd name="T1" fmla="*/ 36 h 48"/>
                  <a:gd name="T2" fmla="*/ 7 w 42"/>
                  <a:gd name="T3" fmla="*/ 45 h 48"/>
                  <a:gd name="T4" fmla="*/ 16 w 42"/>
                  <a:gd name="T5" fmla="*/ 43 h 48"/>
                  <a:gd name="T6" fmla="*/ 29 w 42"/>
                  <a:gd name="T7" fmla="*/ 47 h 48"/>
                  <a:gd name="T8" fmla="*/ 39 w 42"/>
                  <a:gd name="T9" fmla="*/ 47 h 48"/>
                  <a:gd name="T10" fmla="*/ 41 w 42"/>
                  <a:gd name="T11" fmla="*/ 30 h 48"/>
                  <a:gd name="T12" fmla="*/ 38 w 42"/>
                  <a:gd name="T13" fmla="*/ 19 h 48"/>
                  <a:gd name="T14" fmla="*/ 30 w 42"/>
                  <a:gd name="T15" fmla="*/ 7 h 48"/>
                  <a:gd name="T16" fmla="*/ 23 w 42"/>
                  <a:gd name="T17" fmla="*/ 7 h 48"/>
                  <a:gd name="T18" fmla="*/ 20 w 42"/>
                  <a:gd name="T19" fmla="*/ 0 h 48"/>
                  <a:gd name="T20" fmla="*/ 10 w 42"/>
                  <a:gd name="T21" fmla="*/ 0 h 48"/>
                  <a:gd name="T22" fmla="*/ 10 w 42"/>
                  <a:gd name="T23" fmla="*/ 14 h 48"/>
                  <a:gd name="T24" fmla="*/ 0 w 42"/>
                  <a:gd name="T25" fmla="*/ 36 h 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48"/>
                  <a:gd name="T41" fmla="*/ 42 w 42"/>
                  <a:gd name="T42" fmla="*/ 48 h 4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48">
                    <a:moveTo>
                      <a:pt x="0" y="36"/>
                    </a:moveTo>
                    <a:lnTo>
                      <a:pt x="7" y="45"/>
                    </a:lnTo>
                    <a:lnTo>
                      <a:pt x="16" y="43"/>
                    </a:lnTo>
                    <a:lnTo>
                      <a:pt x="29" y="47"/>
                    </a:lnTo>
                    <a:lnTo>
                      <a:pt x="39" y="47"/>
                    </a:lnTo>
                    <a:lnTo>
                      <a:pt x="41" y="30"/>
                    </a:lnTo>
                    <a:lnTo>
                      <a:pt x="38" y="19"/>
                    </a:lnTo>
                    <a:lnTo>
                      <a:pt x="30" y="7"/>
                    </a:lnTo>
                    <a:lnTo>
                      <a:pt x="23" y="7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10" y="14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A2C1FE"/>
              </a:solidFill>
              <a:ln w="9525" cap="rnd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  <a:cs typeface="+mn-cs"/>
                </a:endParaRPr>
              </a:p>
            </p:txBody>
          </p:sp>
          <p:sp>
            <p:nvSpPr>
              <p:cNvPr id="94" name="Freeform 21"/>
              <p:cNvSpPr>
                <a:spLocks/>
              </p:cNvSpPr>
              <p:nvPr/>
            </p:nvSpPr>
            <p:spPr bwMode="gray">
              <a:xfrm>
                <a:off x="4067" y="2352"/>
                <a:ext cx="38" cy="61"/>
              </a:xfrm>
              <a:custGeom>
                <a:avLst/>
                <a:gdLst>
                  <a:gd name="T0" fmla="*/ 8 w 38"/>
                  <a:gd name="T1" fmla="*/ 0 h 61"/>
                  <a:gd name="T2" fmla="*/ 24 w 38"/>
                  <a:gd name="T3" fmla="*/ 1 h 61"/>
                  <a:gd name="T4" fmla="*/ 30 w 38"/>
                  <a:gd name="T5" fmla="*/ 18 h 61"/>
                  <a:gd name="T6" fmla="*/ 37 w 38"/>
                  <a:gd name="T7" fmla="*/ 27 h 61"/>
                  <a:gd name="T8" fmla="*/ 31 w 38"/>
                  <a:gd name="T9" fmla="*/ 34 h 61"/>
                  <a:gd name="T10" fmla="*/ 37 w 38"/>
                  <a:gd name="T11" fmla="*/ 43 h 61"/>
                  <a:gd name="T12" fmla="*/ 34 w 38"/>
                  <a:gd name="T13" fmla="*/ 54 h 61"/>
                  <a:gd name="T14" fmla="*/ 28 w 38"/>
                  <a:gd name="T15" fmla="*/ 60 h 61"/>
                  <a:gd name="T16" fmla="*/ 18 w 38"/>
                  <a:gd name="T17" fmla="*/ 58 h 61"/>
                  <a:gd name="T18" fmla="*/ 11 w 38"/>
                  <a:gd name="T19" fmla="*/ 58 h 61"/>
                  <a:gd name="T20" fmla="*/ 6 w 38"/>
                  <a:gd name="T21" fmla="*/ 50 h 61"/>
                  <a:gd name="T22" fmla="*/ 2 w 38"/>
                  <a:gd name="T23" fmla="*/ 41 h 61"/>
                  <a:gd name="T24" fmla="*/ 2 w 38"/>
                  <a:gd name="T25" fmla="*/ 32 h 61"/>
                  <a:gd name="T26" fmla="*/ 0 w 38"/>
                  <a:gd name="T27" fmla="*/ 20 h 61"/>
                  <a:gd name="T28" fmla="*/ 8 w 38"/>
                  <a:gd name="T29" fmla="*/ 0 h 6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8"/>
                  <a:gd name="T46" fmla="*/ 0 h 61"/>
                  <a:gd name="T47" fmla="*/ 38 w 38"/>
                  <a:gd name="T48" fmla="*/ 61 h 6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8" h="61">
                    <a:moveTo>
                      <a:pt x="8" y="0"/>
                    </a:moveTo>
                    <a:lnTo>
                      <a:pt x="24" y="1"/>
                    </a:lnTo>
                    <a:lnTo>
                      <a:pt x="30" y="18"/>
                    </a:lnTo>
                    <a:lnTo>
                      <a:pt x="37" y="27"/>
                    </a:lnTo>
                    <a:lnTo>
                      <a:pt x="31" y="34"/>
                    </a:lnTo>
                    <a:lnTo>
                      <a:pt x="37" y="43"/>
                    </a:lnTo>
                    <a:lnTo>
                      <a:pt x="34" y="54"/>
                    </a:lnTo>
                    <a:lnTo>
                      <a:pt x="28" y="60"/>
                    </a:lnTo>
                    <a:lnTo>
                      <a:pt x="18" y="58"/>
                    </a:lnTo>
                    <a:lnTo>
                      <a:pt x="11" y="58"/>
                    </a:lnTo>
                    <a:lnTo>
                      <a:pt x="6" y="50"/>
                    </a:lnTo>
                    <a:lnTo>
                      <a:pt x="2" y="41"/>
                    </a:lnTo>
                    <a:lnTo>
                      <a:pt x="2" y="32"/>
                    </a:lnTo>
                    <a:lnTo>
                      <a:pt x="0" y="2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A2C1FE"/>
              </a:solidFill>
              <a:ln w="9525" cap="rnd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  <a:cs typeface="+mn-cs"/>
                </a:endParaRPr>
              </a:p>
            </p:txBody>
          </p:sp>
          <p:sp>
            <p:nvSpPr>
              <p:cNvPr id="95" name="Freeform 22"/>
              <p:cNvSpPr>
                <a:spLocks/>
              </p:cNvSpPr>
              <p:nvPr/>
            </p:nvSpPr>
            <p:spPr bwMode="gray">
              <a:xfrm>
                <a:off x="4059" y="2021"/>
                <a:ext cx="70" cy="56"/>
              </a:xfrm>
              <a:custGeom>
                <a:avLst/>
                <a:gdLst>
                  <a:gd name="T0" fmla="*/ 10 w 70"/>
                  <a:gd name="T1" fmla="*/ 0 h 56"/>
                  <a:gd name="T2" fmla="*/ 18 w 70"/>
                  <a:gd name="T3" fmla="*/ 8 h 56"/>
                  <a:gd name="T4" fmla="*/ 27 w 70"/>
                  <a:gd name="T5" fmla="*/ 7 h 56"/>
                  <a:gd name="T6" fmla="*/ 40 w 70"/>
                  <a:gd name="T7" fmla="*/ 8 h 56"/>
                  <a:gd name="T8" fmla="*/ 52 w 70"/>
                  <a:gd name="T9" fmla="*/ 8 h 56"/>
                  <a:gd name="T10" fmla="*/ 57 w 70"/>
                  <a:gd name="T11" fmla="*/ 14 h 56"/>
                  <a:gd name="T12" fmla="*/ 64 w 70"/>
                  <a:gd name="T13" fmla="*/ 26 h 56"/>
                  <a:gd name="T14" fmla="*/ 69 w 70"/>
                  <a:gd name="T15" fmla="*/ 31 h 56"/>
                  <a:gd name="T16" fmla="*/ 52 w 70"/>
                  <a:gd name="T17" fmla="*/ 35 h 56"/>
                  <a:gd name="T18" fmla="*/ 49 w 70"/>
                  <a:gd name="T19" fmla="*/ 39 h 56"/>
                  <a:gd name="T20" fmla="*/ 52 w 70"/>
                  <a:gd name="T21" fmla="*/ 46 h 56"/>
                  <a:gd name="T22" fmla="*/ 52 w 70"/>
                  <a:gd name="T23" fmla="*/ 53 h 56"/>
                  <a:gd name="T24" fmla="*/ 37 w 70"/>
                  <a:gd name="T25" fmla="*/ 46 h 56"/>
                  <a:gd name="T26" fmla="*/ 24 w 70"/>
                  <a:gd name="T27" fmla="*/ 40 h 56"/>
                  <a:gd name="T28" fmla="*/ 18 w 70"/>
                  <a:gd name="T29" fmla="*/ 42 h 56"/>
                  <a:gd name="T30" fmla="*/ 18 w 70"/>
                  <a:gd name="T31" fmla="*/ 53 h 56"/>
                  <a:gd name="T32" fmla="*/ 10 w 70"/>
                  <a:gd name="T33" fmla="*/ 55 h 56"/>
                  <a:gd name="T34" fmla="*/ 5 w 70"/>
                  <a:gd name="T35" fmla="*/ 46 h 56"/>
                  <a:gd name="T36" fmla="*/ 4 w 70"/>
                  <a:gd name="T37" fmla="*/ 35 h 56"/>
                  <a:gd name="T38" fmla="*/ 0 w 70"/>
                  <a:gd name="T39" fmla="*/ 33 h 56"/>
                  <a:gd name="T40" fmla="*/ 4 w 70"/>
                  <a:gd name="T41" fmla="*/ 23 h 56"/>
                  <a:gd name="T42" fmla="*/ 11 w 70"/>
                  <a:gd name="T43" fmla="*/ 19 h 56"/>
                  <a:gd name="T44" fmla="*/ 10 w 70"/>
                  <a:gd name="T45" fmla="*/ 0 h 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0"/>
                  <a:gd name="T70" fmla="*/ 0 h 56"/>
                  <a:gd name="T71" fmla="*/ 70 w 70"/>
                  <a:gd name="T72" fmla="*/ 56 h 5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0" h="56">
                    <a:moveTo>
                      <a:pt x="10" y="0"/>
                    </a:moveTo>
                    <a:lnTo>
                      <a:pt x="18" y="8"/>
                    </a:lnTo>
                    <a:lnTo>
                      <a:pt x="27" y="7"/>
                    </a:lnTo>
                    <a:lnTo>
                      <a:pt x="40" y="8"/>
                    </a:lnTo>
                    <a:lnTo>
                      <a:pt x="52" y="8"/>
                    </a:lnTo>
                    <a:lnTo>
                      <a:pt x="57" y="14"/>
                    </a:lnTo>
                    <a:lnTo>
                      <a:pt x="64" y="26"/>
                    </a:lnTo>
                    <a:lnTo>
                      <a:pt x="69" y="31"/>
                    </a:lnTo>
                    <a:lnTo>
                      <a:pt x="52" y="35"/>
                    </a:lnTo>
                    <a:lnTo>
                      <a:pt x="49" y="39"/>
                    </a:lnTo>
                    <a:lnTo>
                      <a:pt x="52" y="46"/>
                    </a:lnTo>
                    <a:lnTo>
                      <a:pt x="52" y="53"/>
                    </a:lnTo>
                    <a:lnTo>
                      <a:pt x="37" y="46"/>
                    </a:lnTo>
                    <a:lnTo>
                      <a:pt x="24" y="40"/>
                    </a:lnTo>
                    <a:lnTo>
                      <a:pt x="18" y="42"/>
                    </a:lnTo>
                    <a:lnTo>
                      <a:pt x="18" y="53"/>
                    </a:lnTo>
                    <a:lnTo>
                      <a:pt x="10" y="55"/>
                    </a:lnTo>
                    <a:lnTo>
                      <a:pt x="5" y="46"/>
                    </a:lnTo>
                    <a:lnTo>
                      <a:pt x="4" y="35"/>
                    </a:lnTo>
                    <a:lnTo>
                      <a:pt x="0" y="33"/>
                    </a:lnTo>
                    <a:lnTo>
                      <a:pt x="4" y="23"/>
                    </a:lnTo>
                    <a:lnTo>
                      <a:pt x="11" y="19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A2C1FE"/>
              </a:solidFill>
              <a:ln w="9525" cap="rnd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  <a:cs typeface="+mn-cs"/>
                </a:endParaRPr>
              </a:p>
            </p:txBody>
          </p:sp>
        </p:grpSp>
        <p:sp>
          <p:nvSpPr>
            <p:cNvPr id="26" name="Freeform 23"/>
            <p:cNvSpPr>
              <a:spLocks/>
            </p:cNvSpPr>
            <p:nvPr/>
          </p:nvSpPr>
          <p:spPr bwMode="gray">
            <a:xfrm>
              <a:off x="6406950" y="3400350"/>
              <a:ext cx="674688" cy="636588"/>
            </a:xfrm>
            <a:custGeom>
              <a:avLst/>
              <a:gdLst>
                <a:gd name="T0" fmla="*/ 2147483647 w 471"/>
                <a:gd name="T1" fmla="*/ 2147483647 h 444"/>
                <a:gd name="T2" fmla="*/ 2147483647 w 471"/>
                <a:gd name="T3" fmla="*/ 2147483647 h 444"/>
                <a:gd name="T4" fmla="*/ 2147483647 w 471"/>
                <a:gd name="T5" fmla="*/ 2147483647 h 444"/>
                <a:gd name="T6" fmla="*/ 2147483647 w 471"/>
                <a:gd name="T7" fmla="*/ 2147483647 h 444"/>
                <a:gd name="T8" fmla="*/ 2147483647 w 471"/>
                <a:gd name="T9" fmla="*/ 2147483647 h 444"/>
                <a:gd name="T10" fmla="*/ 2147483647 w 471"/>
                <a:gd name="T11" fmla="*/ 2147483647 h 444"/>
                <a:gd name="T12" fmla="*/ 2147483647 w 471"/>
                <a:gd name="T13" fmla="*/ 2147483647 h 444"/>
                <a:gd name="T14" fmla="*/ 2147483647 w 471"/>
                <a:gd name="T15" fmla="*/ 2147483647 h 444"/>
                <a:gd name="T16" fmla="*/ 2147483647 w 471"/>
                <a:gd name="T17" fmla="*/ 2147483647 h 444"/>
                <a:gd name="T18" fmla="*/ 2147483647 w 471"/>
                <a:gd name="T19" fmla="*/ 2147483647 h 444"/>
                <a:gd name="T20" fmla="*/ 2147483647 w 471"/>
                <a:gd name="T21" fmla="*/ 2147483647 h 444"/>
                <a:gd name="T22" fmla="*/ 2147483647 w 471"/>
                <a:gd name="T23" fmla="*/ 2147483647 h 444"/>
                <a:gd name="T24" fmla="*/ 2147483647 w 471"/>
                <a:gd name="T25" fmla="*/ 2147483647 h 444"/>
                <a:gd name="T26" fmla="*/ 2147483647 w 471"/>
                <a:gd name="T27" fmla="*/ 2147483647 h 444"/>
                <a:gd name="T28" fmla="*/ 2147483647 w 471"/>
                <a:gd name="T29" fmla="*/ 2147483647 h 444"/>
                <a:gd name="T30" fmla="*/ 2147483647 w 471"/>
                <a:gd name="T31" fmla="*/ 2147483647 h 444"/>
                <a:gd name="T32" fmla="*/ 2147483647 w 471"/>
                <a:gd name="T33" fmla="*/ 2147483647 h 444"/>
                <a:gd name="T34" fmla="*/ 2147483647 w 471"/>
                <a:gd name="T35" fmla="*/ 2147483647 h 444"/>
                <a:gd name="T36" fmla="*/ 2147483647 w 471"/>
                <a:gd name="T37" fmla="*/ 2147483647 h 444"/>
                <a:gd name="T38" fmla="*/ 2147483647 w 471"/>
                <a:gd name="T39" fmla="*/ 2147483647 h 444"/>
                <a:gd name="T40" fmla="*/ 2147483647 w 471"/>
                <a:gd name="T41" fmla="*/ 2147483647 h 444"/>
                <a:gd name="T42" fmla="*/ 2147483647 w 471"/>
                <a:gd name="T43" fmla="*/ 2147483647 h 444"/>
                <a:gd name="T44" fmla="*/ 2147483647 w 471"/>
                <a:gd name="T45" fmla="*/ 2147483647 h 444"/>
                <a:gd name="T46" fmla="*/ 2147483647 w 471"/>
                <a:gd name="T47" fmla="*/ 2147483647 h 444"/>
                <a:gd name="T48" fmla="*/ 2147483647 w 471"/>
                <a:gd name="T49" fmla="*/ 2147483647 h 444"/>
                <a:gd name="T50" fmla="*/ 2147483647 w 471"/>
                <a:gd name="T51" fmla="*/ 2147483647 h 444"/>
                <a:gd name="T52" fmla="*/ 2147483647 w 471"/>
                <a:gd name="T53" fmla="*/ 2147483647 h 444"/>
                <a:gd name="T54" fmla="*/ 2147483647 w 471"/>
                <a:gd name="T55" fmla="*/ 2147483647 h 444"/>
                <a:gd name="T56" fmla="*/ 2147483647 w 471"/>
                <a:gd name="T57" fmla="*/ 2147483647 h 444"/>
                <a:gd name="T58" fmla="*/ 2147483647 w 471"/>
                <a:gd name="T59" fmla="*/ 2147483647 h 444"/>
                <a:gd name="T60" fmla="*/ 2147483647 w 471"/>
                <a:gd name="T61" fmla="*/ 2147483647 h 444"/>
                <a:gd name="T62" fmla="*/ 2147483647 w 471"/>
                <a:gd name="T63" fmla="*/ 2147483647 h 444"/>
                <a:gd name="T64" fmla="*/ 2147483647 w 471"/>
                <a:gd name="T65" fmla="*/ 2147483647 h 444"/>
                <a:gd name="T66" fmla="*/ 2147483647 w 471"/>
                <a:gd name="T67" fmla="*/ 2147483647 h 444"/>
                <a:gd name="T68" fmla="*/ 2147483647 w 471"/>
                <a:gd name="T69" fmla="*/ 2147483647 h 444"/>
                <a:gd name="T70" fmla="*/ 2147483647 w 471"/>
                <a:gd name="T71" fmla="*/ 2147483647 h 444"/>
                <a:gd name="T72" fmla="*/ 2147483647 w 471"/>
                <a:gd name="T73" fmla="*/ 2147483647 h 444"/>
                <a:gd name="T74" fmla="*/ 2147483647 w 471"/>
                <a:gd name="T75" fmla="*/ 2147483647 h 444"/>
                <a:gd name="T76" fmla="*/ 2147483647 w 471"/>
                <a:gd name="T77" fmla="*/ 2147483647 h 444"/>
                <a:gd name="T78" fmla="*/ 2147483647 w 471"/>
                <a:gd name="T79" fmla="*/ 2147483647 h 444"/>
                <a:gd name="T80" fmla="*/ 2147483647 w 471"/>
                <a:gd name="T81" fmla="*/ 2147483647 h 444"/>
                <a:gd name="T82" fmla="*/ 2147483647 w 471"/>
                <a:gd name="T83" fmla="*/ 2147483647 h 444"/>
                <a:gd name="T84" fmla="*/ 2147483647 w 471"/>
                <a:gd name="T85" fmla="*/ 2147483647 h 444"/>
                <a:gd name="T86" fmla="*/ 2147483647 w 471"/>
                <a:gd name="T87" fmla="*/ 2147483647 h 444"/>
                <a:gd name="T88" fmla="*/ 2147483647 w 471"/>
                <a:gd name="T89" fmla="*/ 2147483647 h 444"/>
                <a:gd name="T90" fmla="*/ 2147483647 w 471"/>
                <a:gd name="T91" fmla="*/ 2147483647 h 444"/>
                <a:gd name="T92" fmla="*/ 2147483647 w 471"/>
                <a:gd name="T93" fmla="*/ 2147483647 h 444"/>
                <a:gd name="T94" fmla="*/ 2147483647 w 471"/>
                <a:gd name="T95" fmla="*/ 2147483647 h 444"/>
                <a:gd name="T96" fmla="*/ 2147483647 w 471"/>
                <a:gd name="T97" fmla="*/ 0 h 4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1"/>
                <a:gd name="T148" fmla="*/ 0 h 444"/>
                <a:gd name="T149" fmla="*/ 471 w 471"/>
                <a:gd name="T150" fmla="*/ 444 h 4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1" h="444">
                  <a:moveTo>
                    <a:pt x="338" y="0"/>
                  </a:moveTo>
                  <a:lnTo>
                    <a:pt x="363" y="0"/>
                  </a:lnTo>
                  <a:lnTo>
                    <a:pt x="363" y="35"/>
                  </a:lnTo>
                  <a:lnTo>
                    <a:pt x="373" y="44"/>
                  </a:lnTo>
                  <a:lnTo>
                    <a:pt x="376" y="49"/>
                  </a:lnTo>
                  <a:lnTo>
                    <a:pt x="382" y="49"/>
                  </a:lnTo>
                  <a:lnTo>
                    <a:pt x="384" y="56"/>
                  </a:lnTo>
                  <a:lnTo>
                    <a:pt x="387" y="92"/>
                  </a:lnTo>
                  <a:lnTo>
                    <a:pt x="401" y="115"/>
                  </a:lnTo>
                  <a:lnTo>
                    <a:pt x="422" y="149"/>
                  </a:lnTo>
                  <a:lnTo>
                    <a:pt x="422" y="154"/>
                  </a:lnTo>
                  <a:lnTo>
                    <a:pt x="444" y="183"/>
                  </a:lnTo>
                  <a:lnTo>
                    <a:pt x="444" y="188"/>
                  </a:lnTo>
                  <a:lnTo>
                    <a:pt x="467" y="211"/>
                  </a:lnTo>
                  <a:lnTo>
                    <a:pt x="470" y="252"/>
                  </a:lnTo>
                  <a:lnTo>
                    <a:pt x="467" y="290"/>
                  </a:lnTo>
                  <a:lnTo>
                    <a:pt x="459" y="307"/>
                  </a:lnTo>
                  <a:lnTo>
                    <a:pt x="452" y="316"/>
                  </a:lnTo>
                  <a:lnTo>
                    <a:pt x="449" y="334"/>
                  </a:lnTo>
                  <a:lnTo>
                    <a:pt x="440" y="350"/>
                  </a:lnTo>
                  <a:lnTo>
                    <a:pt x="433" y="357"/>
                  </a:lnTo>
                  <a:lnTo>
                    <a:pt x="434" y="363"/>
                  </a:lnTo>
                  <a:lnTo>
                    <a:pt x="426" y="373"/>
                  </a:lnTo>
                  <a:lnTo>
                    <a:pt x="422" y="396"/>
                  </a:lnTo>
                  <a:lnTo>
                    <a:pt x="421" y="409"/>
                  </a:lnTo>
                  <a:lnTo>
                    <a:pt x="412" y="414"/>
                  </a:lnTo>
                  <a:lnTo>
                    <a:pt x="410" y="419"/>
                  </a:lnTo>
                  <a:lnTo>
                    <a:pt x="405" y="430"/>
                  </a:lnTo>
                  <a:lnTo>
                    <a:pt x="395" y="432"/>
                  </a:lnTo>
                  <a:lnTo>
                    <a:pt x="388" y="435"/>
                  </a:lnTo>
                  <a:lnTo>
                    <a:pt x="379" y="443"/>
                  </a:lnTo>
                  <a:lnTo>
                    <a:pt x="366" y="428"/>
                  </a:lnTo>
                  <a:lnTo>
                    <a:pt x="352" y="430"/>
                  </a:lnTo>
                  <a:lnTo>
                    <a:pt x="348" y="430"/>
                  </a:lnTo>
                  <a:lnTo>
                    <a:pt x="328" y="434"/>
                  </a:lnTo>
                  <a:lnTo>
                    <a:pt x="315" y="419"/>
                  </a:lnTo>
                  <a:lnTo>
                    <a:pt x="308" y="405"/>
                  </a:lnTo>
                  <a:lnTo>
                    <a:pt x="302" y="407"/>
                  </a:lnTo>
                  <a:lnTo>
                    <a:pt x="296" y="395"/>
                  </a:lnTo>
                  <a:lnTo>
                    <a:pt x="293" y="384"/>
                  </a:lnTo>
                  <a:lnTo>
                    <a:pt x="290" y="380"/>
                  </a:lnTo>
                  <a:lnTo>
                    <a:pt x="290" y="363"/>
                  </a:lnTo>
                  <a:lnTo>
                    <a:pt x="292" y="352"/>
                  </a:lnTo>
                  <a:lnTo>
                    <a:pt x="289" y="345"/>
                  </a:lnTo>
                  <a:lnTo>
                    <a:pt x="278" y="348"/>
                  </a:lnTo>
                  <a:lnTo>
                    <a:pt x="272" y="350"/>
                  </a:lnTo>
                  <a:lnTo>
                    <a:pt x="262" y="350"/>
                  </a:lnTo>
                  <a:lnTo>
                    <a:pt x="259" y="350"/>
                  </a:lnTo>
                  <a:lnTo>
                    <a:pt x="254" y="350"/>
                  </a:lnTo>
                  <a:lnTo>
                    <a:pt x="247" y="340"/>
                  </a:lnTo>
                  <a:lnTo>
                    <a:pt x="240" y="325"/>
                  </a:lnTo>
                  <a:lnTo>
                    <a:pt x="238" y="327"/>
                  </a:lnTo>
                  <a:lnTo>
                    <a:pt x="226" y="327"/>
                  </a:lnTo>
                  <a:lnTo>
                    <a:pt x="225" y="322"/>
                  </a:lnTo>
                  <a:lnTo>
                    <a:pt x="218" y="327"/>
                  </a:lnTo>
                  <a:lnTo>
                    <a:pt x="210" y="325"/>
                  </a:lnTo>
                  <a:lnTo>
                    <a:pt x="200" y="325"/>
                  </a:lnTo>
                  <a:lnTo>
                    <a:pt x="192" y="322"/>
                  </a:lnTo>
                  <a:lnTo>
                    <a:pt x="190" y="327"/>
                  </a:lnTo>
                  <a:lnTo>
                    <a:pt x="179" y="329"/>
                  </a:lnTo>
                  <a:lnTo>
                    <a:pt x="176" y="325"/>
                  </a:lnTo>
                  <a:lnTo>
                    <a:pt x="169" y="334"/>
                  </a:lnTo>
                  <a:lnTo>
                    <a:pt x="160" y="343"/>
                  </a:lnTo>
                  <a:lnTo>
                    <a:pt x="155" y="343"/>
                  </a:lnTo>
                  <a:lnTo>
                    <a:pt x="146" y="354"/>
                  </a:lnTo>
                  <a:lnTo>
                    <a:pt x="134" y="354"/>
                  </a:lnTo>
                  <a:lnTo>
                    <a:pt x="124" y="357"/>
                  </a:lnTo>
                  <a:lnTo>
                    <a:pt x="113" y="363"/>
                  </a:lnTo>
                  <a:lnTo>
                    <a:pt x="107" y="370"/>
                  </a:lnTo>
                  <a:lnTo>
                    <a:pt x="103" y="368"/>
                  </a:lnTo>
                  <a:lnTo>
                    <a:pt x="99" y="375"/>
                  </a:lnTo>
                  <a:lnTo>
                    <a:pt x="93" y="377"/>
                  </a:lnTo>
                  <a:lnTo>
                    <a:pt x="86" y="386"/>
                  </a:lnTo>
                  <a:lnTo>
                    <a:pt x="64" y="386"/>
                  </a:lnTo>
                  <a:lnTo>
                    <a:pt x="54" y="373"/>
                  </a:lnTo>
                  <a:lnTo>
                    <a:pt x="53" y="368"/>
                  </a:lnTo>
                  <a:lnTo>
                    <a:pt x="50" y="373"/>
                  </a:lnTo>
                  <a:lnTo>
                    <a:pt x="46" y="365"/>
                  </a:lnTo>
                  <a:lnTo>
                    <a:pt x="47" y="341"/>
                  </a:lnTo>
                  <a:lnTo>
                    <a:pt x="50" y="327"/>
                  </a:lnTo>
                  <a:lnTo>
                    <a:pt x="46" y="316"/>
                  </a:lnTo>
                  <a:lnTo>
                    <a:pt x="41" y="306"/>
                  </a:lnTo>
                  <a:lnTo>
                    <a:pt x="40" y="293"/>
                  </a:lnTo>
                  <a:lnTo>
                    <a:pt x="33" y="288"/>
                  </a:lnTo>
                  <a:lnTo>
                    <a:pt x="32" y="286"/>
                  </a:lnTo>
                  <a:lnTo>
                    <a:pt x="30" y="281"/>
                  </a:lnTo>
                  <a:lnTo>
                    <a:pt x="20" y="265"/>
                  </a:lnTo>
                  <a:lnTo>
                    <a:pt x="8" y="225"/>
                  </a:lnTo>
                  <a:lnTo>
                    <a:pt x="4" y="199"/>
                  </a:lnTo>
                  <a:lnTo>
                    <a:pt x="4" y="183"/>
                  </a:lnTo>
                  <a:lnTo>
                    <a:pt x="0" y="177"/>
                  </a:lnTo>
                  <a:lnTo>
                    <a:pt x="1" y="163"/>
                  </a:lnTo>
                  <a:lnTo>
                    <a:pt x="5" y="156"/>
                  </a:lnTo>
                  <a:lnTo>
                    <a:pt x="20" y="136"/>
                  </a:lnTo>
                  <a:lnTo>
                    <a:pt x="36" y="138"/>
                  </a:lnTo>
                  <a:lnTo>
                    <a:pt x="38" y="142"/>
                  </a:lnTo>
                  <a:lnTo>
                    <a:pt x="59" y="142"/>
                  </a:lnTo>
                  <a:lnTo>
                    <a:pt x="60" y="136"/>
                  </a:lnTo>
                  <a:lnTo>
                    <a:pt x="64" y="138"/>
                  </a:lnTo>
                  <a:lnTo>
                    <a:pt x="69" y="133"/>
                  </a:lnTo>
                  <a:lnTo>
                    <a:pt x="74" y="135"/>
                  </a:lnTo>
                  <a:lnTo>
                    <a:pt x="78" y="131"/>
                  </a:lnTo>
                  <a:lnTo>
                    <a:pt x="77" y="126"/>
                  </a:lnTo>
                  <a:lnTo>
                    <a:pt x="81" y="113"/>
                  </a:lnTo>
                  <a:lnTo>
                    <a:pt x="86" y="108"/>
                  </a:lnTo>
                  <a:lnTo>
                    <a:pt x="84" y="104"/>
                  </a:lnTo>
                  <a:lnTo>
                    <a:pt x="86" y="101"/>
                  </a:lnTo>
                  <a:lnTo>
                    <a:pt x="84" y="95"/>
                  </a:lnTo>
                  <a:lnTo>
                    <a:pt x="92" y="86"/>
                  </a:lnTo>
                  <a:lnTo>
                    <a:pt x="105" y="85"/>
                  </a:lnTo>
                  <a:lnTo>
                    <a:pt x="117" y="63"/>
                  </a:lnTo>
                  <a:lnTo>
                    <a:pt x="133" y="46"/>
                  </a:lnTo>
                  <a:lnTo>
                    <a:pt x="139" y="44"/>
                  </a:lnTo>
                  <a:lnTo>
                    <a:pt x="143" y="40"/>
                  </a:lnTo>
                  <a:lnTo>
                    <a:pt x="151" y="40"/>
                  </a:lnTo>
                  <a:lnTo>
                    <a:pt x="163" y="54"/>
                  </a:lnTo>
                  <a:lnTo>
                    <a:pt x="167" y="56"/>
                  </a:lnTo>
                  <a:lnTo>
                    <a:pt x="172" y="49"/>
                  </a:lnTo>
                  <a:lnTo>
                    <a:pt x="180" y="40"/>
                  </a:lnTo>
                  <a:lnTo>
                    <a:pt x="185" y="38"/>
                  </a:lnTo>
                  <a:lnTo>
                    <a:pt x="191" y="24"/>
                  </a:lnTo>
                  <a:lnTo>
                    <a:pt x="197" y="23"/>
                  </a:lnTo>
                  <a:lnTo>
                    <a:pt x="204" y="17"/>
                  </a:lnTo>
                  <a:lnTo>
                    <a:pt x="210" y="12"/>
                  </a:lnTo>
                  <a:lnTo>
                    <a:pt x="218" y="12"/>
                  </a:lnTo>
                  <a:lnTo>
                    <a:pt x="223" y="5"/>
                  </a:lnTo>
                  <a:lnTo>
                    <a:pt x="232" y="5"/>
                  </a:lnTo>
                  <a:lnTo>
                    <a:pt x="241" y="5"/>
                  </a:lnTo>
                  <a:lnTo>
                    <a:pt x="254" y="8"/>
                  </a:lnTo>
                  <a:lnTo>
                    <a:pt x="262" y="15"/>
                  </a:lnTo>
                  <a:lnTo>
                    <a:pt x="264" y="21"/>
                  </a:lnTo>
                  <a:lnTo>
                    <a:pt x="265" y="24"/>
                  </a:lnTo>
                  <a:lnTo>
                    <a:pt x="267" y="33"/>
                  </a:lnTo>
                  <a:lnTo>
                    <a:pt x="265" y="37"/>
                  </a:lnTo>
                  <a:lnTo>
                    <a:pt x="265" y="44"/>
                  </a:lnTo>
                  <a:lnTo>
                    <a:pt x="264" y="49"/>
                  </a:lnTo>
                  <a:lnTo>
                    <a:pt x="285" y="69"/>
                  </a:lnTo>
                  <a:lnTo>
                    <a:pt x="292" y="79"/>
                  </a:lnTo>
                  <a:lnTo>
                    <a:pt x="300" y="83"/>
                  </a:lnTo>
                  <a:lnTo>
                    <a:pt x="309" y="88"/>
                  </a:lnTo>
                  <a:lnTo>
                    <a:pt x="314" y="90"/>
                  </a:lnTo>
                  <a:lnTo>
                    <a:pt x="323" y="85"/>
                  </a:lnTo>
                  <a:lnTo>
                    <a:pt x="330" y="69"/>
                  </a:lnTo>
                  <a:lnTo>
                    <a:pt x="333" y="56"/>
                  </a:lnTo>
                  <a:lnTo>
                    <a:pt x="335" y="33"/>
                  </a:lnTo>
                  <a:lnTo>
                    <a:pt x="338" y="23"/>
                  </a:lnTo>
                  <a:lnTo>
                    <a:pt x="338" y="0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en-US" sz="1400">
                <a:solidFill>
                  <a:schemeClr val="tx1">
                    <a:lumMod val="95000"/>
                  </a:schemeClr>
                </a:solidFill>
                <a:cs typeface="+mn-cs"/>
              </a:endParaRPr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gray">
            <a:xfrm>
              <a:off x="6248200" y="3262238"/>
              <a:ext cx="376238" cy="85725"/>
            </a:xfrm>
            <a:custGeom>
              <a:avLst/>
              <a:gdLst>
                <a:gd name="T0" fmla="*/ 2147483647 w 263"/>
                <a:gd name="T1" fmla="*/ 2147483647 h 60"/>
                <a:gd name="T2" fmla="*/ 2147483647 w 263"/>
                <a:gd name="T3" fmla="*/ 2147483647 h 60"/>
                <a:gd name="T4" fmla="*/ 2147483647 w 263"/>
                <a:gd name="T5" fmla="*/ 2147483647 h 60"/>
                <a:gd name="T6" fmla="*/ 2147483647 w 263"/>
                <a:gd name="T7" fmla="*/ 2147483647 h 60"/>
                <a:gd name="T8" fmla="*/ 2147483647 w 263"/>
                <a:gd name="T9" fmla="*/ 2147483647 h 60"/>
                <a:gd name="T10" fmla="*/ 2147483647 w 263"/>
                <a:gd name="T11" fmla="*/ 2147483647 h 60"/>
                <a:gd name="T12" fmla="*/ 2147483647 w 263"/>
                <a:gd name="T13" fmla="*/ 2147483647 h 60"/>
                <a:gd name="T14" fmla="*/ 2147483647 w 263"/>
                <a:gd name="T15" fmla="*/ 2147483647 h 60"/>
                <a:gd name="T16" fmla="*/ 2147483647 w 263"/>
                <a:gd name="T17" fmla="*/ 2147483647 h 60"/>
                <a:gd name="T18" fmla="*/ 2147483647 w 263"/>
                <a:gd name="T19" fmla="*/ 2147483647 h 60"/>
                <a:gd name="T20" fmla="*/ 2147483647 w 263"/>
                <a:gd name="T21" fmla="*/ 2147483647 h 60"/>
                <a:gd name="T22" fmla="*/ 2147483647 w 263"/>
                <a:gd name="T23" fmla="*/ 2147483647 h 60"/>
                <a:gd name="T24" fmla="*/ 2147483647 w 263"/>
                <a:gd name="T25" fmla="*/ 2147483647 h 60"/>
                <a:gd name="T26" fmla="*/ 2147483647 w 263"/>
                <a:gd name="T27" fmla="*/ 2147483647 h 60"/>
                <a:gd name="T28" fmla="*/ 2147483647 w 263"/>
                <a:gd name="T29" fmla="*/ 2147483647 h 60"/>
                <a:gd name="T30" fmla="*/ 2147483647 w 263"/>
                <a:gd name="T31" fmla="*/ 2147483647 h 60"/>
                <a:gd name="T32" fmla="*/ 2147483647 w 263"/>
                <a:gd name="T33" fmla="*/ 2147483647 h 60"/>
                <a:gd name="T34" fmla="*/ 2147483647 w 263"/>
                <a:gd name="T35" fmla="*/ 2147483647 h 60"/>
                <a:gd name="T36" fmla="*/ 2147483647 w 263"/>
                <a:gd name="T37" fmla="*/ 2147483647 h 60"/>
                <a:gd name="T38" fmla="*/ 2147483647 w 263"/>
                <a:gd name="T39" fmla="*/ 2147483647 h 60"/>
                <a:gd name="T40" fmla="*/ 2147483647 w 263"/>
                <a:gd name="T41" fmla="*/ 2147483647 h 60"/>
                <a:gd name="T42" fmla="*/ 2147483647 w 263"/>
                <a:gd name="T43" fmla="*/ 2147483647 h 60"/>
                <a:gd name="T44" fmla="*/ 2147483647 w 263"/>
                <a:gd name="T45" fmla="*/ 2147483647 h 60"/>
                <a:gd name="T46" fmla="*/ 2147483647 w 263"/>
                <a:gd name="T47" fmla="*/ 2147483647 h 60"/>
                <a:gd name="T48" fmla="*/ 2147483647 w 263"/>
                <a:gd name="T49" fmla="*/ 2147483647 h 60"/>
                <a:gd name="T50" fmla="*/ 2147483647 w 263"/>
                <a:gd name="T51" fmla="*/ 2147483647 h 60"/>
                <a:gd name="T52" fmla="*/ 2147483647 w 263"/>
                <a:gd name="T53" fmla="*/ 2147483647 h 60"/>
                <a:gd name="T54" fmla="*/ 2147483647 w 263"/>
                <a:gd name="T55" fmla="*/ 2147483647 h 60"/>
                <a:gd name="T56" fmla="*/ 2147483647 w 263"/>
                <a:gd name="T57" fmla="*/ 2147483647 h 60"/>
                <a:gd name="T58" fmla="*/ 2147483647 w 263"/>
                <a:gd name="T59" fmla="*/ 2147483647 h 60"/>
                <a:gd name="T60" fmla="*/ 2147483647 w 263"/>
                <a:gd name="T61" fmla="*/ 2147483647 h 60"/>
                <a:gd name="T62" fmla="*/ 2147483647 w 263"/>
                <a:gd name="T63" fmla="*/ 2147483647 h 60"/>
                <a:gd name="T64" fmla="*/ 2147483647 w 263"/>
                <a:gd name="T65" fmla="*/ 2147483647 h 60"/>
                <a:gd name="T66" fmla="*/ 2147483647 w 263"/>
                <a:gd name="T67" fmla="*/ 2147483647 h 60"/>
                <a:gd name="T68" fmla="*/ 0 w 263"/>
                <a:gd name="T69" fmla="*/ 0 h 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3"/>
                <a:gd name="T106" fmla="*/ 0 h 60"/>
                <a:gd name="T107" fmla="*/ 263 w 263"/>
                <a:gd name="T108" fmla="*/ 60 h 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3" h="60">
                  <a:moveTo>
                    <a:pt x="0" y="0"/>
                  </a:moveTo>
                  <a:lnTo>
                    <a:pt x="19" y="8"/>
                  </a:lnTo>
                  <a:lnTo>
                    <a:pt x="36" y="8"/>
                  </a:lnTo>
                  <a:lnTo>
                    <a:pt x="52" y="8"/>
                  </a:lnTo>
                  <a:lnTo>
                    <a:pt x="63" y="8"/>
                  </a:lnTo>
                  <a:lnTo>
                    <a:pt x="71" y="10"/>
                  </a:lnTo>
                  <a:lnTo>
                    <a:pt x="83" y="15"/>
                  </a:lnTo>
                  <a:lnTo>
                    <a:pt x="89" y="27"/>
                  </a:lnTo>
                  <a:lnTo>
                    <a:pt x="94" y="33"/>
                  </a:lnTo>
                  <a:lnTo>
                    <a:pt x="104" y="31"/>
                  </a:lnTo>
                  <a:lnTo>
                    <a:pt x="115" y="31"/>
                  </a:lnTo>
                  <a:lnTo>
                    <a:pt x="128" y="38"/>
                  </a:lnTo>
                  <a:lnTo>
                    <a:pt x="136" y="41"/>
                  </a:lnTo>
                  <a:lnTo>
                    <a:pt x="142" y="41"/>
                  </a:lnTo>
                  <a:lnTo>
                    <a:pt x="144" y="33"/>
                  </a:lnTo>
                  <a:lnTo>
                    <a:pt x="147" y="27"/>
                  </a:lnTo>
                  <a:lnTo>
                    <a:pt x="165" y="31"/>
                  </a:lnTo>
                  <a:lnTo>
                    <a:pt x="178" y="31"/>
                  </a:lnTo>
                  <a:lnTo>
                    <a:pt x="191" y="31"/>
                  </a:lnTo>
                  <a:lnTo>
                    <a:pt x="201" y="36"/>
                  </a:lnTo>
                  <a:lnTo>
                    <a:pt x="206" y="40"/>
                  </a:lnTo>
                  <a:lnTo>
                    <a:pt x="217" y="38"/>
                  </a:lnTo>
                  <a:lnTo>
                    <a:pt x="223" y="34"/>
                  </a:lnTo>
                  <a:lnTo>
                    <a:pt x="227" y="31"/>
                  </a:lnTo>
                  <a:lnTo>
                    <a:pt x="239" y="31"/>
                  </a:lnTo>
                  <a:lnTo>
                    <a:pt x="246" y="27"/>
                  </a:lnTo>
                  <a:lnTo>
                    <a:pt x="256" y="24"/>
                  </a:lnTo>
                  <a:lnTo>
                    <a:pt x="262" y="24"/>
                  </a:lnTo>
                  <a:lnTo>
                    <a:pt x="260" y="36"/>
                  </a:lnTo>
                  <a:lnTo>
                    <a:pt x="257" y="41"/>
                  </a:lnTo>
                  <a:lnTo>
                    <a:pt x="251" y="47"/>
                  </a:lnTo>
                  <a:lnTo>
                    <a:pt x="246" y="47"/>
                  </a:lnTo>
                  <a:lnTo>
                    <a:pt x="245" y="47"/>
                  </a:lnTo>
                  <a:lnTo>
                    <a:pt x="238" y="48"/>
                  </a:lnTo>
                  <a:lnTo>
                    <a:pt x="232" y="55"/>
                  </a:lnTo>
                  <a:lnTo>
                    <a:pt x="226" y="53"/>
                  </a:lnTo>
                  <a:lnTo>
                    <a:pt x="221" y="50"/>
                  </a:lnTo>
                  <a:lnTo>
                    <a:pt x="215" y="53"/>
                  </a:lnTo>
                  <a:lnTo>
                    <a:pt x="209" y="55"/>
                  </a:lnTo>
                  <a:lnTo>
                    <a:pt x="205" y="55"/>
                  </a:lnTo>
                  <a:lnTo>
                    <a:pt x="201" y="59"/>
                  </a:lnTo>
                  <a:lnTo>
                    <a:pt x="190" y="59"/>
                  </a:lnTo>
                  <a:lnTo>
                    <a:pt x="186" y="53"/>
                  </a:lnTo>
                  <a:lnTo>
                    <a:pt x="180" y="47"/>
                  </a:lnTo>
                  <a:lnTo>
                    <a:pt x="172" y="53"/>
                  </a:lnTo>
                  <a:lnTo>
                    <a:pt x="169" y="59"/>
                  </a:lnTo>
                  <a:lnTo>
                    <a:pt x="163" y="59"/>
                  </a:lnTo>
                  <a:lnTo>
                    <a:pt x="153" y="47"/>
                  </a:lnTo>
                  <a:lnTo>
                    <a:pt x="150" y="48"/>
                  </a:lnTo>
                  <a:lnTo>
                    <a:pt x="144" y="48"/>
                  </a:lnTo>
                  <a:lnTo>
                    <a:pt x="141" y="55"/>
                  </a:lnTo>
                  <a:lnTo>
                    <a:pt x="132" y="53"/>
                  </a:lnTo>
                  <a:lnTo>
                    <a:pt x="123" y="53"/>
                  </a:lnTo>
                  <a:lnTo>
                    <a:pt x="119" y="50"/>
                  </a:lnTo>
                  <a:lnTo>
                    <a:pt x="114" y="47"/>
                  </a:lnTo>
                  <a:lnTo>
                    <a:pt x="105" y="48"/>
                  </a:lnTo>
                  <a:lnTo>
                    <a:pt x="96" y="55"/>
                  </a:lnTo>
                  <a:lnTo>
                    <a:pt x="91" y="53"/>
                  </a:lnTo>
                  <a:lnTo>
                    <a:pt x="83" y="50"/>
                  </a:lnTo>
                  <a:lnTo>
                    <a:pt x="73" y="45"/>
                  </a:lnTo>
                  <a:lnTo>
                    <a:pt x="65" y="45"/>
                  </a:lnTo>
                  <a:lnTo>
                    <a:pt x="47" y="40"/>
                  </a:lnTo>
                  <a:lnTo>
                    <a:pt x="36" y="36"/>
                  </a:lnTo>
                  <a:lnTo>
                    <a:pt x="29" y="34"/>
                  </a:lnTo>
                  <a:lnTo>
                    <a:pt x="18" y="33"/>
                  </a:lnTo>
                  <a:lnTo>
                    <a:pt x="11" y="25"/>
                  </a:lnTo>
                  <a:lnTo>
                    <a:pt x="4" y="24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en-US" sz="1400">
                <a:solidFill>
                  <a:schemeClr val="tx1">
                    <a:lumMod val="95000"/>
                  </a:schemeClr>
                </a:solidFill>
                <a:cs typeface="+mn-cs"/>
              </a:endParaRPr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gray">
            <a:xfrm>
              <a:off x="6452988" y="3092375"/>
              <a:ext cx="171450" cy="166688"/>
            </a:xfrm>
            <a:custGeom>
              <a:avLst/>
              <a:gdLst>
                <a:gd name="T0" fmla="*/ 2147483647 w 120"/>
                <a:gd name="T1" fmla="*/ 2147483647 h 117"/>
                <a:gd name="T2" fmla="*/ 2147483647 w 120"/>
                <a:gd name="T3" fmla="*/ 0 h 117"/>
                <a:gd name="T4" fmla="*/ 2147483647 w 120"/>
                <a:gd name="T5" fmla="*/ 2147483647 h 117"/>
                <a:gd name="T6" fmla="*/ 2147483647 w 120"/>
                <a:gd name="T7" fmla="*/ 2147483647 h 117"/>
                <a:gd name="T8" fmla="*/ 2147483647 w 120"/>
                <a:gd name="T9" fmla="*/ 2147483647 h 117"/>
                <a:gd name="T10" fmla="*/ 2147483647 w 120"/>
                <a:gd name="T11" fmla="*/ 2147483647 h 117"/>
                <a:gd name="T12" fmla="*/ 2147483647 w 120"/>
                <a:gd name="T13" fmla="*/ 2147483647 h 117"/>
                <a:gd name="T14" fmla="*/ 2147483647 w 120"/>
                <a:gd name="T15" fmla="*/ 2147483647 h 117"/>
                <a:gd name="T16" fmla="*/ 2147483647 w 120"/>
                <a:gd name="T17" fmla="*/ 2147483647 h 117"/>
                <a:gd name="T18" fmla="*/ 2147483647 w 120"/>
                <a:gd name="T19" fmla="*/ 2147483647 h 117"/>
                <a:gd name="T20" fmla="*/ 2147483647 w 120"/>
                <a:gd name="T21" fmla="*/ 2147483647 h 117"/>
                <a:gd name="T22" fmla="*/ 2147483647 w 120"/>
                <a:gd name="T23" fmla="*/ 2147483647 h 117"/>
                <a:gd name="T24" fmla="*/ 2147483647 w 120"/>
                <a:gd name="T25" fmla="*/ 2147483647 h 117"/>
                <a:gd name="T26" fmla="*/ 2147483647 w 120"/>
                <a:gd name="T27" fmla="*/ 2147483647 h 117"/>
                <a:gd name="T28" fmla="*/ 2147483647 w 120"/>
                <a:gd name="T29" fmla="*/ 2147483647 h 117"/>
                <a:gd name="T30" fmla="*/ 2147483647 w 120"/>
                <a:gd name="T31" fmla="*/ 2147483647 h 117"/>
                <a:gd name="T32" fmla="*/ 2147483647 w 120"/>
                <a:gd name="T33" fmla="*/ 2147483647 h 117"/>
                <a:gd name="T34" fmla="*/ 2147483647 w 120"/>
                <a:gd name="T35" fmla="*/ 2147483647 h 117"/>
                <a:gd name="T36" fmla="*/ 2147483647 w 120"/>
                <a:gd name="T37" fmla="*/ 2147483647 h 117"/>
                <a:gd name="T38" fmla="*/ 2147483647 w 120"/>
                <a:gd name="T39" fmla="*/ 2147483647 h 117"/>
                <a:gd name="T40" fmla="*/ 2147483647 w 120"/>
                <a:gd name="T41" fmla="*/ 2147483647 h 117"/>
                <a:gd name="T42" fmla="*/ 2147483647 w 120"/>
                <a:gd name="T43" fmla="*/ 2147483647 h 117"/>
                <a:gd name="T44" fmla="*/ 2147483647 w 120"/>
                <a:gd name="T45" fmla="*/ 2147483647 h 117"/>
                <a:gd name="T46" fmla="*/ 2147483647 w 120"/>
                <a:gd name="T47" fmla="*/ 2147483647 h 117"/>
                <a:gd name="T48" fmla="*/ 2147483647 w 120"/>
                <a:gd name="T49" fmla="*/ 2147483647 h 117"/>
                <a:gd name="T50" fmla="*/ 2147483647 w 120"/>
                <a:gd name="T51" fmla="*/ 2147483647 h 117"/>
                <a:gd name="T52" fmla="*/ 2147483647 w 120"/>
                <a:gd name="T53" fmla="*/ 2147483647 h 117"/>
                <a:gd name="T54" fmla="*/ 2147483647 w 120"/>
                <a:gd name="T55" fmla="*/ 2147483647 h 117"/>
                <a:gd name="T56" fmla="*/ 2147483647 w 120"/>
                <a:gd name="T57" fmla="*/ 2147483647 h 117"/>
                <a:gd name="T58" fmla="*/ 2147483647 w 120"/>
                <a:gd name="T59" fmla="*/ 2147483647 h 117"/>
                <a:gd name="T60" fmla="*/ 2147483647 w 120"/>
                <a:gd name="T61" fmla="*/ 2147483647 h 117"/>
                <a:gd name="T62" fmla="*/ 2147483647 w 120"/>
                <a:gd name="T63" fmla="*/ 2147483647 h 117"/>
                <a:gd name="T64" fmla="*/ 2147483647 w 120"/>
                <a:gd name="T65" fmla="*/ 2147483647 h 117"/>
                <a:gd name="T66" fmla="*/ 2147483647 w 120"/>
                <a:gd name="T67" fmla="*/ 2147483647 h 117"/>
                <a:gd name="T68" fmla="*/ 2147483647 w 120"/>
                <a:gd name="T69" fmla="*/ 2147483647 h 117"/>
                <a:gd name="T70" fmla="*/ 2147483647 w 120"/>
                <a:gd name="T71" fmla="*/ 2147483647 h 117"/>
                <a:gd name="T72" fmla="*/ 2147483647 w 120"/>
                <a:gd name="T73" fmla="*/ 2147483647 h 117"/>
                <a:gd name="T74" fmla="*/ 2147483647 w 120"/>
                <a:gd name="T75" fmla="*/ 2147483647 h 11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0"/>
                <a:gd name="T115" fmla="*/ 0 h 117"/>
                <a:gd name="T116" fmla="*/ 120 w 120"/>
                <a:gd name="T117" fmla="*/ 117 h 11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0" h="117">
                  <a:moveTo>
                    <a:pt x="29" y="0"/>
                  </a:moveTo>
                  <a:lnTo>
                    <a:pt x="58" y="1"/>
                  </a:lnTo>
                  <a:lnTo>
                    <a:pt x="84" y="1"/>
                  </a:lnTo>
                  <a:lnTo>
                    <a:pt x="99" y="0"/>
                  </a:lnTo>
                  <a:lnTo>
                    <a:pt x="119" y="10"/>
                  </a:lnTo>
                  <a:lnTo>
                    <a:pt x="105" y="14"/>
                  </a:lnTo>
                  <a:lnTo>
                    <a:pt x="99" y="19"/>
                  </a:lnTo>
                  <a:lnTo>
                    <a:pt x="95" y="23"/>
                  </a:lnTo>
                  <a:lnTo>
                    <a:pt x="92" y="26"/>
                  </a:lnTo>
                  <a:lnTo>
                    <a:pt x="92" y="30"/>
                  </a:lnTo>
                  <a:lnTo>
                    <a:pt x="92" y="35"/>
                  </a:lnTo>
                  <a:lnTo>
                    <a:pt x="83" y="39"/>
                  </a:lnTo>
                  <a:lnTo>
                    <a:pt x="76" y="39"/>
                  </a:lnTo>
                  <a:lnTo>
                    <a:pt x="74" y="41"/>
                  </a:lnTo>
                  <a:lnTo>
                    <a:pt x="66" y="41"/>
                  </a:lnTo>
                  <a:lnTo>
                    <a:pt x="63" y="35"/>
                  </a:lnTo>
                  <a:lnTo>
                    <a:pt x="58" y="28"/>
                  </a:lnTo>
                  <a:lnTo>
                    <a:pt x="52" y="23"/>
                  </a:lnTo>
                  <a:lnTo>
                    <a:pt x="41" y="23"/>
                  </a:lnTo>
                  <a:lnTo>
                    <a:pt x="38" y="23"/>
                  </a:lnTo>
                  <a:lnTo>
                    <a:pt x="35" y="32"/>
                  </a:lnTo>
                  <a:lnTo>
                    <a:pt x="37" y="41"/>
                  </a:lnTo>
                  <a:lnTo>
                    <a:pt x="37" y="46"/>
                  </a:lnTo>
                  <a:lnTo>
                    <a:pt x="38" y="51"/>
                  </a:lnTo>
                  <a:lnTo>
                    <a:pt x="44" y="49"/>
                  </a:lnTo>
                  <a:lnTo>
                    <a:pt x="52" y="44"/>
                  </a:lnTo>
                  <a:lnTo>
                    <a:pt x="58" y="44"/>
                  </a:lnTo>
                  <a:lnTo>
                    <a:pt x="62" y="48"/>
                  </a:lnTo>
                  <a:lnTo>
                    <a:pt x="62" y="51"/>
                  </a:lnTo>
                  <a:lnTo>
                    <a:pt x="59" y="58"/>
                  </a:lnTo>
                  <a:lnTo>
                    <a:pt x="58" y="62"/>
                  </a:lnTo>
                  <a:lnTo>
                    <a:pt x="58" y="66"/>
                  </a:lnTo>
                  <a:lnTo>
                    <a:pt x="56" y="71"/>
                  </a:lnTo>
                  <a:lnTo>
                    <a:pt x="59" y="76"/>
                  </a:lnTo>
                  <a:lnTo>
                    <a:pt x="65" y="83"/>
                  </a:lnTo>
                  <a:lnTo>
                    <a:pt x="66" y="82"/>
                  </a:lnTo>
                  <a:lnTo>
                    <a:pt x="66" y="89"/>
                  </a:lnTo>
                  <a:lnTo>
                    <a:pt x="63" y="94"/>
                  </a:lnTo>
                  <a:lnTo>
                    <a:pt x="60" y="99"/>
                  </a:lnTo>
                  <a:lnTo>
                    <a:pt x="59" y="108"/>
                  </a:lnTo>
                  <a:lnTo>
                    <a:pt x="53" y="112"/>
                  </a:lnTo>
                  <a:lnTo>
                    <a:pt x="49" y="112"/>
                  </a:lnTo>
                  <a:lnTo>
                    <a:pt x="44" y="112"/>
                  </a:lnTo>
                  <a:lnTo>
                    <a:pt x="44" y="105"/>
                  </a:lnTo>
                  <a:lnTo>
                    <a:pt x="44" y="92"/>
                  </a:lnTo>
                  <a:lnTo>
                    <a:pt x="39" y="89"/>
                  </a:lnTo>
                  <a:lnTo>
                    <a:pt x="38" y="83"/>
                  </a:lnTo>
                  <a:lnTo>
                    <a:pt x="39" y="73"/>
                  </a:lnTo>
                  <a:lnTo>
                    <a:pt x="35" y="69"/>
                  </a:lnTo>
                  <a:lnTo>
                    <a:pt x="25" y="73"/>
                  </a:lnTo>
                  <a:lnTo>
                    <a:pt x="21" y="69"/>
                  </a:lnTo>
                  <a:lnTo>
                    <a:pt x="16" y="74"/>
                  </a:lnTo>
                  <a:lnTo>
                    <a:pt x="21" y="78"/>
                  </a:lnTo>
                  <a:lnTo>
                    <a:pt x="28" y="82"/>
                  </a:lnTo>
                  <a:lnTo>
                    <a:pt x="29" y="85"/>
                  </a:lnTo>
                  <a:lnTo>
                    <a:pt x="34" y="92"/>
                  </a:lnTo>
                  <a:lnTo>
                    <a:pt x="34" y="98"/>
                  </a:lnTo>
                  <a:lnTo>
                    <a:pt x="29" y="107"/>
                  </a:lnTo>
                  <a:lnTo>
                    <a:pt x="23" y="114"/>
                  </a:lnTo>
                  <a:lnTo>
                    <a:pt x="21" y="116"/>
                  </a:lnTo>
                  <a:lnTo>
                    <a:pt x="21" y="110"/>
                  </a:lnTo>
                  <a:lnTo>
                    <a:pt x="21" y="105"/>
                  </a:lnTo>
                  <a:lnTo>
                    <a:pt x="22" y="98"/>
                  </a:lnTo>
                  <a:lnTo>
                    <a:pt x="15" y="92"/>
                  </a:lnTo>
                  <a:lnTo>
                    <a:pt x="8" y="87"/>
                  </a:lnTo>
                  <a:lnTo>
                    <a:pt x="7" y="82"/>
                  </a:lnTo>
                  <a:lnTo>
                    <a:pt x="0" y="78"/>
                  </a:lnTo>
                  <a:lnTo>
                    <a:pt x="1" y="69"/>
                  </a:lnTo>
                  <a:lnTo>
                    <a:pt x="7" y="64"/>
                  </a:lnTo>
                  <a:lnTo>
                    <a:pt x="11" y="55"/>
                  </a:lnTo>
                  <a:lnTo>
                    <a:pt x="15" y="46"/>
                  </a:lnTo>
                  <a:lnTo>
                    <a:pt x="16" y="37"/>
                  </a:lnTo>
                  <a:lnTo>
                    <a:pt x="15" y="28"/>
                  </a:lnTo>
                  <a:lnTo>
                    <a:pt x="18" y="24"/>
                  </a:lnTo>
                  <a:lnTo>
                    <a:pt x="21" y="21"/>
                  </a:lnTo>
                  <a:lnTo>
                    <a:pt x="16" y="14"/>
                  </a:lnTo>
                  <a:lnTo>
                    <a:pt x="29" y="0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en-US" sz="1400">
                <a:solidFill>
                  <a:schemeClr val="tx1">
                    <a:lumMod val="95000"/>
                  </a:schemeClr>
                </a:solidFill>
                <a:cs typeface="+mn-cs"/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gray">
            <a:xfrm>
              <a:off x="6275188" y="3017763"/>
              <a:ext cx="187325" cy="227012"/>
            </a:xfrm>
            <a:custGeom>
              <a:avLst/>
              <a:gdLst>
                <a:gd name="T0" fmla="*/ 0 w 131"/>
                <a:gd name="T1" fmla="*/ 2147483647 h 159"/>
                <a:gd name="T2" fmla="*/ 2147483647 w 131"/>
                <a:gd name="T3" fmla="*/ 2147483647 h 159"/>
                <a:gd name="T4" fmla="*/ 2147483647 w 131"/>
                <a:gd name="T5" fmla="*/ 2147483647 h 159"/>
                <a:gd name="T6" fmla="*/ 2147483647 w 131"/>
                <a:gd name="T7" fmla="*/ 2147483647 h 159"/>
                <a:gd name="T8" fmla="*/ 2147483647 w 131"/>
                <a:gd name="T9" fmla="*/ 0 h 159"/>
                <a:gd name="T10" fmla="*/ 2147483647 w 131"/>
                <a:gd name="T11" fmla="*/ 2147483647 h 159"/>
                <a:gd name="T12" fmla="*/ 2147483647 w 131"/>
                <a:gd name="T13" fmla="*/ 2147483647 h 159"/>
                <a:gd name="T14" fmla="*/ 2147483647 w 131"/>
                <a:gd name="T15" fmla="*/ 2147483647 h 159"/>
                <a:gd name="T16" fmla="*/ 2147483647 w 131"/>
                <a:gd name="T17" fmla="*/ 0 h 159"/>
                <a:gd name="T18" fmla="*/ 2147483647 w 131"/>
                <a:gd name="T19" fmla="*/ 0 h 159"/>
                <a:gd name="T20" fmla="*/ 2147483647 w 131"/>
                <a:gd name="T21" fmla="*/ 2147483647 h 159"/>
                <a:gd name="T22" fmla="*/ 2147483647 w 131"/>
                <a:gd name="T23" fmla="*/ 2147483647 h 159"/>
                <a:gd name="T24" fmla="*/ 2147483647 w 131"/>
                <a:gd name="T25" fmla="*/ 2147483647 h 159"/>
                <a:gd name="T26" fmla="*/ 2147483647 w 131"/>
                <a:gd name="T27" fmla="*/ 2147483647 h 159"/>
                <a:gd name="T28" fmla="*/ 2147483647 w 131"/>
                <a:gd name="T29" fmla="*/ 2147483647 h 159"/>
                <a:gd name="T30" fmla="*/ 2147483647 w 131"/>
                <a:gd name="T31" fmla="*/ 2147483647 h 159"/>
                <a:gd name="T32" fmla="*/ 2147483647 w 131"/>
                <a:gd name="T33" fmla="*/ 2147483647 h 159"/>
                <a:gd name="T34" fmla="*/ 2147483647 w 131"/>
                <a:gd name="T35" fmla="*/ 2147483647 h 159"/>
                <a:gd name="T36" fmla="*/ 2147483647 w 131"/>
                <a:gd name="T37" fmla="*/ 2147483647 h 159"/>
                <a:gd name="T38" fmla="*/ 2147483647 w 131"/>
                <a:gd name="T39" fmla="*/ 2147483647 h 159"/>
                <a:gd name="T40" fmla="*/ 2147483647 w 131"/>
                <a:gd name="T41" fmla="*/ 2147483647 h 159"/>
                <a:gd name="T42" fmla="*/ 2147483647 w 131"/>
                <a:gd name="T43" fmla="*/ 2147483647 h 159"/>
                <a:gd name="T44" fmla="*/ 2147483647 w 131"/>
                <a:gd name="T45" fmla="*/ 2147483647 h 159"/>
                <a:gd name="T46" fmla="*/ 2147483647 w 131"/>
                <a:gd name="T47" fmla="*/ 2147483647 h 159"/>
                <a:gd name="T48" fmla="*/ 2147483647 w 131"/>
                <a:gd name="T49" fmla="*/ 2147483647 h 159"/>
                <a:gd name="T50" fmla="*/ 2147483647 w 131"/>
                <a:gd name="T51" fmla="*/ 2147483647 h 159"/>
                <a:gd name="T52" fmla="*/ 2147483647 w 131"/>
                <a:gd name="T53" fmla="*/ 2147483647 h 159"/>
                <a:gd name="T54" fmla="*/ 2147483647 w 131"/>
                <a:gd name="T55" fmla="*/ 2147483647 h 159"/>
                <a:gd name="T56" fmla="*/ 2147483647 w 131"/>
                <a:gd name="T57" fmla="*/ 2147483647 h 159"/>
                <a:gd name="T58" fmla="*/ 2147483647 w 131"/>
                <a:gd name="T59" fmla="*/ 2147483647 h 159"/>
                <a:gd name="T60" fmla="*/ 2147483647 w 131"/>
                <a:gd name="T61" fmla="*/ 2147483647 h 159"/>
                <a:gd name="T62" fmla="*/ 2147483647 w 131"/>
                <a:gd name="T63" fmla="*/ 2147483647 h 159"/>
                <a:gd name="T64" fmla="*/ 2147483647 w 131"/>
                <a:gd name="T65" fmla="*/ 2147483647 h 159"/>
                <a:gd name="T66" fmla="*/ 2147483647 w 131"/>
                <a:gd name="T67" fmla="*/ 2147483647 h 159"/>
                <a:gd name="T68" fmla="*/ 2147483647 w 131"/>
                <a:gd name="T69" fmla="*/ 2147483647 h 159"/>
                <a:gd name="T70" fmla="*/ 2147483647 w 131"/>
                <a:gd name="T71" fmla="*/ 2147483647 h 159"/>
                <a:gd name="T72" fmla="*/ 2147483647 w 131"/>
                <a:gd name="T73" fmla="*/ 2147483647 h 159"/>
                <a:gd name="T74" fmla="*/ 0 w 131"/>
                <a:gd name="T75" fmla="*/ 2147483647 h 1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1"/>
                <a:gd name="T115" fmla="*/ 0 h 159"/>
                <a:gd name="T116" fmla="*/ 131 w 131"/>
                <a:gd name="T117" fmla="*/ 159 h 15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1" h="159">
                  <a:moveTo>
                    <a:pt x="0" y="52"/>
                  </a:moveTo>
                  <a:lnTo>
                    <a:pt x="26" y="28"/>
                  </a:lnTo>
                  <a:lnTo>
                    <a:pt x="40" y="17"/>
                  </a:lnTo>
                  <a:lnTo>
                    <a:pt x="47" y="8"/>
                  </a:lnTo>
                  <a:lnTo>
                    <a:pt x="68" y="0"/>
                  </a:lnTo>
                  <a:lnTo>
                    <a:pt x="79" y="19"/>
                  </a:lnTo>
                  <a:lnTo>
                    <a:pt x="91" y="10"/>
                  </a:lnTo>
                  <a:lnTo>
                    <a:pt x="94" y="5"/>
                  </a:lnTo>
                  <a:lnTo>
                    <a:pt x="104" y="0"/>
                  </a:lnTo>
                  <a:lnTo>
                    <a:pt x="110" y="0"/>
                  </a:lnTo>
                  <a:lnTo>
                    <a:pt x="112" y="7"/>
                  </a:lnTo>
                  <a:lnTo>
                    <a:pt x="112" y="12"/>
                  </a:lnTo>
                  <a:lnTo>
                    <a:pt x="106" y="21"/>
                  </a:lnTo>
                  <a:lnTo>
                    <a:pt x="106" y="26"/>
                  </a:lnTo>
                  <a:lnTo>
                    <a:pt x="121" y="49"/>
                  </a:lnTo>
                  <a:lnTo>
                    <a:pt x="124" y="63"/>
                  </a:lnTo>
                  <a:lnTo>
                    <a:pt x="128" y="63"/>
                  </a:lnTo>
                  <a:lnTo>
                    <a:pt x="130" y="70"/>
                  </a:lnTo>
                  <a:lnTo>
                    <a:pt x="124" y="77"/>
                  </a:lnTo>
                  <a:lnTo>
                    <a:pt x="119" y="73"/>
                  </a:lnTo>
                  <a:lnTo>
                    <a:pt x="110" y="79"/>
                  </a:lnTo>
                  <a:lnTo>
                    <a:pt x="112" y="93"/>
                  </a:lnTo>
                  <a:lnTo>
                    <a:pt x="100" y="101"/>
                  </a:lnTo>
                  <a:lnTo>
                    <a:pt x="100" y="124"/>
                  </a:lnTo>
                  <a:lnTo>
                    <a:pt x="100" y="140"/>
                  </a:lnTo>
                  <a:lnTo>
                    <a:pt x="94" y="147"/>
                  </a:lnTo>
                  <a:lnTo>
                    <a:pt x="91" y="158"/>
                  </a:lnTo>
                  <a:lnTo>
                    <a:pt x="85" y="156"/>
                  </a:lnTo>
                  <a:lnTo>
                    <a:pt x="76" y="150"/>
                  </a:lnTo>
                  <a:lnTo>
                    <a:pt x="69" y="145"/>
                  </a:lnTo>
                  <a:lnTo>
                    <a:pt x="64" y="136"/>
                  </a:lnTo>
                  <a:lnTo>
                    <a:pt x="44" y="138"/>
                  </a:lnTo>
                  <a:lnTo>
                    <a:pt x="28" y="133"/>
                  </a:lnTo>
                  <a:lnTo>
                    <a:pt x="16" y="119"/>
                  </a:lnTo>
                  <a:lnTo>
                    <a:pt x="10" y="108"/>
                  </a:lnTo>
                  <a:lnTo>
                    <a:pt x="4" y="100"/>
                  </a:lnTo>
                  <a:lnTo>
                    <a:pt x="4" y="82"/>
                  </a:lnTo>
                  <a:lnTo>
                    <a:pt x="0" y="52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en-US" sz="1400">
                <a:solidFill>
                  <a:schemeClr val="tx1">
                    <a:lumMod val="95000"/>
                  </a:schemeClr>
                </a:solidFill>
                <a:cs typeface="+mn-cs"/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gray">
            <a:xfrm>
              <a:off x="6672063" y="3146350"/>
              <a:ext cx="358775" cy="217488"/>
            </a:xfrm>
            <a:custGeom>
              <a:avLst/>
              <a:gdLst>
                <a:gd name="T0" fmla="*/ 2147483647 w 251"/>
                <a:gd name="T1" fmla="*/ 2147483647 h 152"/>
                <a:gd name="T2" fmla="*/ 2147483647 w 251"/>
                <a:gd name="T3" fmla="*/ 2147483647 h 152"/>
                <a:gd name="T4" fmla="*/ 2147483647 w 251"/>
                <a:gd name="T5" fmla="*/ 2147483647 h 152"/>
                <a:gd name="T6" fmla="*/ 2147483647 w 251"/>
                <a:gd name="T7" fmla="*/ 2147483647 h 152"/>
                <a:gd name="T8" fmla="*/ 2147483647 w 251"/>
                <a:gd name="T9" fmla="*/ 2147483647 h 152"/>
                <a:gd name="T10" fmla="*/ 2147483647 w 251"/>
                <a:gd name="T11" fmla="*/ 2147483647 h 152"/>
                <a:gd name="T12" fmla="*/ 2147483647 w 251"/>
                <a:gd name="T13" fmla="*/ 2147483647 h 152"/>
                <a:gd name="T14" fmla="*/ 2147483647 w 251"/>
                <a:gd name="T15" fmla="*/ 2147483647 h 152"/>
                <a:gd name="T16" fmla="*/ 2147483647 w 251"/>
                <a:gd name="T17" fmla="*/ 2147483647 h 152"/>
                <a:gd name="T18" fmla="*/ 2147483647 w 251"/>
                <a:gd name="T19" fmla="*/ 2147483647 h 152"/>
                <a:gd name="T20" fmla="*/ 2147483647 w 251"/>
                <a:gd name="T21" fmla="*/ 2147483647 h 152"/>
                <a:gd name="T22" fmla="*/ 2147483647 w 251"/>
                <a:gd name="T23" fmla="*/ 2147483647 h 152"/>
                <a:gd name="T24" fmla="*/ 2147483647 w 251"/>
                <a:gd name="T25" fmla="*/ 2147483647 h 152"/>
                <a:gd name="T26" fmla="*/ 2147483647 w 251"/>
                <a:gd name="T27" fmla="*/ 2147483647 h 152"/>
                <a:gd name="T28" fmla="*/ 2147483647 w 251"/>
                <a:gd name="T29" fmla="*/ 2147483647 h 152"/>
                <a:gd name="T30" fmla="*/ 2147483647 w 251"/>
                <a:gd name="T31" fmla="*/ 2147483647 h 152"/>
                <a:gd name="T32" fmla="*/ 2147483647 w 251"/>
                <a:gd name="T33" fmla="*/ 2147483647 h 152"/>
                <a:gd name="T34" fmla="*/ 2147483647 w 251"/>
                <a:gd name="T35" fmla="*/ 2147483647 h 152"/>
                <a:gd name="T36" fmla="*/ 2147483647 w 251"/>
                <a:gd name="T37" fmla="*/ 2147483647 h 152"/>
                <a:gd name="T38" fmla="*/ 2147483647 w 251"/>
                <a:gd name="T39" fmla="*/ 2147483647 h 152"/>
                <a:gd name="T40" fmla="*/ 2147483647 w 251"/>
                <a:gd name="T41" fmla="*/ 2147483647 h 152"/>
                <a:gd name="T42" fmla="*/ 2147483647 w 251"/>
                <a:gd name="T43" fmla="*/ 2147483647 h 152"/>
                <a:gd name="T44" fmla="*/ 2147483647 w 251"/>
                <a:gd name="T45" fmla="*/ 2147483647 h 152"/>
                <a:gd name="T46" fmla="*/ 2147483647 w 251"/>
                <a:gd name="T47" fmla="*/ 2147483647 h 152"/>
                <a:gd name="T48" fmla="*/ 2147483647 w 251"/>
                <a:gd name="T49" fmla="*/ 2147483647 h 152"/>
                <a:gd name="T50" fmla="*/ 2147483647 w 251"/>
                <a:gd name="T51" fmla="*/ 2147483647 h 152"/>
                <a:gd name="T52" fmla="*/ 2147483647 w 251"/>
                <a:gd name="T53" fmla="*/ 2147483647 h 152"/>
                <a:gd name="T54" fmla="*/ 2147483647 w 251"/>
                <a:gd name="T55" fmla="*/ 2147483647 h 152"/>
                <a:gd name="T56" fmla="*/ 2147483647 w 251"/>
                <a:gd name="T57" fmla="*/ 2147483647 h 152"/>
                <a:gd name="T58" fmla="*/ 2147483647 w 251"/>
                <a:gd name="T59" fmla="*/ 2147483647 h 152"/>
                <a:gd name="T60" fmla="*/ 2147483647 w 251"/>
                <a:gd name="T61" fmla="*/ 2147483647 h 152"/>
                <a:gd name="T62" fmla="*/ 2147483647 w 251"/>
                <a:gd name="T63" fmla="*/ 2147483647 h 1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"/>
                <a:gd name="T97" fmla="*/ 0 h 152"/>
                <a:gd name="T98" fmla="*/ 251 w 251"/>
                <a:gd name="T99" fmla="*/ 152 h 1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" h="152">
                  <a:moveTo>
                    <a:pt x="0" y="0"/>
                  </a:moveTo>
                  <a:lnTo>
                    <a:pt x="22" y="1"/>
                  </a:lnTo>
                  <a:lnTo>
                    <a:pt x="41" y="3"/>
                  </a:lnTo>
                  <a:lnTo>
                    <a:pt x="48" y="25"/>
                  </a:lnTo>
                  <a:lnTo>
                    <a:pt x="50" y="32"/>
                  </a:lnTo>
                  <a:lnTo>
                    <a:pt x="53" y="36"/>
                  </a:lnTo>
                  <a:lnTo>
                    <a:pt x="59" y="30"/>
                  </a:lnTo>
                  <a:lnTo>
                    <a:pt x="69" y="30"/>
                  </a:lnTo>
                  <a:lnTo>
                    <a:pt x="74" y="36"/>
                  </a:lnTo>
                  <a:lnTo>
                    <a:pt x="77" y="34"/>
                  </a:lnTo>
                  <a:lnTo>
                    <a:pt x="85" y="25"/>
                  </a:lnTo>
                  <a:lnTo>
                    <a:pt x="87" y="25"/>
                  </a:lnTo>
                  <a:lnTo>
                    <a:pt x="94" y="20"/>
                  </a:lnTo>
                  <a:lnTo>
                    <a:pt x="100" y="20"/>
                  </a:lnTo>
                  <a:lnTo>
                    <a:pt x="123" y="30"/>
                  </a:lnTo>
                  <a:lnTo>
                    <a:pt x="133" y="30"/>
                  </a:lnTo>
                  <a:lnTo>
                    <a:pt x="143" y="39"/>
                  </a:lnTo>
                  <a:lnTo>
                    <a:pt x="152" y="43"/>
                  </a:lnTo>
                  <a:lnTo>
                    <a:pt x="161" y="50"/>
                  </a:lnTo>
                  <a:lnTo>
                    <a:pt x="168" y="52"/>
                  </a:lnTo>
                  <a:lnTo>
                    <a:pt x="186" y="59"/>
                  </a:lnTo>
                  <a:lnTo>
                    <a:pt x="195" y="71"/>
                  </a:lnTo>
                  <a:lnTo>
                    <a:pt x="199" y="79"/>
                  </a:lnTo>
                  <a:lnTo>
                    <a:pt x="198" y="82"/>
                  </a:lnTo>
                  <a:lnTo>
                    <a:pt x="205" y="89"/>
                  </a:lnTo>
                  <a:lnTo>
                    <a:pt x="210" y="91"/>
                  </a:lnTo>
                  <a:lnTo>
                    <a:pt x="213" y="93"/>
                  </a:lnTo>
                  <a:lnTo>
                    <a:pt x="220" y="95"/>
                  </a:lnTo>
                  <a:lnTo>
                    <a:pt x="231" y="105"/>
                  </a:lnTo>
                  <a:lnTo>
                    <a:pt x="231" y="113"/>
                  </a:lnTo>
                  <a:lnTo>
                    <a:pt x="238" y="120"/>
                  </a:lnTo>
                  <a:lnTo>
                    <a:pt x="239" y="123"/>
                  </a:lnTo>
                  <a:lnTo>
                    <a:pt x="250" y="138"/>
                  </a:lnTo>
                  <a:lnTo>
                    <a:pt x="241" y="151"/>
                  </a:lnTo>
                  <a:lnTo>
                    <a:pt x="238" y="151"/>
                  </a:lnTo>
                  <a:lnTo>
                    <a:pt x="230" y="151"/>
                  </a:lnTo>
                  <a:lnTo>
                    <a:pt x="227" y="145"/>
                  </a:lnTo>
                  <a:lnTo>
                    <a:pt x="223" y="145"/>
                  </a:lnTo>
                  <a:lnTo>
                    <a:pt x="219" y="147"/>
                  </a:lnTo>
                  <a:lnTo>
                    <a:pt x="198" y="118"/>
                  </a:lnTo>
                  <a:lnTo>
                    <a:pt x="185" y="120"/>
                  </a:lnTo>
                  <a:lnTo>
                    <a:pt x="172" y="118"/>
                  </a:lnTo>
                  <a:lnTo>
                    <a:pt x="168" y="121"/>
                  </a:lnTo>
                  <a:lnTo>
                    <a:pt x="164" y="127"/>
                  </a:lnTo>
                  <a:lnTo>
                    <a:pt x="162" y="123"/>
                  </a:lnTo>
                  <a:lnTo>
                    <a:pt x="157" y="132"/>
                  </a:lnTo>
                  <a:lnTo>
                    <a:pt x="149" y="145"/>
                  </a:lnTo>
                  <a:lnTo>
                    <a:pt x="141" y="140"/>
                  </a:lnTo>
                  <a:lnTo>
                    <a:pt x="133" y="136"/>
                  </a:lnTo>
                  <a:lnTo>
                    <a:pt x="127" y="136"/>
                  </a:lnTo>
                  <a:lnTo>
                    <a:pt x="119" y="132"/>
                  </a:lnTo>
                  <a:lnTo>
                    <a:pt x="115" y="136"/>
                  </a:lnTo>
                  <a:lnTo>
                    <a:pt x="109" y="118"/>
                  </a:lnTo>
                  <a:lnTo>
                    <a:pt x="99" y="102"/>
                  </a:lnTo>
                  <a:lnTo>
                    <a:pt x="90" y="82"/>
                  </a:lnTo>
                  <a:lnTo>
                    <a:pt x="81" y="71"/>
                  </a:lnTo>
                  <a:lnTo>
                    <a:pt x="74" y="61"/>
                  </a:lnTo>
                  <a:lnTo>
                    <a:pt x="59" y="61"/>
                  </a:lnTo>
                  <a:lnTo>
                    <a:pt x="44" y="66"/>
                  </a:lnTo>
                  <a:lnTo>
                    <a:pt x="38" y="59"/>
                  </a:lnTo>
                  <a:lnTo>
                    <a:pt x="23" y="54"/>
                  </a:lnTo>
                  <a:lnTo>
                    <a:pt x="16" y="48"/>
                  </a:lnTo>
                  <a:lnTo>
                    <a:pt x="16" y="27"/>
                  </a:lnTo>
                  <a:lnTo>
                    <a:pt x="18" y="16"/>
                  </a:lnTo>
                  <a:lnTo>
                    <a:pt x="0" y="0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en-US" sz="1400">
                <a:solidFill>
                  <a:schemeClr val="tx1">
                    <a:lumMod val="95000"/>
                  </a:schemeClr>
                </a:solidFill>
                <a:cs typeface="+mn-cs"/>
              </a:endParaRPr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gray">
            <a:xfrm>
              <a:off x="6011663" y="2992363"/>
              <a:ext cx="214312" cy="287337"/>
            </a:xfrm>
            <a:custGeom>
              <a:avLst/>
              <a:gdLst>
                <a:gd name="T0" fmla="*/ 0 w 150"/>
                <a:gd name="T1" fmla="*/ 2147483647 h 200"/>
                <a:gd name="T2" fmla="*/ 2147483647 w 150"/>
                <a:gd name="T3" fmla="*/ 0 h 200"/>
                <a:gd name="T4" fmla="*/ 2147483647 w 150"/>
                <a:gd name="T5" fmla="*/ 2147483647 h 200"/>
                <a:gd name="T6" fmla="*/ 2147483647 w 150"/>
                <a:gd name="T7" fmla="*/ 2147483647 h 200"/>
                <a:gd name="T8" fmla="*/ 2147483647 w 150"/>
                <a:gd name="T9" fmla="*/ 2147483647 h 200"/>
                <a:gd name="T10" fmla="*/ 2147483647 w 150"/>
                <a:gd name="T11" fmla="*/ 2147483647 h 200"/>
                <a:gd name="T12" fmla="*/ 2147483647 w 150"/>
                <a:gd name="T13" fmla="*/ 2147483647 h 200"/>
                <a:gd name="T14" fmla="*/ 2147483647 w 150"/>
                <a:gd name="T15" fmla="*/ 2147483647 h 200"/>
                <a:gd name="T16" fmla="*/ 2147483647 w 150"/>
                <a:gd name="T17" fmla="*/ 2147483647 h 200"/>
                <a:gd name="T18" fmla="*/ 2147483647 w 150"/>
                <a:gd name="T19" fmla="*/ 2147483647 h 200"/>
                <a:gd name="T20" fmla="*/ 2147483647 w 150"/>
                <a:gd name="T21" fmla="*/ 2147483647 h 200"/>
                <a:gd name="T22" fmla="*/ 2147483647 w 150"/>
                <a:gd name="T23" fmla="*/ 2147483647 h 200"/>
                <a:gd name="T24" fmla="*/ 2147483647 w 150"/>
                <a:gd name="T25" fmla="*/ 2147483647 h 200"/>
                <a:gd name="T26" fmla="*/ 2147483647 w 150"/>
                <a:gd name="T27" fmla="*/ 2147483647 h 200"/>
                <a:gd name="T28" fmla="*/ 2147483647 w 150"/>
                <a:gd name="T29" fmla="*/ 2147483647 h 200"/>
                <a:gd name="T30" fmla="*/ 2147483647 w 150"/>
                <a:gd name="T31" fmla="*/ 2147483647 h 200"/>
                <a:gd name="T32" fmla="*/ 2147483647 w 150"/>
                <a:gd name="T33" fmla="*/ 2147483647 h 200"/>
                <a:gd name="T34" fmla="*/ 2147483647 w 150"/>
                <a:gd name="T35" fmla="*/ 2147483647 h 200"/>
                <a:gd name="T36" fmla="*/ 2147483647 w 150"/>
                <a:gd name="T37" fmla="*/ 2147483647 h 200"/>
                <a:gd name="T38" fmla="*/ 2147483647 w 150"/>
                <a:gd name="T39" fmla="*/ 2147483647 h 200"/>
                <a:gd name="T40" fmla="*/ 2147483647 w 150"/>
                <a:gd name="T41" fmla="*/ 2147483647 h 200"/>
                <a:gd name="T42" fmla="*/ 2147483647 w 150"/>
                <a:gd name="T43" fmla="*/ 2147483647 h 200"/>
                <a:gd name="T44" fmla="*/ 2147483647 w 150"/>
                <a:gd name="T45" fmla="*/ 2147483647 h 200"/>
                <a:gd name="T46" fmla="*/ 2147483647 w 150"/>
                <a:gd name="T47" fmla="*/ 2147483647 h 200"/>
                <a:gd name="T48" fmla="*/ 2147483647 w 150"/>
                <a:gd name="T49" fmla="*/ 2147483647 h 200"/>
                <a:gd name="T50" fmla="*/ 2147483647 w 150"/>
                <a:gd name="T51" fmla="*/ 2147483647 h 200"/>
                <a:gd name="T52" fmla="*/ 2147483647 w 150"/>
                <a:gd name="T53" fmla="*/ 2147483647 h 200"/>
                <a:gd name="T54" fmla="*/ 2147483647 w 150"/>
                <a:gd name="T55" fmla="*/ 2147483647 h 200"/>
                <a:gd name="T56" fmla="*/ 2147483647 w 150"/>
                <a:gd name="T57" fmla="*/ 2147483647 h 200"/>
                <a:gd name="T58" fmla="*/ 2147483647 w 150"/>
                <a:gd name="T59" fmla="*/ 2147483647 h 200"/>
                <a:gd name="T60" fmla="*/ 2147483647 w 150"/>
                <a:gd name="T61" fmla="*/ 2147483647 h 200"/>
                <a:gd name="T62" fmla="*/ 2147483647 w 150"/>
                <a:gd name="T63" fmla="*/ 2147483647 h 200"/>
                <a:gd name="T64" fmla="*/ 2147483647 w 150"/>
                <a:gd name="T65" fmla="*/ 2147483647 h 200"/>
                <a:gd name="T66" fmla="*/ 2147483647 w 150"/>
                <a:gd name="T67" fmla="*/ 2147483647 h 200"/>
                <a:gd name="T68" fmla="*/ 2147483647 w 150"/>
                <a:gd name="T69" fmla="*/ 2147483647 h 200"/>
                <a:gd name="T70" fmla="*/ 2147483647 w 150"/>
                <a:gd name="T71" fmla="*/ 2147483647 h 200"/>
                <a:gd name="T72" fmla="*/ 2147483647 w 150"/>
                <a:gd name="T73" fmla="*/ 2147483647 h 200"/>
                <a:gd name="T74" fmla="*/ 2147483647 w 150"/>
                <a:gd name="T75" fmla="*/ 2147483647 h 200"/>
                <a:gd name="T76" fmla="*/ 0 w 150"/>
                <a:gd name="T77" fmla="*/ 2147483647 h 2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0"/>
                <a:gd name="T118" fmla="*/ 0 h 200"/>
                <a:gd name="T119" fmla="*/ 150 w 150"/>
                <a:gd name="T120" fmla="*/ 200 h 20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0" h="200">
                  <a:moveTo>
                    <a:pt x="0" y="5"/>
                  </a:moveTo>
                  <a:lnTo>
                    <a:pt x="15" y="0"/>
                  </a:lnTo>
                  <a:lnTo>
                    <a:pt x="32" y="9"/>
                  </a:lnTo>
                  <a:lnTo>
                    <a:pt x="35" y="18"/>
                  </a:lnTo>
                  <a:lnTo>
                    <a:pt x="35" y="21"/>
                  </a:lnTo>
                  <a:lnTo>
                    <a:pt x="40" y="23"/>
                  </a:lnTo>
                  <a:lnTo>
                    <a:pt x="40" y="27"/>
                  </a:lnTo>
                  <a:lnTo>
                    <a:pt x="45" y="28"/>
                  </a:lnTo>
                  <a:lnTo>
                    <a:pt x="45" y="36"/>
                  </a:lnTo>
                  <a:lnTo>
                    <a:pt x="63" y="57"/>
                  </a:lnTo>
                  <a:lnTo>
                    <a:pt x="65" y="57"/>
                  </a:lnTo>
                  <a:lnTo>
                    <a:pt x="68" y="62"/>
                  </a:lnTo>
                  <a:lnTo>
                    <a:pt x="71" y="68"/>
                  </a:lnTo>
                  <a:lnTo>
                    <a:pt x="74" y="68"/>
                  </a:lnTo>
                  <a:lnTo>
                    <a:pt x="86" y="75"/>
                  </a:lnTo>
                  <a:lnTo>
                    <a:pt x="110" y="78"/>
                  </a:lnTo>
                  <a:lnTo>
                    <a:pt x="111" y="103"/>
                  </a:lnTo>
                  <a:lnTo>
                    <a:pt x="117" y="107"/>
                  </a:lnTo>
                  <a:lnTo>
                    <a:pt x="116" y="116"/>
                  </a:lnTo>
                  <a:lnTo>
                    <a:pt x="129" y="128"/>
                  </a:lnTo>
                  <a:lnTo>
                    <a:pt x="141" y="134"/>
                  </a:lnTo>
                  <a:lnTo>
                    <a:pt x="141" y="175"/>
                  </a:lnTo>
                  <a:lnTo>
                    <a:pt x="149" y="191"/>
                  </a:lnTo>
                  <a:lnTo>
                    <a:pt x="144" y="197"/>
                  </a:lnTo>
                  <a:lnTo>
                    <a:pt x="136" y="199"/>
                  </a:lnTo>
                  <a:lnTo>
                    <a:pt x="135" y="184"/>
                  </a:lnTo>
                  <a:lnTo>
                    <a:pt x="121" y="199"/>
                  </a:lnTo>
                  <a:lnTo>
                    <a:pt x="111" y="177"/>
                  </a:lnTo>
                  <a:lnTo>
                    <a:pt x="106" y="162"/>
                  </a:lnTo>
                  <a:lnTo>
                    <a:pt x="89" y="143"/>
                  </a:lnTo>
                  <a:lnTo>
                    <a:pt x="85" y="143"/>
                  </a:lnTo>
                  <a:lnTo>
                    <a:pt x="70" y="132"/>
                  </a:lnTo>
                  <a:lnTo>
                    <a:pt x="67" y="121"/>
                  </a:lnTo>
                  <a:lnTo>
                    <a:pt x="67" y="114"/>
                  </a:lnTo>
                  <a:lnTo>
                    <a:pt x="55" y="86"/>
                  </a:lnTo>
                  <a:lnTo>
                    <a:pt x="49" y="68"/>
                  </a:lnTo>
                  <a:lnTo>
                    <a:pt x="34" y="52"/>
                  </a:lnTo>
                  <a:lnTo>
                    <a:pt x="13" y="27"/>
                  </a:lnTo>
                  <a:lnTo>
                    <a:pt x="0" y="5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en-US" sz="1400">
                <a:solidFill>
                  <a:schemeClr val="tx1">
                    <a:lumMod val="95000"/>
                  </a:schemeClr>
                </a:solidFill>
                <a:cs typeface="+mn-cs"/>
              </a:endParaRPr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gray">
            <a:xfrm>
              <a:off x="6392663" y="2687563"/>
              <a:ext cx="212725" cy="314325"/>
            </a:xfrm>
            <a:custGeom>
              <a:avLst/>
              <a:gdLst>
                <a:gd name="T0" fmla="*/ 2147483647 w 148"/>
                <a:gd name="T1" fmla="*/ 0 h 219"/>
                <a:gd name="T2" fmla="*/ 2147483647 w 148"/>
                <a:gd name="T3" fmla="*/ 0 h 219"/>
                <a:gd name="T4" fmla="*/ 2147483647 w 148"/>
                <a:gd name="T5" fmla="*/ 2147483647 h 219"/>
                <a:gd name="T6" fmla="*/ 2147483647 w 148"/>
                <a:gd name="T7" fmla="*/ 2147483647 h 219"/>
                <a:gd name="T8" fmla="*/ 2147483647 w 148"/>
                <a:gd name="T9" fmla="*/ 2147483647 h 219"/>
                <a:gd name="T10" fmla="*/ 2147483647 w 148"/>
                <a:gd name="T11" fmla="*/ 2147483647 h 219"/>
                <a:gd name="T12" fmla="*/ 2147483647 w 148"/>
                <a:gd name="T13" fmla="*/ 2147483647 h 219"/>
                <a:gd name="T14" fmla="*/ 2147483647 w 148"/>
                <a:gd name="T15" fmla="*/ 2147483647 h 219"/>
                <a:gd name="T16" fmla="*/ 2147483647 w 148"/>
                <a:gd name="T17" fmla="*/ 2147483647 h 219"/>
                <a:gd name="T18" fmla="*/ 2147483647 w 148"/>
                <a:gd name="T19" fmla="*/ 2147483647 h 219"/>
                <a:gd name="T20" fmla="*/ 2147483647 w 148"/>
                <a:gd name="T21" fmla="*/ 2147483647 h 219"/>
                <a:gd name="T22" fmla="*/ 2147483647 w 148"/>
                <a:gd name="T23" fmla="*/ 2147483647 h 219"/>
                <a:gd name="T24" fmla="*/ 2147483647 w 148"/>
                <a:gd name="T25" fmla="*/ 2147483647 h 219"/>
                <a:gd name="T26" fmla="*/ 2147483647 w 148"/>
                <a:gd name="T27" fmla="*/ 2147483647 h 219"/>
                <a:gd name="T28" fmla="*/ 2147483647 w 148"/>
                <a:gd name="T29" fmla="*/ 2147483647 h 219"/>
                <a:gd name="T30" fmla="*/ 2147483647 w 148"/>
                <a:gd name="T31" fmla="*/ 2147483647 h 219"/>
                <a:gd name="T32" fmla="*/ 2147483647 w 148"/>
                <a:gd name="T33" fmla="*/ 2147483647 h 219"/>
                <a:gd name="T34" fmla="*/ 2147483647 w 148"/>
                <a:gd name="T35" fmla="*/ 2147483647 h 219"/>
                <a:gd name="T36" fmla="*/ 2147483647 w 148"/>
                <a:gd name="T37" fmla="*/ 2147483647 h 219"/>
                <a:gd name="T38" fmla="*/ 2147483647 w 148"/>
                <a:gd name="T39" fmla="*/ 2147483647 h 219"/>
                <a:gd name="T40" fmla="*/ 2147483647 w 148"/>
                <a:gd name="T41" fmla="*/ 2147483647 h 219"/>
                <a:gd name="T42" fmla="*/ 2147483647 w 148"/>
                <a:gd name="T43" fmla="*/ 2147483647 h 219"/>
                <a:gd name="T44" fmla="*/ 2147483647 w 148"/>
                <a:gd name="T45" fmla="*/ 2147483647 h 219"/>
                <a:gd name="T46" fmla="*/ 2147483647 w 148"/>
                <a:gd name="T47" fmla="*/ 2147483647 h 219"/>
                <a:gd name="T48" fmla="*/ 2147483647 w 148"/>
                <a:gd name="T49" fmla="*/ 2147483647 h 219"/>
                <a:gd name="T50" fmla="*/ 2147483647 w 148"/>
                <a:gd name="T51" fmla="*/ 2147483647 h 219"/>
                <a:gd name="T52" fmla="*/ 2147483647 w 148"/>
                <a:gd name="T53" fmla="*/ 2147483647 h 219"/>
                <a:gd name="T54" fmla="*/ 2147483647 w 148"/>
                <a:gd name="T55" fmla="*/ 2147483647 h 219"/>
                <a:gd name="T56" fmla="*/ 2147483647 w 148"/>
                <a:gd name="T57" fmla="*/ 2147483647 h 219"/>
                <a:gd name="T58" fmla="*/ 2147483647 w 148"/>
                <a:gd name="T59" fmla="*/ 2147483647 h 219"/>
                <a:gd name="T60" fmla="*/ 2147483647 w 148"/>
                <a:gd name="T61" fmla="*/ 2147483647 h 219"/>
                <a:gd name="T62" fmla="*/ 2147483647 w 148"/>
                <a:gd name="T63" fmla="*/ 2147483647 h 219"/>
                <a:gd name="T64" fmla="*/ 2147483647 w 148"/>
                <a:gd name="T65" fmla="*/ 2147483647 h 219"/>
                <a:gd name="T66" fmla="*/ 2147483647 w 148"/>
                <a:gd name="T67" fmla="*/ 2147483647 h 219"/>
                <a:gd name="T68" fmla="*/ 2147483647 w 148"/>
                <a:gd name="T69" fmla="*/ 2147483647 h 219"/>
                <a:gd name="T70" fmla="*/ 2147483647 w 148"/>
                <a:gd name="T71" fmla="*/ 2147483647 h 219"/>
                <a:gd name="T72" fmla="*/ 2147483647 w 148"/>
                <a:gd name="T73" fmla="*/ 2147483647 h 219"/>
                <a:gd name="T74" fmla="*/ 2147483647 w 148"/>
                <a:gd name="T75" fmla="*/ 2147483647 h 219"/>
                <a:gd name="T76" fmla="*/ 2147483647 w 148"/>
                <a:gd name="T77" fmla="*/ 2147483647 h 219"/>
                <a:gd name="T78" fmla="*/ 2147483647 w 148"/>
                <a:gd name="T79" fmla="*/ 2147483647 h 219"/>
                <a:gd name="T80" fmla="*/ 2147483647 w 148"/>
                <a:gd name="T81" fmla="*/ 2147483647 h 219"/>
                <a:gd name="T82" fmla="*/ 2147483647 w 148"/>
                <a:gd name="T83" fmla="*/ 2147483647 h 219"/>
                <a:gd name="T84" fmla="*/ 2147483647 w 148"/>
                <a:gd name="T85" fmla="*/ 2147483647 h 219"/>
                <a:gd name="T86" fmla="*/ 2147483647 w 148"/>
                <a:gd name="T87" fmla="*/ 2147483647 h 219"/>
                <a:gd name="T88" fmla="*/ 2147483647 w 148"/>
                <a:gd name="T89" fmla="*/ 2147483647 h 219"/>
                <a:gd name="T90" fmla="*/ 2147483647 w 148"/>
                <a:gd name="T91" fmla="*/ 2147483647 h 219"/>
                <a:gd name="T92" fmla="*/ 2147483647 w 148"/>
                <a:gd name="T93" fmla="*/ 2147483647 h 219"/>
                <a:gd name="T94" fmla="*/ 2147483647 w 148"/>
                <a:gd name="T95" fmla="*/ 2147483647 h 219"/>
                <a:gd name="T96" fmla="*/ 0 w 148"/>
                <a:gd name="T97" fmla="*/ 2147483647 h 219"/>
                <a:gd name="T98" fmla="*/ 2147483647 w 148"/>
                <a:gd name="T99" fmla="*/ 2147483647 h 219"/>
                <a:gd name="T100" fmla="*/ 2147483647 w 148"/>
                <a:gd name="T101" fmla="*/ 2147483647 h 219"/>
                <a:gd name="T102" fmla="*/ 2147483647 w 148"/>
                <a:gd name="T103" fmla="*/ 2147483647 h 219"/>
                <a:gd name="T104" fmla="*/ 2147483647 w 148"/>
                <a:gd name="T105" fmla="*/ 2147483647 h 219"/>
                <a:gd name="T106" fmla="*/ 2147483647 w 148"/>
                <a:gd name="T107" fmla="*/ 0 h 21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8"/>
                <a:gd name="T163" fmla="*/ 0 h 219"/>
                <a:gd name="T164" fmla="*/ 148 w 148"/>
                <a:gd name="T165" fmla="*/ 219 h 21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8" h="219">
                  <a:moveTo>
                    <a:pt x="10" y="0"/>
                  </a:moveTo>
                  <a:lnTo>
                    <a:pt x="22" y="0"/>
                  </a:lnTo>
                  <a:lnTo>
                    <a:pt x="36" y="23"/>
                  </a:lnTo>
                  <a:lnTo>
                    <a:pt x="33" y="44"/>
                  </a:lnTo>
                  <a:lnTo>
                    <a:pt x="42" y="51"/>
                  </a:lnTo>
                  <a:lnTo>
                    <a:pt x="46" y="66"/>
                  </a:lnTo>
                  <a:lnTo>
                    <a:pt x="56" y="73"/>
                  </a:lnTo>
                  <a:lnTo>
                    <a:pt x="67" y="75"/>
                  </a:lnTo>
                  <a:lnTo>
                    <a:pt x="85" y="85"/>
                  </a:lnTo>
                  <a:lnTo>
                    <a:pt x="95" y="98"/>
                  </a:lnTo>
                  <a:lnTo>
                    <a:pt x="98" y="98"/>
                  </a:lnTo>
                  <a:lnTo>
                    <a:pt x="113" y="109"/>
                  </a:lnTo>
                  <a:lnTo>
                    <a:pt x="113" y="135"/>
                  </a:lnTo>
                  <a:lnTo>
                    <a:pt x="117" y="148"/>
                  </a:lnTo>
                  <a:lnTo>
                    <a:pt x="121" y="155"/>
                  </a:lnTo>
                  <a:lnTo>
                    <a:pt x="127" y="162"/>
                  </a:lnTo>
                  <a:lnTo>
                    <a:pt x="132" y="171"/>
                  </a:lnTo>
                  <a:lnTo>
                    <a:pt x="135" y="182"/>
                  </a:lnTo>
                  <a:lnTo>
                    <a:pt x="147" y="191"/>
                  </a:lnTo>
                  <a:lnTo>
                    <a:pt x="145" y="201"/>
                  </a:lnTo>
                  <a:lnTo>
                    <a:pt x="134" y="203"/>
                  </a:lnTo>
                  <a:lnTo>
                    <a:pt x="129" y="194"/>
                  </a:lnTo>
                  <a:lnTo>
                    <a:pt x="121" y="194"/>
                  </a:lnTo>
                  <a:lnTo>
                    <a:pt x="121" y="218"/>
                  </a:lnTo>
                  <a:lnTo>
                    <a:pt x="114" y="218"/>
                  </a:lnTo>
                  <a:lnTo>
                    <a:pt x="105" y="207"/>
                  </a:lnTo>
                  <a:lnTo>
                    <a:pt x="100" y="201"/>
                  </a:lnTo>
                  <a:lnTo>
                    <a:pt x="100" y="189"/>
                  </a:lnTo>
                  <a:lnTo>
                    <a:pt x="87" y="189"/>
                  </a:lnTo>
                  <a:lnTo>
                    <a:pt x="83" y="201"/>
                  </a:lnTo>
                  <a:lnTo>
                    <a:pt x="79" y="189"/>
                  </a:lnTo>
                  <a:lnTo>
                    <a:pt x="77" y="176"/>
                  </a:lnTo>
                  <a:lnTo>
                    <a:pt x="92" y="171"/>
                  </a:lnTo>
                  <a:lnTo>
                    <a:pt x="101" y="175"/>
                  </a:lnTo>
                  <a:lnTo>
                    <a:pt x="103" y="153"/>
                  </a:lnTo>
                  <a:lnTo>
                    <a:pt x="94" y="146"/>
                  </a:lnTo>
                  <a:lnTo>
                    <a:pt x="89" y="128"/>
                  </a:lnTo>
                  <a:lnTo>
                    <a:pt x="85" y="107"/>
                  </a:lnTo>
                  <a:lnTo>
                    <a:pt x="69" y="100"/>
                  </a:lnTo>
                  <a:lnTo>
                    <a:pt x="61" y="91"/>
                  </a:lnTo>
                  <a:lnTo>
                    <a:pt x="49" y="85"/>
                  </a:lnTo>
                  <a:lnTo>
                    <a:pt x="56" y="105"/>
                  </a:lnTo>
                  <a:lnTo>
                    <a:pt x="42" y="114"/>
                  </a:lnTo>
                  <a:lnTo>
                    <a:pt x="33" y="92"/>
                  </a:lnTo>
                  <a:lnTo>
                    <a:pt x="26" y="87"/>
                  </a:lnTo>
                  <a:lnTo>
                    <a:pt x="26" y="75"/>
                  </a:lnTo>
                  <a:lnTo>
                    <a:pt x="17" y="60"/>
                  </a:lnTo>
                  <a:lnTo>
                    <a:pt x="5" y="51"/>
                  </a:lnTo>
                  <a:lnTo>
                    <a:pt x="0" y="42"/>
                  </a:lnTo>
                  <a:lnTo>
                    <a:pt x="2" y="35"/>
                  </a:lnTo>
                  <a:lnTo>
                    <a:pt x="11" y="39"/>
                  </a:lnTo>
                  <a:lnTo>
                    <a:pt x="14" y="30"/>
                  </a:lnTo>
                  <a:lnTo>
                    <a:pt x="11" y="17"/>
                  </a:lnTo>
                  <a:lnTo>
                    <a:pt x="10" y="0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en-US" sz="1400">
                <a:solidFill>
                  <a:schemeClr val="tx1">
                    <a:lumMod val="95000"/>
                  </a:schemeClr>
                </a:solidFill>
                <a:cs typeface="+mn-cs"/>
              </a:endParaRPr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gray">
            <a:xfrm>
              <a:off x="6346625" y="2157338"/>
              <a:ext cx="155575" cy="266700"/>
            </a:xfrm>
            <a:custGeom>
              <a:avLst/>
              <a:gdLst>
                <a:gd name="T0" fmla="*/ 2147483647 w 109"/>
                <a:gd name="T1" fmla="*/ 0 h 185"/>
                <a:gd name="T2" fmla="*/ 2147483647 w 109"/>
                <a:gd name="T3" fmla="*/ 2147483647 h 185"/>
                <a:gd name="T4" fmla="*/ 2147483647 w 109"/>
                <a:gd name="T5" fmla="*/ 2147483647 h 185"/>
                <a:gd name="T6" fmla="*/ 2147483647 w 109"/>
                <a:gd name="T7" fmla="*/ 2147483647 h 185"/>
                <a:gd name="T8" fmla="*/ 2147483647 w 109"/>
                <a:gd name="T9" fmla="*/ 2147483647 h 185"/>
                <a:gd name="T10" fmla="*/ 2147483647 w 109"/>
                <a:gd name="T11" fmla="*/ 2147483647 h 185"/>
                <a:gd name="T12" fmla="*/ 2147483647 w 109"/>
                <a:gd name="T13" fmla="*/ 2147483647 h 185"/>
                <a:gd name="T14" fmla="*/ 2147483647 w 109"/>
                <a:gd name="T15" fmla="*/ 2147483647 h 185"/>
                <a:gd name="T16" fmla="*/ 2147483647 w 109"/>
                <a:gd name="T17" fmla="*/ 2147483647 h 185"/>
                <a:gd name="T18" fmla="*/ 2147483647 w 109"/>
                <a:gd name="T19" fmla="*/ 2147483647 h 185"/>
                <a:gd name="T20" fmla="*/ 2147483647 w 109"/>
                <a:gd name="T21" fmla="*/ 2147483647 h 185"/>
                <a:gd name="T22" fmla="*/ 2147483647 w 109"/>
                <a:gd name="T23" fmla="*/ 2147483647 h 185"/>
                <a:gd name="T24" fmla="*/ 2147483647 w 109"/>
                <a:gd name="T25" fmla="*/ 2147483647 h 185"/>
                <a:gd name="T26" fmla="*/ 2147483647 w 109"/>
                <a:gd name="T27" fmla="*/ 2147483647 h 185"/>
                <a:gd name="T28" fmla="*/ 2147483647 w 109"/>
                <a:gd name="T29" fmla="*/ 2147483647 h 185"/>
                <a:gd name="T30" fmla="*/ 2147483647 w 109"/>
                <a:gd name="T31" fmla="*/ 2147483647 h 185"/>
                <a:gd name="T32" fmla="*/ 2147483647 w 109"/>
                <a:gd name="T33" fmla="*/ 2147483647 h 185"/>
                <a:gd name="T34" fmla="*/ 2147483647 w 109"/>
                <a:gd name="T35" fmla="*/ 2147483647 h 185"/>
                <a:gd name="T36" fmla="*/ 2147483647 w 109"/>
                <a:gd name="T37" fmla="*/ 2147483647 h 185"/>
                <a:gd name="T38" fmla="*/ 2147483647 w 109"/>
                <a:gd name="T39" fmla="*/ 2147483647 h 185"/>
                <a:gd name="T40" fmla="*/ 2147483647 w 109"/>
                <a:gd name="T41" fmla="*/ 2147483647 h 185"/>
                <a:gd name="T42" fmla="*/ 2147483647 w 109"/>
                <a:gd name="T43" fmla="*/ 2147483647 h 185"/>
                <a:gd name="T44" fmla="*/ 2147483647 w 109"/>
                <a:gd name="T45" fmla="*/ 2147483647 h 185"/>
                <a:gd name="T46" fmla="*/ 2147483647 w 109"/>
                <a:gd name="T47" fmla="*/ 2147483647 h 185"/>
                <a:gd name="T48" fmla="*/ 2147483647 w 109"/>
                <a:gd name="T49" fmla="*/ 2147483647 h 185"/>
                <a:gd name="T50" fmla="*/ 2147483647 w 109"/>
                <a:gd name="T51" fmla="*/ 2147483647 h 185"/>
                <a:gd name="T52" fmla="*/ 2147483647 w 109"/>
                <a:gd name="T53" fmla="*/ 2147483647 h 185"/>
                <a:gd name="T54" fmla="*/ 2147483647 w 109"/>
                <a:gd name="T55" fmla="*/ 2147483647 h 185"/>
                <a:gd name="T56" fmla="*/ 2147483647 w 109"/>
                <a:gd name="T57" fmla="*/ 2147483647 h 185"/>
                <a:gd name="T58" fmla="*/ 2147483647 w 109"/>
                <a:gd name="T59" fmla="*/ 2147483647 h 185"/>
                <a:gd name="T60" fmla="*/ 2147483647 w 109"/>
                <a:gd name="T61" fmla="*/ 2147483647 h 185"/>
                <a:gd name="T62" fmla="*/ 2147483647 w 109"/>
                <a:gd name="T63" fmla="*/ 2147483647 h 185"/>
                <a:gd name="T64" fmla="*/ 2147483647 w 109"/>
                <a:gd name="T65" fmla="*/ 2147483647 h 185"/>
                <a:gd name="T66" fmla="*/ 2147483647 w 109"/>
                <a:gd name="T67" fmla="*/ 2147483647 h 185"/>
                <a:gd name="T68" fmla="*/ 2147483647 w 109"/>
                <a:gd name="T69" fmla="*/ 2147483647 h 185"/>
                <a:gd name="T70" fmla="*/ 2147483647 w 109"/>
                <a:gd name="T71" fmla="*/ 2147483647 h 185"/>
                <a:gd name="T72" fmla="*/ 2147483647 w 109"/>
                <a:gd name="T73" fmla="*/ 2147483647 h 185"/>
                <a:gd name="T74" fmla="*/ 2147483647 w 109"/>
                <a:gd name="T75" fmla="*/ 2147483647 h 185"/>
                <a:gd name="T76" fmla="*/ 2147483647 w 109"/>
                <a:gd name="T77" fmla="*/ 2147483647 h 185"/>
                <a:gd name="T78" fmla="*/ 0 w 109"/>
                <a:gd name="T79" fmla="*/ 2147483647 h 185"/>
                <a:gd name="T80" fmla="*/ 2147483647 w 109"/>
                <a:gd name="T81" fmla="*/ 2147483647 h 185"/>
                <a:gd name="T82" fmla="*/ 2147483647 w 109"/>
                <a:gd name="T83" fmla="*/ 2147483647 h 185"/>
                <a:gd name="T84" fmla="*/ 2147483647 w 109"/>
                <a:gd name="T85" fmla="*/ 2147483647 h 185"/>
                <a:gd name="T86" fmla="*/ 2147483647 w 109"/>
                <a:gd name="T87" fmla="*/ 2147483647 h 185"/>
                <a:gd name="T88" fmla="*/ 2147483647 w 109"/>
                <a:gd name="T89" fmla="*/ 2147483647 h 185"/>
                <a:gd name="T90" fmla="*/ 2147483647 w 109"/>
                <a:gd name="T91" fmla="*/ 2147483647 h 185"/>
                <a:gd name="T92" fmla="*/ 2147483647 w 109"/>
                <a:gd name="T93" fmla="*/ 2147483647 h 185"/>
                <a:gd name="T94" fmla="*/ 2147483647 w 109"/>
                <a:gd name="T95" fmla="*/ 2147483647 h 185"/>
                <a:gd name="T96" fmla="*/ 2147483647 w 109"/>
                <a:gd name="T97" fmla="*/ 2147483647 h 185"/>
                <a:gd name="T98" fmla="*/ 2147483647 w 109"/>
                <a:gd name="T99" fmla="*/ 2147483647 h 185"/>
                <a:gd name="T100" fmla="*/ 2147483647 w 109"/>
                <a:gd name="T101" fmla="*/ 2147483647 h 185"/>
                <a:gd name="T102" fmla="*/ 2147483647 w 109"/>
                <a:gd name="T103" fmla="*/ 2147483647 h 185"/>
                <a:gd name="T104" fmla="*/ 2147483647 w 109"/>
                <a:gd name="T105" fmla="*/ 2147483647 h 185"/>
                <a:gd name="T106" fmla="*/ 2147483647 w 109"/>
                <a:gd name="T107" fmla="*/ 2147483647 h 185"/>
                <a:gd name="T108" fmla="*/ 2147483647 w 109"/>
                <a:gd name="T109" fmla="*/ 2147483647 h 185"/>
                <a:gd name="T110" fmla="*/ 2147483647 w 109"/>
                <a:gd name="T111" fmla="*/ 2147483647 h 185"/>
                <a:gd name="T112" fmla="*/ 2147483647 w 109"/>
                <a:gd name="T113" fmla="*/ 2147483647 h 185"/>
                <a:gd name="T114" fmla="*/ 2147483647 w 109"/>
                <a:gd name="T115" fmla="*/ 2147483647 h 185"/>
                <a:gd name="T116" fmla="*/ 2147483647 w 109"/>
                <a:gd name="T117" fmla="*/ 2147483647 h 185"/>
                <a:gd name="T118" fmla="*/ 2147483647 w 109"/>
                <a:gd name="T119" fmla="*/ 2147483647 h 185"/>
                <a:gd name="T120" fmla="*/ 2147483647 w 109"/>
                <a:gd name="T121" fmla="*/ 0 h 1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9"/>
                <a:gd name="T184" fmla="*/ 0 h 185"/>
                <a:gd name="T185" fmla="*/ 109 w 109"/>
                <a:gd name="T186" fmla="*/ 185 h 18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9" h="185">
                  <a:moveTo>
                    <a:pt x="22" y="0"/>
                  </a:moveTo>
                  <a:lnTo>
                    <a:pt x="43" y="12"/>
                  </a:lnTo>
                  <a:lnTo>
                    <a:pt x="55" y="23"/>
                  </a:lnTo>
                  <a:lnTo>
                    <a:pt x="64" y="39"/>
                  </a:lnTo>
                  <a:lnTo>
                    <a:pt x="71" y="39"/>
                  </a:lnTo>
                  <a:lnTo>
                    <a:pt x="70" y="49"/>
                  </a:lnTo>
                  <a:lnTo>
                    <a:pt x="78" y="56"/>
                  </a:lnTo>
                  <a:lnTo>
                    <a:pt x="84" y="67"/>
                  </a:lnTo>
                  <a:lnTo>
                    <a:pt x="97" y="89"/>
                  </a:lnTo>
                  <a:lnTo>
                    <a:pt x="108" y="114"/>
                  </a:lnTo>
                  <a:lnTo>
                    <a:pt x="89" y="112"/>
                  </a:lnTo>
                  <a:lnTo>
                    <a:pt x="75" y="109"/>
                  </a:lnTo>
                  <a:lnTo>
                    <a:pt x="85" y="127"/>
                  </a:lnTo>
                  <a:lnTo>
                    <a:pt x="85" y="137"/>
                  </a:lnTo>
                  <a:lnTo>
                    <a:pt x="85" y="148"/>
                  </a:lnTo>
                  <a:lnTo>
                    <a:pt x="79" y="143"/>
                  </a:lnTo>
                  <a:lnTo>
                    <a:pt x="73" y="134"/>
                  </a:lnTo>
                  <a:lnTo>
                    <a:pt x="60" y="123"/>
                  </a:lnTo>
                  <a:lnTo>
                    <a:pt x="53" y="118"/>
                  </a:lnTo>
                  <a:lnTo>
                    <a:pt x="42" y="123"/>
                  </a:lnTo>
                  <a:lnTo>
                    <a:pt x="34" y="127"/>
                  </a:lnTo>
                  <a:lnTo>
                    <a:pt x="39" y="136"/>
                  </a:lnTo>
                  <a:lnTo>
                    <a:pt x="50" y="143"/>
                  </a:lnTo>
                  <a:lnTo>
                    <a:pt x="61" y="150"/>
                  </a:lnTo>
                  <a:lnTo>
                    <a:pt x="65" y="162"/>
                  </a:lnTo>
                  <a:lnTo>
                    <a:pt x="64" y="178"/>
                  </a:lnTo>
                  <a:lnTo>
                    <a:pt x="64" y="184"/>
                  </a:lnTo>
                  <a:lnTo>
                    <a:pt x="60" y="184"/>
                  </a:lnTo>
                  <a:lnTo>
                    <a:pt x="53" y="178"/>
                  </a:lnTo>
                  <a:lnTo>
                    <a:pt x="50" y="176"/>
                  </a:lnTo>
                  <a:lnTo>
                    <a:pt x="46" y="173"/>
                  </a:lnTo>
                  <a:lnTo>
                    <a:pt x="42" y="182"/>
                  </a:lnTo>
                  <a:lnTo>
                    <a:pt x="34" y="184"/>
                  </a:lnTo>
                  <a:lnTo>
                    <a:pt x="29" y="176"/>
                  </a:lnTo>
                  <a:lnTo>
                    <a:pt x="29" y="161"/>
                  </a:lnTo>
                  <a:lnTo>
                    <a:pt x="28" y="152"/>
                  </a:lnTo>
                  <a:lnTo>
                    <a:pt x="21" y="146"/>
                  </a:lnTo>
                  <a:lnTo>
                    <a:pt x="13" y="155"/>
                  </a:lnTo>
                  <a:lnTo>
                    <a:pt x="2" y="155"/>
                  </a:lnTo>
                  <a:lnTo>
                    <a:pt x="0" y="148"/>
                  </a:lnTo>
                  <a:lnTo>
                    <a:pt x="2" y="130"/>
                  </a:lnTo>
                  <a:lnTo>
                    <a:pt x="10" y="119"/>
                  </a:lnTo>
                  <a:lnTo>
                    <a:pt x="10" y="91"/>
                  </a:lnTo>
                  <a:lnTo>
                    <a:pt x="10" y="83"/>
                  </a:lnTo>
                  <a:lnTo>
                    <a:pt x="18" y="82"/>
                  </a:lnTo>
                  <a:lnTo>
                    <a:pt x="25" y="89"/>
                  </a:lnTo>
                  <a:lnTo>
                    <a:pt x="37" y="92"/>
                  </a:lnTo>
                  <a:lnTo>
                    <a:pt x="37" y="80"/>
                  </a:lnTo>
                  <a:lnTo>
                    <a:pt x="32" y="73"/>
                  </a:lnTo>
                  <a:lnTo>
                    <a:pt x="29" y="67"/>
                  </a:lnTo>
                  <a:lnTo>
                    <a:pt x="33" y="67"/>
                  </a:lnTo>
                  <a:lnTo>
                    <a:pt x="36" y="67"/>
                  </a:lnTo>
                  <a:lnTo>
                    <a:pt x="39" y="67"/>
                  </a:lnTo>
                  <a:lnTo>
                    <a:pt x="42" y="67"/>
                  </a:lnTo>
                  <a:lnTo>
                    <a:pt x="46" y="62"/>
                  </a:lnTo>
                  <a:lnTo>
                    <a:pt x="44" y="56"/>
                  </a:lnTo>
                  <a:lnTo>
                    <a:pt x="40" y="44"/>
                  </a:lnTo>
                  <a:lnTo>
                    <a:pt x="32" y="31"/>
                  </a:lnTo>
                  <a:lnTo>
                    <a:pt x="21" y="24"/>
                  </a:lnTo>
                  <a:lnTo>
                    <a:pt x="16" y="17"/>
                  </a:lnTo>
                  <a:lnTo>
                    <a:pt x="22" y="0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en-US" sz="1400">
                <a:solidFill>
                  <a:schemeClr val="tx1">
                    <a:lumMod val="95000"/>
                  </a:schemeClr>
                </a:solidFill>
                <a:cs typeface="+mn-cs"/>
              </a:endParaRPr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gray">
            <a:xfrm>
              <a:off x="6170413" y="1836663"/>
              <a:ext cx="171450" cy="219075"/>
            </a:xfrm>
            <a:custGeom>
              <a:avLst/>
              <a:gdLst>
                <a:gd name="T0" fmla="*/ 0 w 119"/>
                <a:gd name="T1" fmla="*/ 0 h 153"/>
                <a:gd name="T2" fmla="*/ 2147483647 w 119"/>
                <a:gd name="T3" fmla="*/ 0 h 153"/>
                <a:gd name="T4" fmla="*/ 2147483647 w 119"/>
                <a:gd name="T5" fmla="*/ 2147483647 h 153"/>
                <a:gd name="T6" fmla="*/ 2147483647 w 119"/>
                <a:gd name="T7" fmla="*/ 2147483647 h 153"/>
                <a:gd name="T8" fmla="*/ 2147483647 w 119"/>
                <a:gd name="T9" fmla="*/ 2147483647 h 153"/>
                <a:gd name="T10" fmla="*/ 2147483647 w 119"/>
                <a:gd name="T11" fmla="*/ 2147483647 h 153"/>
                <a:gd name="T12" fmla="*/ 2147483647 w 119"/>
                <a:gd name="T13" fmla="*/ 2147483647 h 153"/>
                <a:gd name="T14" fmla="*/ 2147483647 w 119"/>
                <a:gd name="T15" fmla="*/ 2147483647 h 153"/>
                <a:gd name="T16" fmla="*/ 2147483647 w 119"/>
                <a:gd name="T17" fmla="*/ 2147483647 h 153"/>
                <a:gd name="T18" fmla="*/ 2147483647 w 119"/>
                <a:gd name="T19" fmla="*/ 2147483647 h 153"/>
                <a:gd name="T20" fmla="*/ 2147483647 w 119"/>
                <a:gd name="T21" fmla="*/ 2147483647 h 153"/>
                <a:gd name="T22" fmla="*/ 2147483647 w 119"/>
                <a:gd name="T23" fmla="*/ 2147483647 h 153"/>
                <a:gd name="T24" fmla="*/ 2147483647 w 119"/>
                <a:gd name="T25" fmla="*/ 2147483647 h 153"/>
                <a:gd name="T26" fmla="*/ 2147483647 w 119"/>
                <a:gd name="T27" fmla="*/ 2147483647 h 153"/>
                <a:gd name="T28" fmla="*/ 2147483647 w 119"/>
                <a:gd name="T29" fmla="*/ 2147483647 h 153"/>
                <a:gd name="T30" fmla="*/ 2147483647 w 119"/>
                <a:gd name="T31" fmla="*/ 2147483647 h 153"/>
                <a:gd name="T32" fmla="*/ 2147483647 w 119"/>
                <a:gd name="T33" fmla="*/ 2147483647 h 153"/>
                <a:gd name="T34" fmla="*/ 2147483647 w 119"/>
                <a:gd name="T35" fmla="*/ 2147483647 h 153"/>
                <a:gd name="T36" fmla="*/ 2147483647 w 119"/>
                <a:gd name="T37" fmla="*/ 2147483647 h 153"/>
                <a:gd name="T38" fmla="*/ 2147483647 w 119"/>
                <a:gd name="T39" fmla="*/ 2147483647 h 153"/>
                <a:gd name="T40" fmla="*/ 2147483647 w 119"/>
                <a:gd name="T41" fmla="*/ 2147483647 h 153"/>
                <a:gd name="T42" fmla="*/ 2147483647 w 119"/>
                <a:gd name="T43" fmla="*/ 2147483647 h 153"/>
                <a:gd name="T44" fmla="*/ 2147483647 w 119"/>
                <a:gd name="T45" fmla="*/ 2147483647 h 153"/>
                <a:gd name="T46" fmla="*/ 2147483647 w 119"/>
                <a:gd name="T47" fmla="*/ 2147483647 h 153"/>
                <a:gd name="T48" fmla="*/ 2147483647 w 119"/>
                <a:gd name="T49" fmla="*/ 2147483647 h 153"/>
                <a:gd name="T50" fmla="*/ 2147483647 w 119"/>
                <a:gd name="T51" fmla="*/ 2147483647 h 153"/>
                <a:gd name="T52" fmla="*/ 2147483647 w 119"/>
                <a:gd name="T53" fmla="*/ 2147483647 h 153"/>
                <a:gd name="T54" fmla="*/ 2147483647 w 119"/>
                <a:gd name="T55" fmla="*/ 2147483647 h 153"/>
                <a:gd name="T56" fmla="*/ 2147483647 w 119"/>
                <a:gd name="T57" fmla="*/ 2147483647 h 153"/>
                <a:gd name="T58" fmla="*/ 2147483647 w 119"/>
                <a:gd name="T59" fmla="*/ 2147483647 h 153"/>
                <a:gd name="T60" fmla="*/ 2147483647 w 119"/>
                <a:gd name="T61" fmla="*/ 2147483647 h 153"/>
                <a:gd name="T62" fmla="*/ 2147483647 w 119"/>
                <a:gd name="T63" fmla="*/ 2147483647 h 153"/>
                <a:gd name="T64" fmla="*/ 2147483647 w 119"/>
                <a:gd name="T65" fmla="*/ 2147483647 h 153"/>
                <a:gd name="T66" fmla="*/ 2147483647 w 119"/>
                <a:gd name="T67" fmla="*/ 2147483647 h 153"/>
                <a:gd name="T68" fmla="*/ 0 w 119"/>
                <a:gd name="T69" fmla="*/ 0 h 1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9"/>
                <a:gd name="T106" fmla="*/ 0 h 153"/>
                <a:gd name="T107" fmla="*/ 119 w 119"/>
                <a:gd name="T108" fmla="*/ 153 h 1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9" h="153">
                  <a:moveTo>
                    <a:pt x="0" y="0"/>
                  </a:moveTo>
                  <a:lnTo>
                    <a:pt x="11" y="0"/>
                  </a:lnTo>
                  <a:lnTo>
                    <a:pt x="15" y="10"/>
                  </a:lnTo>
                  <a:lnTo>
                    <a:pt x="30" y="27"/>
                  </a:lnTo>
                  <a:lnTo>
                    <a:pt x="38" y="44"/>
                  </a:lnTo>
                  <a:lnTo>
                    <a:pt x="48" y="46"/>
                  </a:lnTo>
                  <a:lnTo>
                    <a:pt x="57" y="50"/>
                  </a:lnTo>
                  <a:lnTo>
                    <a:pt x="64" y="57"/>
                  </a:lnTo>
                  <a:lnTo>
                    <a:pt x="73" y="57"/>
                  </a:lnTo>
                  <a:lnTo>
                    <a:pt x="82" y="68"/>
                  </a:lnTo>
                  <a:lnTo>
                    <a:pt x="91" y="76"/>
                  </a:lnTo>
                  <a:lnTo>
                    <a:pt x="101" y="82"/>
                  </a:lnTo>
                  <a:lnTo>
                    <a:pt x="100" y="87"/>
                  </a:lnTo>
                  <a:lnTo>
                    <a:pt x="94" y="91"/>
                  </a:lnTo>
                  <a:lnTo>
                    <a:pt x="88" y="91"/>
                  </a:lnTo>
                  <a:lnTo>
                    <a:pt x="85" y="96"/>
                  </a:lnTo>
                  <a:lnTo>
                    <a:pt x="97" y="107"/>
                  </a:lnTo>
                  <a:lnTo>
                    <a:pt x="105" y="117"/>
                  </a:lnTo>
                  <a:lnTo>
                    <a:pt x="118" y="128"/>
                  </a:lnTo>
                  <a:lnTo>
                    <a:pt x="109" y="141"/>
                  </a:lnTo>
                  <a:lnTo>
                    <a:pt x="102" y="144"/>
                  </a:lnTo>
                  <a:lnTo>
                    <a:pt x="103" y="152"/>
                  </a:lnTo>
                  <a:lnTo>
                    <a:pt x="91" y="152"/>
                  </a:lnTo>
                  <a:lnTo>
                    <a:pt x="87" y="146"/>
                  </a:lnTo>
                  <a:lnTo>
                    <a:pt x="76" y="132"/>
                  </a:lnTo>
                  <a:lnTo>
                    <a:pt x="70" y="119"/>
                  </a:lnTo>
                  <a:lnTo>
                    <a:pt x="59" y="98"/>
                  </a:lnTo>
                  <a:lnTo>
                    <a:pt x="46" y="82"/>
                  </a:lnTo>
                  <a:lnTo>
                    <a:pt x="32" y="59"/>
                  </a:lnTo>
                  <a:lnTo>
                    <a:pt x="23" y="52"/>
                  </a:lnTo>
                  <a:lnTo>
                    <a:pt x="16" y="46"/>
                  </a:lnTo>
                  <a:lnTo>
                    <a:pt x="14" y="34"/>
                  </a:lnTo>
                  <a:lnTo>
                    <a:pt x="1" y="23"/>
                  </a:lnTo>
                  <a:lnTo>
                    <a:pt x="1" y="16"/>
                  </a:lnTo>
                  <a:lnTo>
                    <a:pt x="0" y="0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en-US" sz="1400">
                <a:solidFill>
                  <a:schemeClr val="tx1">
                    <a:lumMod val="95000"/>
                  </a:schemeClr>
                </a:solidFill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gray">
            <a:xfrm>
              <a:off x="3966963" y="2279575"/>
              <a:ext cx="1225550" cy="1654175"/>
            </a:xfrm>
            <a:custGeom>
              <a:avLst/>
              <a:gdLst>
                <a:gd name="T0" fmla="*/ 2147483647 w 856"/>
                <a:gd name="T1" fmla="*/ 2147483647 h 1153"/>
                <a:gd name="T2" fmla="*/ 2147483647 w 856"/>
                <a:gd name="T3" fmla="*/ 2147483647 h 1153"/>
                <a:gd name="T4" fmla="*/ 2147483647 w 856"/>
                <a:gd name="T5" fmla="*/ 2147483647 h 1153"/>
                <a:gd name="T6" fmla="*/ 2147483647 w 856"/>
                <a:gd name="T7" fmla="*/ 2147483647 h 1153"/>
                <a:gd name="T8" fmla="*/ 2147483647 w 856"/>
                <a:gd name="T9" fmla="*/ 2147483647 h 1153"/>
                <a:gd name="T10" fmla="*/ 2147483647 w 856"/>
                <a:gd name="T11" fmla="*/ 2147483647 h 1153"/>
                <a:gd name="T12" fmla="*/ 2147483647 w 856"/>
                <a:gd name="T13" fmla="*/ 2147483647 h 1153"/>
                <a:gd name="T14" fmla="*/ 2147483647 w 856"/>
                <a:gd name="T15" fmla="*/ 2147483647 h 1153"/>
                <a:gd name="T16" fmla="*/ 2147483647 w 856"/>
                <a:gd name="T17" fmla="*/ 2147483647 h 1153"/>
                <a:gd name="T18" fmla="*/ 2147483647 w 856"/>
                <a:gd name="T19" fmla="*/ 2147483647 h 1153"/>
                <a:gd name="T20" fmla="*/ 2147483647 w 856"/>
                <a:gd name="T21" fmla="*/ 2147483647 h 1153"/>
                <a:gd name="T22" fmla="*/ 2147483647 w 856"/>
                <a:gd name="T23" fmla="*/ 2147483647 h 1153"/>
                <a:gd name="T24" fmla="*/ 2147483647 w 856"/>
                <a:gd name="T25" fmla="*/ 2147483647 h 1153"/>
                <a:gd name="T26" fmla="*/ 2147483647 w 856"/>
                <a:gd name="T27" fmla="*/ 2147483647 h 1153"/>
                <a:gd name="T28" fmla="*/ 2147483647 w 856"/>
                <a:gd name="T29" fmla="*/ 2147483647 h 1153"/>
                <a:gd name="T30" fmla="*/ 2147483647 w 856"/>
                <a:gd name="T31" fmla="*/ 2147483647 h 1153"/>
                <a:gd name="T32" fmla="*/ 2147483647 w 856"/>
                <a:gd name="T33" fmla="*/ 2147483647 h 1153"/>
                <a:gd name="T34" fmla="*/ 2147483647 w 856"/>
                <a:gd name="T35" fmla="*/ 2147483647 h 1153"/>
                <a:gd name="T36" fmla="*/ 2147483647 w 856"/>
                <a:gd name="T37" fmla="*/ 2147483647 h 1153"/>
                <a:gd name="T38" fmla="*/ 2147483647 w 856"/>
                <a:gd name="T39" fmla="*/ 2147483647 h 1153"/>
                <a:gd name="T40" fmla="*/ 2147483647 w 856"/>
                <a:gd name="T41" fmla="*/ 2147483647 h 1153"/>
                <a:gd name="T42" fmla="*/ 2147483647 w 856"/>
                <a:gd name="T43" fmla="*/ 2147483647 h 1153"/>
                <a:gd name="T44" fmla="*/ 2147483647 w 856"/>
                <a:gd name="T45" fmla="*/ 2147483647 h 1153"/>
                <a:gd name="T46" fmla="*/ 2147483647 w 856"/>
                <a:gd name="T47" fmla="*/ 2147483647 h 1153"/>
                <a:gd name="T48" fmla="*/ 2147483647 w 856"/>
                <a:gd name="T49" fmla="*/ 2147483647 h 1153"/>
                <a:gd name="T50" fmla="*/ 2147483647 w 856"/>
                <a:gd name="T51" fmla="*/ 2147483647 h 1153"/>
                <a:gd name="T52" fmla="*/ 2147483647 w 856"/>
                <a:gd name="T53" fmla="*/ 2147483647 h 1153"/>
                <a:gd name="T54" fmla="*/ 2147483647 w 856"/>
                <a:gd name="T55" fmla="*/ 2147483647 h 1153"/>
                <a:gd name="T56" fmla="*/ 2147483647 w 856"/>
                <a:gd name="T57" fmla="*/ 2147483647 h 1153"/>
                <a:gd name="T58" fmla="*/ 2147483647 w 856"/>
                <a:gd name="T59" fmla="*/ 2147483647 h 1153"/>
                <a:gd name="T60" fmla="*/ 2147483647 w 856"/>
                <a:gd name="T61" fmla="*/ 2147483647 h 1153"/>
                <a:gd name="T62" fmla="*/ 2147483647 w 856"/>
                <a:gd name="T63" fmla="*/ 2147483647 h 1153"/>
                <a:gd name="T64" fmla="*/ 2147483647 w 856"/>
                <a:gd name="T65" fmla="*/ 2147483647 h 1153"/>
                <a:gd name="T66" fmla="*/ 2147483647 w 856"/>
                <a:gd name="T67" fmla="*/ 2147483647 h 1153"/>
                <a:gd name="T68" fmla="*/ 2147483647 w 856"/>
                <a:gd name="T69" fmla="*/ 2147483647 h 1153"/>
                <a:gd name="T70" fmla="*/ 2147483647 w 856"/>
                <a:gd name="T71" fmla="*/ 2147483647 h 1153"/>
                <a:gd name="T72" fmla="*/ 2147483647 w 856"/>
                <a:gd name="T73" fmla="*/ 2147483647 h 1153"/>
                <a:gd name="T74" fmla="*/ 2147483647 w 856"/>
                <a:gd name="T75" fmla="*/ 2147483647 h 1153"/>
                <a:gd name="T76" fmla="*/ 2147483647 w 856"/>
                <a:gd name="T77" fmla="*/ 2147483647 h 1153"/>
                <a:gd name="T78" fmla="*/ 2147483647 w 856"/>
                <a:gd name="T79" fmla="*/ 2147483647 h 1153"/>
                <a:gd name="T80" fmla="*/ 2147483647 w 856"/>
                <a:gd name="T81" fmla="*/ 2147483647 h 1153"/>
                <a:gd name="T82" fmla="*/ 2147483647 w 856"/>
                <a:gd name="T83" fmla="*/ 2147483647 h 115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6"/>
                <a:gd name="T127" fmla="*/ 0 h 1153"/>
                <a:gd name="T128" fmla="*/ 856 w 856"/>
                <a:gd name="T129" fmla="*/ 1153 h 115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6" h="1153">
                  <a:moveTo>
                    <a:pt x="639" y="137"/>
                  </a:moveTo>
                  <a:lnTo>
                    <a:pt x="653" y="185"/>
                  </a:lnTo>
                  <a:lnTo>
                    <a:pt x="679" y="259"/>
                  </a:lnTo>
                  <a:lnTo>
                    <a:pt x="733" y="377"/>
                  </a:lnTo>
                  <a:lnTo>
                    <a:pt x="752" y="391"/>
                  </a:lnTo>
                  <a:lnTo>
                    <a:pt x="765" y="425"/>
                  </a:lnTo>
                  <a:lnTo>
                    <a:pt x="807" y="424"/>
                  </a:lnTo>
                  <a:lnTo>
                    <a:pt x="835" y="413"/>
                  </a:lnTo>
                  <a:lnTo>
                    <a:pt x="855" y="413"/>
                  </a:lnTo>
                  <a:lnTo>
                    <a:pt x="853" y="460"/>
                  </a:lnTo>
                  <a:lnTo>
                    <a:pt x="846" y="485"/>
                  </a:lnTo>
                  <a:lnTo>
                    <a:pt x="769" y="588"/>
                  </a:lnTo>
                  <a:lnTo>
                    <a:pt x="699" y="695"/>
                  </a:lnTo>
                  <a:lnTo>
                    <a:pt x="700" y="736"/>
                  </a:lnTo>
                  <a:lnTo>
                    <a:pt x="720" y="767"/>
                  </a:lnTo>
                  <a:lnTo>
                    <a:pt x="710" y="790"/>
                  </a:lnTo>
                  <a:lnTo>
                    <a:pt x="716" y="820"/>
                  </a:lnTo>
                  <a:lnTo>
                    <a:pt x="710" y="844"/>
                  </a:lnTo>
                  <a:lnTo>
                    <a:pt x="693" y="864"/>
                  </a:lnTo>
                  <a:lnTo>
                    <a:pt x="679" y="864"/>
                  </a:lnTo>
                  <a:lnTo>
                    <a:pt x="656" y="898"/>
                  </a:lnTo>
                  <a:lnTo>
                    <a:pt x="635" y="937"/>
                  </a:lnTo>
                  <a:lnTo>
                    <a:pt x="639" y="980"/>
                  </a:lnTo>
                  <a:lnTo>
                    <a:pt x="617" y="1000"/>
                  </a:lnTo>
                  <a:lnTo>
                    <a:pt x="598" y="1044"/>
                  </a:lnTo>
                  <a:lnTo>
                    <a:pt x="576" y="1086"/>
                  </a:lnTo>
                  <a:lnTo>
                    <a:pt x="563" y="1102"/>
                  </a:lnTo>
                  <a:lnTo>
                    <a:pt x="552" y="1105"/>
                  </a:lnTo>
                  <a:lnTo>
                    <a:pt x="532" y="1132"/>
                  </a:lnTo>
                  <a:lnTo>
                    <a:pt x="500" y="1148"/>
                  </a:lnTo>
                  <a:lnTo>
                    <a:pt x="459" y="1152"/>
                  </a:lnTo>
                  <a:lnTo>
                    <a:pt x="437" y="1134"/>
                  </a:lnTo>
                  <a:lnTo>
                    <a:pt x="434" y="1116"/>
                  </a:lnTo>
                  <a:lnTo>
                    <a:pt x="430" y="1093"/>
                  </a:lnTo>
                  <a:lnTo>
                    <a:pt x="415" y="1080"/>
                  </a:lnTo>
                  <a:lnTo>
                    <a:pt x="402" y="1036"/>
                  </a:lnTo>
                  <a:lnTo>
                    <a:pt x="397" y="1014"/>
                  </a:lnTo>
                  <a:lnTo>
                    <a:pt x="396" y="987"/>
                  </a:lnTo>
                  <a:lnTo>
                    <a:pt x="390" y="967"/>
                  </a:lnTo>
                  <a:lnTo>
                    <a:pt x="388" y="955"/>
                  </a:lnTo>
                  <a:lnTo>
                    <a:pt x="375" y="935"/>
                  </a:lnTo>
                  <a:lnTo>
                    <a:pt x="361" y="919"/>
                  </a:lnTo>
                  <a:lnTo>
                    <a:pt x="351" y="892"/>
                  </a:lnTo>
                  <a:lnTo>
                    <a:pt x="344" y="872"/>
                  </a:lnTo>
                  <a:lnTo>
                    <a:pt x="347" y="840"/>
                  </a:lnTo>
                  <a:lnTo>
                    <a:pt x="368" y="794"/>
                  </a:lnTo>
                  <a:lnTo>
                    <a:pt x="372" y="742"/>
                  </a:lnTo>
                  <a:lnTo>
                    <a:pt x="357" y="683"/>
                  </a:lnTo>
                  <a:lnTo>
                    <a:pt x="335" y="659"/>
                  </a:lnTo>
                  <a:lnTo>
                    <a:pt x="319" y="627"/>
                  </a:lnTo>
                  <a:lnTo>
                    <a:pt x="325" y="577"/>
                  </a:lnTo>
                  <a:lnTo>
                    <a:pt x="314" y="540"/>
                  </a:lnTo>
                  <a:lnTo>
                    <a:pt x="287" y="536"/>
                  </a:lnTo>
                  <a:lnTo>
                    <a:pt x="259" y="508"/>
                  </a:lnTo>
                  <a:lnTo>
                    <a:pt x="224" y="492"/>
                  </a:lnTo>
                  <a:lnTo>
                    <a:pt x="188" y="517"/>
                  </a:lnTo>
                  <a:lnTo>
                    <a:pt x="92" y="510"/>
                  </a:lnTo>
                  <a:lnTo>
                    <a:pt x="40" y="447"/>
                  </a:lnTo>
                  <a:lnTo>
                    <a:pt x="0" y="363"/>
                  </a:lnTo>
                  <a:lnTo>
                    <a:pt x="7" y="334"/>
                  </a:lnTo>
                  <a:lnTo>
                    <a:pt x="25" y="313"/>
                  </a:lnTo>
                  <a:lnTo>
                    <a:pt x="33" y="253"/>
                  </a:lnTo>
                  <a:lnTo>
                    <a:pt x="46" y="210"/>
                  </a:lnTo>
                  <a:lnTo>
                    <a:pt x="82" y="166"/>
                  </a:lnTo>
                  <a:lnTo>
                    <a:pt x="120" y="146"/>
                  </a:lnTo>
                  <a:lnTo>
                    <a:pt x="155" y="99"/>
                  </a:lnTo>
                  <a:lnTo>
                    <a:pt x="163" y="80"/>
                  </a:lnTo>
                  <a:lnTo>
                    <a:pt x="210" y="30"/>
                  </a:lnTo>
                  <a:lnTo>
                    <a:pt x="239" y="49"/>
                  </a:lnTo>
                  <a:lnTo>
                    <a:pt x="260" y="48"/>
                  </a:lnTo>
                  <a:lnTo>
                    <a:pt x="286" y="21"/>
                  </a:lnTo>
                  <a:lnTo>
                    <a:pt x="315" y="17"/>
                  </a:lnTo>
                  <a:lnTo>
                    <a:pt x="335" y="24"/>
                  </a:lnTo>
                  <a:lnTo>
                    <a:pt x="353" y="3"/>
                  </a:lnTo>
                  <a:lnTo>
                    <a:pt x="377" y="0"/>
                  </a:lnTo>
                  <a:lnTo>
                    <a:pt x="382" y="39"/>
                  </a:lnTo>
                  <a:lnTo>
                    <a:pt x="397" y="67"/>
                  </a:lnTo>
                  <a:lnTo>
                    <a:pt x="441" y="96"/>
                  </a:lnTo>
                  <a:lnTo>
                    <a:pt x="477" y="101"/>
                  </a:lnTo>
                  <a:lnTo>
                    <a:pt x="482" y="69"/>
                  </a:lnTo>
                  <a:lnTo>
                    <a:pt x="510" y="69"/>
                  </a:lnTo>
                  <a:lnTo>
                    <a:pt x="543" y="89"/>
                  </a:lnTo>
                  <a:lnTo>
                    <a:pt x="580" y="99"/>
                  </a:lnTo>
                  <a:lnTo>
                    <a:pt x="611" y="87"/>
                  </a:lnTo>
                  <a:lnTo>
                    <a:pt x="639" y="137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en-US" sz="1400">
                <a:solidFill>
                  <a:schemeClr val="tx1">
                    <a:lumMod val="95000"/>
                  </a:schemeClr>
                </a:solidFill>
                <a:cs typeface="+mn-cs"/>
              </a:endParaRPr>
            </a:p>
          </p:txBody>
        </p:sp>
        <p:grpSp>
          <p:nvGrpSpPr>
            <p:cNvPr id="9279" name="Group 34"/>
            <p:cNvGrpSpPr>
              <a:grpSpLocks/>
            </p:cNvGrpSpPr>
            <p:nvPr/>
          </p:nvGrpSpPr>
          <p:grpSpPr bwMode="auto">
            <a:xfrm>
              <a:off x="4049507" y="1388992"/>
              <a:ext cx="546099" cy="571501"/>
              <a:chOff x="2471" y="1552"/>
              <a:chExt cx="381" cy="398"/>
            </a:xfrm>
          </p:grpSpPr>
          <p:grpSp>
            <p:nvGrpSpPr>
              <p:cNvPr id="9424" name="Group 35"/>
              <p:cNvGrpSpPr>
                <a:grpSpLocks/>
              </p:cNvGrpSpPr>
              <p:nvPr/>
            </p:nvGrpSpPr>
            <p:grpSpPr bwMode="auto">
              <a:xfrm>
                <a:off x="2622" y="1801"/>
                <a:ext cx="118" cy="149"/>
                <a:chOff x="2622" y="1801"/>
                <a:chExt cx="118" cy="149"/>
              </a:xfrm>
            </p:grpSpPr>
            <p:sp>
              <p:nvSpPr>
                <p:cNvPr id="91" name="Freeform 36"/>
                <p:cNvSpPr>
                  <a:spLocks/>
                </p:cNvSpPr>
                <p:nvPr/>
              </p:nvSpPr>
              <p:spPr bwMode="gray">
                <a:xfrm>
                  <a:off x="2622" y="1855"/>
                  <a:ext cx="55" cy="84"/>
                </a:xfrm>
                <a:custGeom>
                  <a:avLst/>
                  <a:gdLst>
                    <a:gd name="T0" fmla="*/ 12 w 55"/>
                    <a:gd name="T1" fmla="*/ 25 h 84"/>
                    <a:gd name="T2" fmla="*/ 16 w 55"/>
                    <a:gd name="T3" fmla="*/ 16 h 84"/>
                    <a:gd name="T4" fmla="*/ 26 w 55"/>
                    <a:gd name="T5" fmla="*/ 16 h 84"/>
                    <a:gd name="T6" fmla="*/ 39 w 55"/>
                    <a:gd name="T7" fmla="*/ 0 h 84"/>
                    <a:gd name="T8" fmla="*/ 44 w 55"/>
                    <a:gd name="T9" fmla="*/ 10 h 84"/>
                    <a:gd name="T10" fmla="*/ 51 w 55"/>
                    <a:gd name="T11" fmla="*/ 10 h 84"/>
                    <a:gd name="T12" fmla="*/ 54 w 55"/>
                    <a:gd name="T13" fmla="*/ 16 h 84"/>
                    <a:gd name="T14" fmla="*/ 49 w 55"/>
                    <a:gd name="T15" fmla="*/ 25 h 84"/>
                    <a:gd name="T16" fmla="*/ 44 w 55"/>
                    <a:gd name="T17" fmla="*/ 29 h 84"/>
                    <a:gd name="T18" fmla="*/ 44 w 55"/>
                    <a:gd name="T19" fmla="*/ 36 h 84"/>
                    <a:gd name="T20" fmla="*/ 42 w 55"/>
                    <a:gd name="T21" fmla="*/ 39 h 84"/>
                    <a:gd name="T22" fmla="*/ 41 w 55"/>
                    <a:gd name="T23" fmla="*/ 44 h 84"/>
                    <a:gd name="T24" fmla="*/ 44 w 55"/>
                    <a:gd name="T25" fmla="*/ 52 h 84"/>
                    <a:gd name="T26" fmla="*/ 39 w 55"/>
                    <a:gd name="T27" fmla="*/ 59 h 84"/>
                    <a:gd name="T28" fmla="*/ 35 w 55"/>
                    <a:gd name="T29" fmla="*/ 63 h 84"/>
                    <a:gd name="T30" fmla="*/ 31 w 55"/>
                    <a:gd name="T31" fmla="*/ 63 h 84"/>
                    <a:gd name="T32" fmla="*/ 30 w 55"/>
                    <a:gd name="T33" fmla="*/ 65 h 84"/>
                    <a:gd name="T34" fmla="*/ 28 w 55"/>
                    <a:gd name="T35" fmla="*/ 70 h 84"/>
                    <a:gd name="T36" fmla="*/ 22 w 55"/>
                    <a:gd name="T37" fmla="*/ 72 h 84"/>
                    <a:gd name="T38" fmla="*/ 21 w 55"/>
                    <a:gd name="T39" fmla="*/ 70 h 84"/>
                    <a:gd name="T40" fmla="*/ 15 w 55"/>
                    <a:gd name="T41" fmla="*/ 76 h 84"/>
                    <a:gd name="T42" fmla="*/ 14 w 55"/>
                    <a:gd name="T43" fmla="*/ 77 h 84"/>
                    <a:gd name="T44" fmla="*/ 7 w 55"/>
                    <a:gd name="T45" fmla="*/ 83 h 84"/>
                    <a:gd name="T46" fmla="*/ 4 w 55"/>
                    <a:gd name="T47" fmla="*/ 83 h 84"/>
                    <a:gd name="T48" fmla="*/ 2 w 55"/>
                    <a:gd name="T49" fmla="*/ 79 h 84"/>
                    <a:gd name="T50" fmla="*/ 1 w 55"/>
                    <a:gd name="T51" fmla="*/ 70 h 84"/>
                    <a:gd name="T52" fmla="*/ 0 w 55"/>
                    <a:gd name="T53" fmla="*/ 68 h 84"/>
                    <a:gd name="T54" fmla="*/ 0 w 55"/>
                    <a:gd name="T55" fmla="*/ 61 h 84"/>
                    <a:gd name="T56" fmla="*/ 4 w 55"/>
                    <a:gd name="T57" fmla="*/ 57 h 84"/>
                    <a:gd name="T58" fmla="*/ 8 w 55"/>
                    <a:gd name="T59" fmla="*/ 53 h 84"/>
                    <a:gd name="T60" fmla="*/ 11 w 55"/>
                    <a:gd name="T61" fmla="*/ 46 h 84"/>
                    <a:gd name="T62" fmla="*/ 15 w 55"/>
                    <a:gd name="T63" fmla="*/ 46 h 84"/>
                    <a:gd name="T64" fmla="*/ 18 w 55"/>
                    <a:gd name="T65" fmla="*/ 48 h 84"/>
                    <a:gd name="T66" fmla="*/ 22 w 55"/>
                    <a:gd name="T67" fmla="*/ 46 h 84"/>
                    <a:gd name="T68" fmla="*/ 18 w 55"/>
                    <a:gd name="T69" fmla="*/ 44 h 84"/>
                    <a:gd name="T70" fmla="*/ 12 w 55"/>
                    <a:gd name="T71" fmla="*/ 25 h 8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5"/>
                    <a:gd name="T109" fmla="*/ 0 h 84"/>
                    <a:gd name="T110" fmla="*/ 55 w 55"/>
                    <a:gd name="T111" fmla="*/ 84 h 8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5" h="84">
                      <a:moveTo>
                        <a:pt x="12" y="25"/>
                      </a:moveTo>
                      <a:lnTo>
                        <a:pt x="16" y="16"/>
                      </a:lnTo>
                      <a:lnTo>
                        <a:pt x="26" y="16"/>
                      </a:lnTo>
                      <a:lnTo>
                        <a:pt x="39" y="0"/>
                      </a:lnTo>
                      <a:lnTo>
                        <a:pt x="44" y="10"/>
                      </a:lnTo>
                      <a:lnTo>
                        <a:pt x="51" y="10"/>
                      </a:lnTo>
                      <a:lnTo>
                        <a:pt x="54" y="16"/>
                      </a:lnTo>
                      <a:lnTo>
                        <a:pt x="49" y="25"/>
                      </a:lnTo>
                      <a:lnTo>
                        <a:pt x="44" y="29"/>
                      </a:lnTo>
                      <a:lnTo>
                        <a:pt x="44" y="36"/>
                      </a:lnTo>
                      <a:lnTo>
                        <a:pt x="42" y="39"/>
                      </a:lnTo>
                      <a:lnTo>
                        <a:pt x="41" y="44"/>
                      </a:lnTo>
                      <a:lnTo>
                        <a:pt x="44" y="52"/>
                      </a:lnTo>
                      <a:lnTo>
                        <a:pt x="39" y="59"/>
                      </a:lnTo>
                      <a:lnTo>
                        <a:pt x="35" y="63"/>
                      </a:lnTo>
                      <a:lnTo>
                        <a:pt x="31" y="63"/>
                      </a:lnTo>
                      <a:lnTo>
                        <a:pt x="30" y="65"/>
                      </a:lnTo>
                      <a:lnTo>
                        <a:pt x="28" y="70"/>
                      </a:lnTo>
                      <a:lnTo>
                        <a:pt x="22" y="72"/>
                      </a:lnTo>
                      <a:lnTo>
                        <a:pt x="21" y="70"/>
                      </a:lnTo>
                      <a:lnTo>
                        <a:pt x="15" y="76"/>
                      </a:lnTo>
                      <a:lnTo>
                        <a:pt x="14" y="77"/>
                      </a:lnTo>
                      <a:lnTo>
                        <a:pt x="7" y="83"/>
                      </a:lnTo>
                      <a:lnTo>
                        <a:pt x="4" y="83"/>
                      </a:lnTo>
                      <a:lnTo>
                        <a:pt x="2" y="79"/>
                      </a:lnTo>
                      <a:lnTo>
                        <a:pt x="1" y="70"/>
                      </a:lnTo>
                      <a:lnTo>
                        <a:pt x="0" y="68"/>
                      </a:lnTo>
                      <a:lnTo>
                        <a:pt x="0" y="61"/>
                      </a:lnTo>
                      <a:lnTo>
                        <a:pt x="4" y="57"/>
                      </a:lnTo>
                      <a:lnTo>
                        <a:pt x="8" y="53"/>
                      </a:lnTo>
                      <a:lnTo>
                        <a:pt x="11" y="46"/>
                      </a:lnTo>
                      <a:lnTo>
                        <a:pt x="15" y="46"/>
                      </a:lnTo>
                      <a:lnTo>
                        <a:pt x="18" y="48"/>
                      </a:lnTo>
                      <a:lnTo>
                        <a:pt x="22" y="46"/>
                      </a:lnTo>
                      <a:lnTo>
                        <a:pt x="18" y="44"/>
                      </a:lnTo>
                      <a:lnTo>
                        <a:pt x="12" y="25"/>
                      </a:lnTo>
                    </a:path>
                  </a:pathLst>
                </a:custGeom>
                <a:solidFill>
                  <a:srgbClr val="A2C1FE"/>
                </a:solidFill>
                <a:ln w="9525" cap="rnd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400">
                    <a:solidFill>
                      <a:schemeClr val="tx1">
                        <a:lumMod val="95000"/>
                      </a:schemeClr>
                    </a:solidFill>
                    <a:cs typeface="+mn-cs"/>
                  </a:endParaRPr>
                </a:p>
              </p:txBody>
            </p:sp>
            <p:sp>
              <p:nvSpPr>
                <p:cNvPr id="92" name="Freeform 37"/>
                <p:cNvSpPr>
                  <a:spLocks/>
                </p:cNvSpPr>
                <p:nvPr/>
              </p:nvSpPr>
              <p:spPr bwMode="gray">
                <a:xfrm>
                  <a:off x="2673" y="1801"/>
                  <a:ext cx="67" cy="149"/>
                </a:xfrm>
                <a:custGeom>
                  <a:avLst/>
                  <a:gdLst>
                    <a:gd name="T0" fmla="*/ 25 w 67"/>
                    <a:gd name="T1" fmla="*/ 15 h 149"/>
                    <a:gd name="T2" fmla="*/ 40 w 67"/>
                    <a:gd name="T3" fmla="*/ 14 h 149"/>
                    <a:gd name="T4" fmla="*/ 46 w 67"/>
                    <a:gd name="T5" fmla="*/ 8 h 149"/>
                    <a:gd name="T6" fmla="*/ 53 w 67"/>
                    <a:gd name="T7" fmla="*/ 3 h 149"/>
                    <a:gd name="T8" fmla="*/ 66 w 67"/>
                    <a:gd name="T9" fmla="*/ 1 h 149"/>
                    <a:gd name="T10" fmla="*/ 61 w 67"/>
                    <a:gd name="T11" fmla="*/ 14 h 149"/>
                    <a:gd name="T12" fmla="*/ 56 w 67"/>
                    <a:gd name="T13" fmla="*/ 17 h 149"/>
                    <a:gd name="T14" fmla="*/ 47 w 67"/>
                    <a:gd name="T15" fmla="*/ 28 h 149"/>
                    <a:gd name="T16" fmla="*/ 57 w 67"/>
                    <a:gd name="T17" fmla="*/ 28 h 149"/>
                    <a:gd name="T18" fmla="*/ 66 w 67"/>
                    <a:gd name="T19" fmla="*/ 28 h 149"/>
                    <a:gd name="T20" fmla="*/ 60 w 67"/>
                    <a:gd name="T21" fmla="*/ 40 h 149"/>
                    <a:gd name="T22" fmla="*/ 50 w 67"/>
                    <a:gd name="T23" fmla="*/ 46 h 149"/>
                    <a:gd name="T24" fmla="*/ 48 w 67"/>
                    <a:gd name="T25" fmla="*/ 55 h 149"/>
                    <a:gd name="T26" fmla="*/ 57 w 67"/>
                    <a:gd name="T27" fmla="*/ 67 h 149"/>
                    <a:gd name="T28" fmla="*/ 61 w 67"/>
                    <a:gd name="T29" fmla="*/ 80 h 149"/>
                    <a:gd name="T30" fmla="*/ 66 w 67"/>
                    <a:gd name="T31" fmla="*/ 96 h 149"/>
                    <a:gd name="T32" fmla="*/ 63 w 67"/>
                    <a:gd name="T33" fmla="*/ 116 h 149"/>
                    <a:gd name="T34" fmla="*/ 56 w 67"/>
                    <a:gd name="T35" fmla="*/ 125 h 149"/>
                    <a:gd name="T36" fmla="*/ 61 w 67"/>
                    <a:gd name="T37" fmla="*/ 139 h 149"/>
                    <a:gd name="T38" fmla="*/ 46 w 67"/>
                    <a:gd name="T39" fmla="*/ 139 h 149"/>
                    <a:gd name="T40" fmla="*/ 37 w 67"/>
                    <a:gd name="T41" fmla="*/ 137 h 149"/>
                    <a:gd name="T42" fmla="*/ 25 w 67"/>
                    <a:gd name="T43" fmla="*/ 142 h 149"/>
                    <a:gd name="T44" fmla="*/ 18 w 67"/>
                    <a:gd name="T45" fmla="*/ 144 h 149"/>
                    <a:gd name="T46" fmla="*/ 9 w 67"/>
                    <a:gd name="T47" fmla="*/ 146 h 149"/>
                    <a:gd name="T48" fmla="*/ 2 w 67"/>
                    <a:gd name="T49" fmla="*/ 140 h 149"/>
                    <a:gd name="T50" fmla="*/ 0 w 67"/>
                    <a:gd name="T51" fmla="*/ 132 h 149"/>
                    <a:gd name="T52" fmla="*/ 7 w 67"/>
                    <a:gd name="T53" fmla="*/ 123 h 149"/>
                    <a:gd name="T54" fmla="*/ 17 w 67"/>
                    <a:gd name="T55" fmla="*/ 121 h 149"/>
                    <a:gd name="T56" fmla="*/ 11 w 67"/>
                    <a:gd name="T57" fmla="*/ 116 h 149"/>
                    <a:gd name="T58" fmla="*/ 11 w 67"/>
                    <a:gd name="T59" fmla="*/ 107 h 149"/>
                    <a:gd name="T60" fmla="*/ 19 w 67"/>
                    <a:gd name="T61" fmla="*/ 101 h 149"/>
                    <a:gd name="T62" fmla="*/ 26 w 67"/>
                    <a:gd name="T63" fmla="*/ 100 h 149"/>
                    <a:gd name="T64" fmla="*/ 31 w 67"/>
                    <a:gd name="T65" fmla="*/ 83 h 149"/>
                    <a:gd name="T66" fmla="*/ 34 w 67"/>
                    <a:gd name="T67" fmla="*/ 67 h 149"/>
                    <a:gd name="T68" fmla="*/ 28 w 67"/>
                    <a:gd name="T69" fmla="*/ 56 h 149"/>
                    <a:gd name="T70" fmla="*/ 14 w 67"/>
                    <a:gd name="T71" fmla="*/ 53 h 149"/>
                    <a:gd name="T72" fmla="*/ 21 w 67"/>
                    <a:gd name="T73" fmla="*/ 21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67"/>
                    <a:gd name="T112" fmla="*/ 0 h 149"/>
                    <a:gd name="T113" fmla="*/ 67 w 67"/>
                    <a:gd name="T114" fmla="*/ 149 h 14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67" h="149">
                      <a:moveTo>
                        <a:pt x="21" y="21"/>
                      </a:moveTo>
                      <a:lnTo>
                        <a:pt x="25" y="15"/>
                      </a:lnTo>
                      <a:lnTo>
                        <a:pt x="37" y="17"/>
                      </a:lnTo>
                      <a:lnTo>
                        <a:pt x="40" y="14"/>
                      </a:lnTo>
                      <a:lnTo>
                        <a:pt x="43" y="8"/>
                      </a:lnTo>
                      <a:lnTo>
                        <a:pt x="46" y="8"/>
                      </a:lnTo>
                      <a:lnTo>
                        <a:pt x="48" y="7"/>
                      </a:lnTo>
                      <a:lnTo>
                        <a:pt x="53" y="3"/>
                      </a:lnTo>
                      <a:lnTo>
                        <a:pt x="58" y="0"/>
                      </a:lnTo>
                      <a:lnTo>
                        <a:pt x="66" y="1"/>
                      </a:lnTo>
                      <a:lnTo>
                        <a:pt x="64" y="8"/>
                      </a:lnTo>
                      <a:lnTo>
                        <a:pt x="61" y="14"/>
                      </a:lnTo>
                      <a:lnTo>
                        <a:pt x="58" y="15"/>
                      </a:lnTo>
                      <a:lnTo>
                        <a:pt x="56" y="17"/>
                      </a:lnTo>
                      <a:lnTo>
                        <a:pt x="47" y="21"/>
                      </a:lnTo>
                      <a:lnTo>
                        <a:pt x="47" y="28"/>
                      </a:lnTo>
                      <a:lnTo>
                        <a:pt x="48" y="31"/>
                      </a:lnTo>
                      <a:lnTo>
                        <a:pt x="57" y="28"/>
                      </a:lnTo>
                      <a:lnTo>
                        <a:pt x="64" y="24"/>
                      </a:lnTo>
                      <a:lnTo>
                        <a:pt x="66" y="28"/>
                      </a:lnTo>
                      <a:lnTo>
                        <a:pt x="66" y="38"/>
                      </a:lnTo>
                      <a:lnTo>
                        <a:pt x="60" y="40"/>
                      </a:lnTo>
                      <a:lnTo>
                        <a:pt x="54" y="40"/>
                      </a:lnTo>
                      <a:lnTo>
                        <a:pt x="50" y="46"/>
                      </a:lnTo>
                      <a:lnTo>
                        <a:pt x="48" y="49"/>
                      </a:lnTo>
                      <a:lnTo>
                        <a:pt x="48" y="55"/>
                      </a:lnTo>
                      <a:lnTo>
                        <a:pt x="53" y="62"/>
                      </a:lnTo>
                      <a:lnTo>
                        <a:pt x="57" y="67"/>
                      </a:lnTo>
                      <a:lnTo>
                        <a:pt x="60" y="73"/>
                      </a:lnTo>
                      <a:lnTo>
                        <a:pt x="61" y="80"/>
                      </a:lnTo>
                      <a:lnTo>
                        <a:pt x="63" y="87"/>
                      </a:lnTo>
                      <a:lnTo>
                        <a:pt x="66" y="96"/>
                      </a:lnTo>
                      <a:lnTo>
                        <a:pt x="66" y="109"/>
                      </a:lnTo>
                      <a:lnTo>
                        <a:pt x="63" y="116"/>
                      </a:lnTo>
                      <a:lnTo>
                        <a:pt x="57" y="121"/>
                      </a:lnTo>
                      <a:lnTo>
                        <a:pt x="56" y="125"/>
                      </a:lnTo>
                      <a:lnTo>
                        <a:pt x="58" y="132"/>
                      </a:lnTo>
                      <a:lnTo>
                        <a:pt x="61" y="139"/>
                      </a:lnTo>
                      <a:lnTo>
                        <a:pt x="53" y="139"/>
                      </a:lnTo>
                      <a:lnTo>
                        <a:pt x="46" y="139"/>
                      </a:lnTo>
                      <a:lnTo>
                        <a:pt x="43" y="137"/>
                      </a:lnTo>
                      <a:lnTo>
                        <a:pt x="37" y="137"/>
                      </a:lnTo>
                      <a:lnTo>
                        <a:pt x="31" y="139"/>
                      </a:lnTo>
                      <a:lnTo>
                        <a:pt x="25" y="142"/>
                      </a:lnTo>
                      <a:lnTo>
                        <a:pt x="21" y="142"/>
                      </a:lnTo>
                      <a:lnTo>
                        <a:pt x="18" y="144"/>
                      </a:lnTo>
                      <a:lnTo>
                        <a:pt x="11" y="148"/>
                      </a:lnTo>
                      <a:lnTo>
                        <a:pt x="9" y="146"/>
                      </a:lnTo>
                      <a:lnTo>
                        <a:pt x="7" y="142"/>
                      </a:lnTo>
                      <a:lnTo>
                        <a:pt x="2" y="140"/>
                      </a:lnTo>
                      <a:lnTo>
                        <a:pt x="0" y="139"/>
                      </a:lnTo>
                      <a:lnTo>
                        <a:pt x="0" y="132"/>
                      </a:lnTo>
                      <a:lnTo>
                        <a:pt x="2" y="123"/>
                      </a:lnTo>
                      <a:lnTo>
                        <a:pt x="7" y="123"/>
                      </a:lnTo>
                      <a:lnTo>
                        <a:pt x="11" y="121"/>
                      </a:lnTo>
                      <a:lnTo>
                        <a:pt x="17" y="121"/>
                      </a:lnTo>
                      <a:lnTo>
                        <a:pt x="17" y="119"/>
                      </a:lnTo>
                      <a:lnTo>
                        <a:pt x="11" y="116"/>
                      </a:lnTo>
                      <a:lnTo>
                        <a:pt x="11" y="110"/>
                      </a:lnTo>
                      <a:lnTo>
                        <a:pt x="11" y="107"/>
                      </a:lnTo>
                      <a:lnTo>
                        <a:pt x="17" y="103"/>
                      </a:lnTo>
                      <a:lnTo>
                        <a:pt x="19" y="101"/>
                      </a:lnTo>
                      <a:lnTo>
                        <a:pt x="22" y="100"/>
                      </a:lnTo>
                      <a:lnTo>
                        <a:pt x="26" y="100"/>
                      </a:lnTo>
                      <a:lnTo>
                        <a:pt x="29" y="98"/>
                      </a:lnTo>
                      <a:lnTo>
                        <a:pt x="31" y="83"/>
                      </a:lnTo>
                      <a:lnTo>
                        <a:pt x="34" y="73"/>
                      </a:lnTo>
                      <a:lnTo>
                        <a:pt x="34" y="67"/>
                      </a:lnTo>
                      <a:lnTo>
                        <a:pt x="25" y="65"/>
                      </a:lnTo>
                      <a:lnTo>
                        <a:pt x="28" y="56"/>
                      </a:lnTo>
                      <a:lnTo>
                        <a:pt x="21" y="51"/>
                      </a:lnTo>
                      <a:lnTo>
                        <a:pt x="14" y="53"/>
                      </a:lnTo>
                      <a:lnTo>
                        <a:pt x="22" y="40"/>
                      </a:lnTo>
                      <a:lnTo>
                        <a:pt x="21" y="21"/>
                      </a:lnTo>
                    </a:path>
                  </a:pathLst>
                </a:custGeom>
                <a:solidFill>
                  <a:srgbClr val="A2C1FE"/>
                </a:solidFill>
                <a:ln w="9525" cap="rnd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400">
                    <a:solidFill>
                      <a:schemeClr val="tx1">
                        <a:lumMod val="95000"/>
                      </a:schemeClr>
                    </a:solidFill>
                    <a:cs typeface="+mn-cs"/>
                  </a:endParaRPr>
                </a:p>
              </p:txBody>
            </p:sp>
          </p:grpSp>
          <p:sp>
            <p:nvSpPr>
              <p:cNvPr id="90" name="Freeform 38"/>
              <p:cNvSpPr>
                <a:spLocks/>
              </p:cNvSpPr>
              <p:nvPr/>
            </p:nvSpPr>
            <p:spPr bwMode="gray">
              <a:xfrm>
                <a:off x="2471" y="1552"/>
                <a:ext cx="381" cy="251"/>
              </a:xfrm>
              <a:custGeom>
                <a:avLst/>
                <a:gdLst>
                  <a:gd name="T0" fmla="*/ 23 w 381"/>
                  <a:gd name="T1" fmla="*/ 244 h 251"/>
                  <a:gd name="T2" fmla="*/ 38 w 381"/>
                  <a:gd name="T3" fmla="*/ 226 h 251"/>
                  <a:gd name="T4" fmla="*/ 46 w 381"/>
                  <a:gd name="T5" fmla="*/ 221 h 251"/>
                  <a:gd name="T6" fmla="*/ 59 w 381"/>
                  <a:gd name="T7" fmla="*/ 215 h 251"/>
                  <a:gd name="T8" fmla="*/ 68 w 381"/>
                  <a:gd name="T9" fmla="*/ 215 h 251"/>
                  <a:gd name="T10" fmla="*/ 77 w 381"/>
                  <a:gd name="T11" fmla="*/ 208 h 251"/>
                  <a:gd name="T12" fmla="*/ 87 w 381"/>
                  <a:gd name="T13" fmla="*/ 197 h 251"/>
                  <a:gd name="T14" fmla="*/ 96 w 381"/>
                  <a:gd name="T15" fmla="*/ 192 h 251"/>
                  <a:gd name="T16" fmla="*/ 107 w 381"/>
                  <a:gd name="T17" fmla="*/ 187 h 251"/>
                  <a:gd name="T18" fmla="*/ 117 w 381"/>
                  <a:gd name="T19" fmla="*/ 179 h 251"/>
                  <a:gd name="T20" fmla="*/ 132 w 381"/>
                  <a:gd name="T21" fmla="*/ 176 h 251"/>
                  <a:gd name="T22" fmla="*/ 154 w 381"/>
                  <a:gd name="T23" fmla="*/ 179 h 251"/>
                  <a:gd name="T24" fmla="*/ 172 w 381"/>
                  <a:gd name="T25" fmla="*/ 172 h 251"/>
                  <a:gd name="T26" fmla="*/ 183 w 381"/>
                  <a:gd name="T27" fmla="*/ 154 h 251"/>
                  <a:gd name="T28" fmla="*/ 195 w 381"/>
                  <a:gd name="T29" fmla="*/ 140 h 251"/>
                  <a:gd name="T30" fmla="*/ 204 w 381"/>
                  <a:gd name="T31" fmla="*/ 127 h 251"/>
                  <a:gd name="T32" fmla="*/ 211 w 381"/>
                  <a:gd name="T33" fmla="*/ 116 h 251"/>
                  <a:gd name="T34" fmla="*/ 228 w 381"/>
                  <a:gd name="T35" fmla="*/ 106 h 251"/>
                  <a:gd name="T36" fmla="*/ 225 w 381"/>
                  <a:gd name="T37" fmla="*/ 120 h 251"/>
                  <a:gd name="T38" fmla="*/ 238 w 381"/>
                  <a:gd name="T39" fmla="*/ 127 h 251"/>
                  <a:gd name="T40" fmla="*/ 248 w 381"/>
                  <a:gd name="T41" fmla="*/ 122 h 251"/>
                  <a:gd name="T42" fmla="*/ 253 w 381"/>
                  <a:gd name="T43" fmla="*/ 111 h 251"/>
                  <a:gd name="T44" fmla="*/ 257 w 381"/>
                  <a:gd name="T45" fmla="*/ 100 h 251"/>
                  <a:gd name="T46" fmla="*/ 264 w 381"/>
                  <a:gd name="T47" fmla="*/ 89 h 251"/>
                  <a:gd name="T48" fmla="*/ 285 w 381"/>
                  <a:gd name="T49" fmla="*/ 89 h 251"/>
                  <a:gd name="T50" fmla="*/ 306 w 381"/>
                  <a:gd name="T51" fmla="*/ 71 h 251"/>
                  <a:gd name="T52" fmla="*/ 327 w 381"/>
                  <a:gd name="T53" fmla="*/ 59 h 251"/>
                  <a:gd name="T54" fmla="*/ 350 w 381"/>
                  <a:gd name="T55" fmla="*/ 28 h 251"/>
                  <a:gd name="T56" fmla="*/ 369 w 381"/>
                  <a:gd name="T57" fmla="*/ 14 h 251"/>
                  <a:gd name="T58" fmla="*/ 363 w 381"/>
                  <a:gd name="T59" fmla="*/ 0 h 251"/>
                  <a:gd name="T60" fmla="*/ 329 w 381"/>
                  <a:gd name="T61" fmla="*/ 8 h 251"/>
                  <a:gd name="T62" fmla="*/ 306 w 381"/>
                  <a:gd name="T63" fmla="*/ 17 h 251"/>
                  <a:gd name="T64" fmla="*/ 283 w 381"/>
                  <a:gd name="T65" fmla="*/ 23 h 251"/>
                  <a:gd name="T66" fmla="*/ 253 w 381"/>
                  <a:gd name="T67" fmla="*/ 37 h 251"/>
                  <a:gd name="T68" fmla="*/ 228 w 381"/>
                  <a:gd name="T69" fmla="*/ 46 h 251"/>
                  <a:gd name="T70" fmla="*/ 201 w 381"/>
                  <a:gd name="T71" fmla="*/ 59 h 251"/>
                  <a:gd name="T72" fmla="*/ 183 w 381"/>
                  <a:gd name="T73" fmla="*/ 77 h 251"/>
                  <a:gd name="T74" fmla="*/ 167 w 381"/>
                  <a:gd name="T75" fmla="*/ 89 h 251"/>
                  <a:gd name="T76" fmla="*/ 136 w 381"/>
                  <a:gd name="T77" fmla="*/ 111 h 251"/>
                  <a:gd name="T78" fmla="*/ 105 w 381"/>
                  <a:gd name="T79" fmla="*/ 138 h 251"/>
                  <a:gd name="T80" fmla="*/ 78 w 381"/>
                  <a:gd name="T81" fmla="*/ 158 h 251"/>
                  <a:gd name="T82" fmla="*/ 57 w 381"/>
                  <a:gd name="T83" fmla="*/ 185 h 251"/>
                  <a:gd name="T84" fmla="*/ 35 w 381"/>
                  <a:gd name="T85" fmla="*/ 203 h 251"/>
                  <a:gd name="T86" fmla="*/ 0 w 381"/>
                  <a:gd name="T87" fmla="*/ 250 h 25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1"/>
                  <a:gd name="T133" fmla="*/ 0 h 251"/>
                  <a:gd name="T134" fmla="*/ 381 w 381"/>
                  <a:gd name="T135" fmla="*/ 251 h 25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1" h="251">
                    <a:moveTo>
                      <a:pt x="0" y="250"/>
                    </a:moveTo>
                    <a:lnTo>
                      <a:pt x="23" y="244"/>
                    </a:lnTo>
                    <a:lnTo>
                      <a:pt x="32" y="233"/>
                    </a:lnTo>
                    <a:lnTo>
                      <a:pt x="38" y="226"/>
                    </a:lnTo>
                    <a:lnTo>
                      <a:pt x="40" y="221"/>
                    </a:lnTo>
                    <a:lnTo>
                      <a:pt x="46" y="221"/>
                    </a:lnTo>
                    <a:lnTo>
                      <a:pt x="52" y="215"/>
                    </a:lnTo>
                    <a:lnTo>
                      <a:pt x="59" y="215"/>
                    </a:lnTo>
                    <a:lnTo>
                      <a:pt x="63" y="215"/>
                    </a:lnTo>
                    <a:lnTo>
                      <a:pt x="68" y="215"/>
                    </a:lnTo>
                    <a:lnTo>
                      <a:pt x="71" y="215"/>
                    </a:lnTo>
                    <a:lnTo>
                      <a:pt x="77" y="208"/>
                    </a:lnTo>
                    <a:lnTo>
                      <a:pt x="80" y="203"/>
                    </a:lnTo>
                    <a:lnTo>
                      <a:pt x="87" y="197"/>
                    </a:lnTo>
                    <a:lnTo>
                      <a:pt x="92" y="196"/>
                    </a:lnTo>
                    <a:lnTo>
                      <a:pt x="96" y="192"/>
                    </a:lnTo>
                    <a:lnTo>
                      <a:pt x="102" y="190"/>
                    </a:lnTo>
                    <a:lnTo>
                      <a:pt x="107" y="187"/>
                    </a:lnTo>
                    <a:lnTo>
                      <a:pt x="112" y="183"/>
                    </a:lnTo>
                    <a:lnTo>
                      <a:pt x="117" y="179"/>
                    </a:lnTo>
                    <a:lnTo>
                      <a:pt x="125" y="174"/>
                    </a:lnTo>
                    <a:lnTo>
                      <a:pt x="132" y="176"/>
                    </a:lnTo>
                    <a:lnTo>
                      <a:pt x="143" y="179"/>
                    </a:lnTo>
                    <a:lnTo>
                      <a:pt x="154" y="179"/>
                    </a:lnTo>
                    <a:lnTo>
                      <a:pt x="167" y="174"/>
                    </a:lnTo>
                    <a:lnTo>
                      <a:pt x="172" y="172"/>
                    </a:lnTo>
                    <a:lnTo>
                      <a:pt x="177" y="161"/>
                    </a:lnTo>
                    <a:lnTo>
                      <a:pt x="183" y="154"/>
                    </a:lnTo>
                    <a:lnTo>
                      <a:pt x="192" y="145"/>
                    </a:lnTo>
                    <a:lnTo>
                      <a:pt x="195" y="140"/>
                    </a:lnTo>
                    <a:lnTo>
                      <a:pt x="195" y="133"/>
                    </a:lnTo>
                    <a:lnTo>
                      <a:pt x="204" y="127"/>
                    </a:lnTo>
                    <a:lnTo>
                      <a:pt x="208" y="122"/>
                    </a:lnTo>
                    <a:lnTo>
                      <a:pt x="211" y="116"/>
                    </a:lnTo>
                    <a:lnTo>
                      <a:pt x="214" y="116"/>
                    </a:lnTo>
                    <a:lnTo>
                      <a:pt x="228" y="106"/>
                    </a:lnTo>
                    <a:lnTo>
                      <a:pt x="228" y="116"/>
                    </a:lnTo>
                    <a:lnTo>
                      <a:pt x="225" y="120"/>
                    </a:lnTo>
                    <a:lnTo>
                      <a:pt x="228" y="125"/>
                    </a:lnTo>
                    <a:lnTo>
                      <a:pt x="238" y="127"/>
                    </a:lnTo>
                    <a:lnTo>
                      <a:pt x="243" y="127"/>
                    </a:lnTo>
                    <a:lnTo>
                      <a:pt x="248" y="122"/>
                    </a:lnTo>
                    <a:lnTo>
                      <a:pt x="253" y="116"/>
                    </a:lnTo>
                    <a:lnTo>
                      <a:pt x="253" y="111"/>
                    </a:lnTo>
                    <a:lnTo>
                      <a:pt x="257" y="106"/>
                    </a:lnTo>
                    <a:lnTo>
                      <a:pt x="257" y="100"/>
                    </a:lnTo>
                    <a:lnTo>
                      <a:pt x="262" y="93"/>
                    </a:lnTo>
                    <a:lnTo>
                      <a:pt x="264" y="89"/>
                    </a:lnTo>
                    <a:lnTo>
                      <a:pt x="271" y="89"/>
                    </a:lnTo>
                    <a:lnTo>
                      <a:pt x="285" y="89"/>
                    </a:lnTo>
                    <a:lnTo>
                      <a:pt x="296" y="82"/>
                    </a:lnTo>
                    <a:lnTo>
                      <a:pt x="306" y="71"/>
                    </a:lnTo>
                    <a:lnTo>
                      <a:pt x="317" y="68"/>
                    </a:lnTo>
                    <a:lnTo>
                      <a:pt x="327" y="59"/>
                    </a:lnTo>
                    <a:lnTo>
                      <a:pt x="335" y="44"/>
                    </a:lnTo>
                    <a:lnTo>
                      <a:pt x="350" y="28"/>
                    </a:lnTo>
                    <a:lnTo>
                      <a:pt x="360" y="21"/>
                    </a:lnTo>
                    <a:lnTo>
                      <a:pt x="369" y="14"/>
                    </a:lnTo>
                    <a:lnTo>
                      <a:pt x="380" y="5"/>
                    </a:lnTo>
                    <a:lnTo>
                      <a:pt x="363" y="0"/>
                    </a:lnTo>
                    <a:lnTo>
                      <a:pt x="345" y="0"/>
                    </a:lnTo>
                    <a:lnTo>
                      <a:pt x="329" y="8"/>
                    </a:lnTo>
                    <a:lnTo>
                      <a:pt x="320" y="14"/>
                    </a:lnTo>
                    <a:lnTo>
                      <a:pt x="306" y="17"/>
                    </a:lnTo>
                    <a:lnTo>
                      <a:pt x="291" y="19"/>
                    </a:lnTo>
                    <a:lnTo>
                      <a:pt x="283" y="23"/>
                    </a:lnTo>
                    <a:lnTo>
                      <a:pt x="264" y="32"/>
                    </a:lnTo>
                    <a:lnTo>
                      <a:pt x="253" y="37"/>
                    </a:lnTo>
                    <a:lnTo>
                      <a:pt x="241" y="43"/>
                    </a:lnTo>
                    <a:lnTo>
                      <a:pt x="228" y="46"/>
                    </a:lnTo>
                    <a:lnTo>
                      <a:pt x="214" y="52"/>
                    </a:lnTo>
                    <a:lnTo>
                      <a:pt x="201" y="59"/>
                    </a:lnTo>
                    <a:lnTo>
                      <a:pt x="191" y="68"/>
                    </a:lnTo>
                    <a:lnTo>
                      <a:pt x="183" y="77"/>
                    </a:lnTo>
                    <a:lnTo>
                      <a:pt x="174" y="84"/>
                    </a:lnTo>
                    <a:lnTo>
                      <a:pt x="167" y="89"/>
                    </a:lnTo>
                    <a:lnTo>
                      <a:pt x="152" y="100"/>
                    </a:lnTo>
                    <a:lnTo>
                      <a:pt x="136" y="111"/>
                    </a:lnTo>
                    <a:lnTo>
                      <a:pt x="117" y="122"/>
                    </a:lnTo>
                    <a:lnTo>
                      <a:pt x="105" y="138"/>
                    </a:lnTo>
                    <a:lnTo>
                      <a:pt x="91" y="151"/>
                    </a:lnTo>
                    <a:lnTo>
                      <a:pt x="78" y="158"/>
                    </a:lnTo>
                    <a:lnTo>
                      <a:pt x="65" y="174"/>
                    </a:lnTo>
                    <a:lnTo>
                      <a:pt x="57" y="185"/>
                    </a:lnTo>
                    <a:lnTo>
                      <a:pt x="46" y="196"/>
                    </a:lnTo>
                    <a:lnTo>
                      <a:pt x="35" y="203"/>
                    </a:lnTo>
                    <a:lnTo>
                      <a:pt x="23" y="210"/>
                    </a:lnTo>
                    <a:lnTo>
                      <a:pt x="0" y="250"/>
                    </a:lnTo>
                  </a:path>
                </a:pathLst>
              </a:custGeom>
              <a:solidFill>
                <a:srgbClr val="A2C1FE"/>
              </a:solidFill>
              <a:ln w="9525" cap="rnd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  <a:cs typeface="+mn-cs"/>
                </a:endParaRPr>
              </a:p>
            </p:txBody>
          </p:sp>
        </p:grpSp>
        <p:sp>
          <p:nvSpPr>
            <p:cNvPr id="37" name="Freeform 39"/>
            <p:cNvSpPr>
              <a:spLocks/>
            </p:cNvSpPr>
            <p:nvPr/>
          </p:nvSpPr>
          <p:spPr bwMode="gray">
            <a:xfrm>
              <a:off x="5009950" y="3409875"/>
              <a:ext cx="163513" cy="349250"/>
            </a:xfrm>
            <a:custGeom>
              <a:avLst/>
              <a:gdLst>
                <a:gd name="T0" fmla="*/ 2147483647 w 114"/>
                <a:gd name="T1" fmla="*/ 2147483647 h 243"/>
                <a:gd name="T2" fmla="*/ 2147483647 w 114"/>
                <a:gd name="T3" fmla="*/ 2147483647 h 243"/>
                <a:gd name="T4" fmla="*/ 2147483647 w 114"/>
                <a:gd name="T5" fmla="*/ 2147483647 h 243"/>
                <a:gd name="T6" fmla="*/ 0 w 114"/>
                <a:gd name="T7" fmla="*/ 2147483647 h 243"/>
                <a:gd name="T8" fmla="*/ 0 w 114"/>
                <a:gd name="T9" fmla="*/ 2147483647 h 243"/>
                <a:gd name="T10" fmla="*/ 2147483647 w 114"/>
                <a:gd name="T11" fmla="*/ 2147483647 h 243"/>
                <a:gd name="T12" fmla="*/ 2147483647 w 114"/>
                <a:gd name="T13" fmla="*/ 2147483647 h 243"/>
                <a:gd name="T14" fmla="*/ 2147483647 w 114"/>
                <a:gd name="T15" fmla="*/ 2147483647 h 243"/>
                <a:gd name="T16" fmla="*/ 2147483647 w 114"/>
                <a:gd name="T17" fmla="*/ 2147483647 h 243"/>
                <a:gd name="T18" fmla="*/ 2147483647 w 114"/>
                <a:gd name="T19" fmla="*/ 2147483647 h 243"/>
                <a:gd name="T20" fmla="*/ 2147483647 w 114"/>
                <a:gd name="T21" fmla="*/ 2147483647 h 243"/>
                <a:gd name="T22" fmla="*/ 2147483647 w 114"/>
                <a:gd name="T23" fmla="*/ 2147483647 h 243"/>
                <a:gd name="T24" fmla="*/ 2147483647 w 114"/>
                <a:gd name="T25" fmla="*/ 2147483647 h 243"/>
                <a:gd name="T26" fmla="*/ 2147483647 w 114"/>
                <a:gd name="T27" fmla="*/ 2147483647 h 243"/>
                <a:gd name="T28" fmla="*/ 2147483647 w 114"/>
                <a:gd name="T29" fmla="*/ 2147483647 h 243"/>
                <a:gd name="T30" fmla="*/ 2147483647 w 114"/>
                <a:gd name="T31" fmla="*/ 2147483647 h 243"/>
                <a:gd name="T32" fmla="*/ 2147483647 w 114"/>
                <a:gd name="T33" fmla="*/ 2147483647 h 243"/>
                <a:gd name="T34" fmla="*/ 2147483647 w 114"/>
                <a:gd name="T35" fmla="*/ 2147483647 h 243"/>
                <a:gd name="T36" fmla="*/ 2147483647 w 114"/>
                <a:gd name="T37" fmla="*/ 2147483647 h 243"/>
                <a:gd name="T38" fmla="*/ 2147483647 w 114"/>
                <a:gd name="T39" fmla="*/ 2147483647 h 243"/>
                <a:gd name="T40" fmla="*/ 2147483647 w 114"/>
                <a:gd name="T41" fmla="*/ 2147483647 h 243"/>
                <a:gd name="T42" fmla="*/ 2147483647 w 114"/>
                <a:gd name="T43" fmla="*/ 2147483647 h 243"/>
                <a:gd name="T44" fmla="*/ 2147483647 w 114"/>
                <a:gd name="T45" fmla="*/ 2147483647 h 243"/>
                <a:gd name="T46" fmla="*/ 2147483647 w 114"/>
                <a:gd name="T47" fmla="*/ 2147483647 h 243"/>
                <a:gd name="T48" fmla="*/ 2147483647 w 114"/>
                <a:gd name="T49" fmla="*/ 2147483647 h 243"/>
                <a:gd name="T50" fmla="*/ 2147483647 w 114"/>
                <a:gd name="T51" fmla="*/ 0 h 243"/>
                <a:gd name="T52" fmla="*/ 2147483647 w 114"/>
                <a:gd name="T53" fmla="*/ 2147483647 h 243"/>
                <a:gd name="T54" fmla="*/ 2147483647 w 114"/>
                <a:gd name="T55" fmla="*/ 2147483647 h 243"/>
                <a:gd name="T56" fmla="*/ 2147483647 w 114"/>
                <a:gd name="T57" fmla="*/ 2147483647 h 243"/>
                <a:gd name="T58" fmla="*/ 2147483647 w 114"/>
                <a:gd name="T59" fmla="*/ 2147483647 h 243"/>
                <a:gd name="T60" fmla="*/ 2147483647 w 114"/>
                <a:gd name="T61" fmla="*/ 2147483647 h 243"/>
                <a:gd name="T62" fmla="*/ 2147483647 w 114"/>
                <a:gd name="T63" fmla="*/ 2147483647 h 243"/>
                <a:gd name="T64" fmla="*/ 2147483647 w 114"/>
                <a:gd name="T65" fmla="*/ 2147483647 h 243"/>
                <a:gd name="T66" fmla="*/ 2147483647 w 114"/>
                <a:gd name="T67" fmla="*/ 2147483647 h 2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4"/>
                <a:gd name="T103" fmla="*/ 0 h 243"/>
                <a:gd name="T104" fmla="*/ 114 w 114"/>
                <a:gd name="T105" fmla="*/ 243 h 24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4" h="243">
                  <a:moveTo>
                    <a:pt x="20" y="75"/>
                  </a:moveTo>
                  <a:lnTo>
                    <a:pt x="18" y="123"/>
                  </a:lnTo>
                  <a:lnTo>
                    <a:pt x="8" y="154"/>
                  </a:lnTo>
                  <a:lnTo>
                    <a:pt x="0" y="182"/>
                  </a:lnTo>
                  <a:lnTo>
                    <a:pt x="0" y="204"/>
                  </a:lnTo>
                  <a:lnTo>
                    <a:pt x="2" y="222"/>
                  </a:lnTo>
                  <a:lnTo>
                    <a:pt x="12" y="238"/>
                  </a:lnTo>
                  <a:lnTo>
                    <a:pt x="20" y="240"/>
                  </a:lnTo>
                  <a:lnTo>
                    <a:pt x="28" y="240"/>
                  </a:lnTo>
                  <a:lnTo>
                    <a:pt x="36" y="242"/>
                  </a:lnTo>
                  <a:lnTo>
                    <a:pt x="41" y="229"/>
                  </a:lnTo>
                  <a:lnTo>
                    <a:pt x="45" y="197"/>
                  </a:lnTo>
                  <a:lnTo>
                    <a:pt x="57" y="175"/>
                  </a:lnTo>
                  <a:lnTo>
                    <a:pt x="60" y="143"/>
                  </a:lnTo>
                  <a:lnTo>
                    <a:pt x="66" y="130"/>
                  </a:lnTo>
                  <a:lnTo>
                    <a:pt x="71" y="121"/>
                  </a:lnTo>
                  <a:lnTo>
                    <a:pt x="76" y="98"/>
                  </a:lnTo>
                  <a:lnTo>
                    <a:pt x="84" y="84"/>
                  </a:lnTo>
                  <a:lnTo>
                    <a:pt x="90" y="73"/>
                  </a:lnTo>
                  <a:lnTo>
                    <a:pt x="95" y="64"/>
                  </a:lnTo>
                  <a:lnTo>
                    <a:pt x="95" y="59"/>
                  </a:lnTo>
                  <a:lnTo>
                    <a:pt x="108" y="46"/>
                  </a:lnTo>
                  <a:lnTo>
                    <a:pt x="110" y="26"/>
                  </a:lnTo>
                  <a:lnTo>
                    <a:pt x="113" y="14"/>
                  </a:lnTo>
                  <a:lnTo>
                    <a:pt x="101" y="8"/>
                  </a:lnTo>
                  <a:lnTo>
                    <a:pt x="94" y="0"/>
                  </a:lnTo>
                  <a:lnTo>
                    <a:pt x="84" y="8"/>
                  </a:lnTo>
                  <a:lnTo>
                    <a:pt x="76" y="30"/>
                  </a:lnTo>
                  <a:lnTo>
                    <a:pt x="66" y="44"/>
                  </a:lnTo>
                  <a:lnTo>
                    <a:pt x="57" y="57"/>
                  </a:lnTo>
                  <a:lnTo>
                    <a:pt x="53" y="57"/>
                  </a:lnTo>
                  <a:lnTo>
                    <a:pt x="45" y="64"/>
                  </a:lnTo>
                  <a:lnTo>
                    <a:pt x="41" y="71"/>
                  </a:lnTo>
                  <a:lnTo>
                    <a:pt x="20" y="75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en-US" sz="1400">
                <a:solidFill>
                  <a:schemeClr val="tx1">
                    <a:lumMod val="95000"/>
                  </a:schemeClr>
                </a:solidFill>
                <a:cs typeface="+mn-cs"/>
              </a:endParaRPr>
            </a:p>
          </p:txBody>
        </p:sp>
        <p:sp>
          <p:nvSpPr>
            <p:cNvPr id="38" name="Rectangle 47"/>
            <p:cNvSpPr>
              <a:spLocks noChangeArrowheads="1"/>
            </p:cNvSpPr>
            <p:nvPr/>
          </p:nvSpPr>
          <p:spPr bwMode="gray">
            <a:xfrm>
              <a:off x="1669850" y="1079425"/>
              <a:ext cx="6243638" cy="3398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400">
                <a:solidFill>
                  <a:schemeClr val="tx1">
                    <a:lumMod val="95000"/>
                  </a:schemeClr>
                </a:solidFill>
                <a:cs typeface="+mn-cs"/>
              </a:endParaRPr>
            </a:p>
          </p:txBody>
        </p:sp>
        <p:grpSp>
          <p:nvGrpSpPr>
            <p:cNvPr id="9286" name="Group 726"/>
            <p:cNvGrpSpPr>
              <a:grpSpLocks/>
            </p:cNvGrpSpPr>
            <p:nvPr/>
          </p:nvGrpSpPr>
          <p:grpSpPr bwMode="auto">
            <a:xfrm>
              <a:off x="1593650" y="2117650"/>
              <a:ext cx="5740400" cy="1285875"/>
              <a:chOff x="194" y="1506"/>
              <a:chExt cx="3616" cy="810"/>
            </a:xfrm>
          </p:grpSpPr>
          <p:sp>
            <p:nvSpPr>
              <p:cNvPr id="82" name="Rectangle 43"/>
              <p:cNvSpPr>
                <a:spLocks noChangeArrowheads="1"/>
              </p:cNvSpPr>
              <p:nvPr/>
            </p:nvSpPr>
            <p:spPr bwMode="gray">
              <a:xfrm>
                <a:off x="194" y="1828"/>
                <a:ext cx="446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>
                  <a:lnSpc>
                    <a:spcPct val="70000"/>
                  </a:lnSpc>
                  <a:defRPr/>
                </a:pPr>
                <a:r>
                  <a:rPr lang="en-US" sz="1100">
                    <a:solidFill>
                      <a:schemeClr val="tx1">
                        <a:lumMod val="95000"/>
                      </a:schemeClr>
                    </a:solidFill>
                    <a:cs typeface="+mn-cs"/>
                  </a:rPr>
                  <a:t>Hawaii</a:t>
                </a:r>
              </a:p>
            </p:txBody>
          </p:sp>
          <p:sp>
            <p:nvSpPr>
              <p:cNvPr id="83" name="Oval 51"/>
              <p:cNvSpPr>
                <a:spLocks noChangeArrowheads="1"/>
              </p:cNvSpPr>
              <p:nvPr/>
            </p:nvSpPr>
            <p:spPr bwMode="auto">
              <a:xfrm>
                <a:off x="2628" y="2130"/>
                <a:ext cx="72" cy="66"/>
              </a:xfrm>
              <a:prstGeom prst="ellipse">
                <a:avLst/>
              </a:prstGeom>
              <a:solidFill>
                <a:srgbClr val="33CC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  <a:cs typeface="+mn-cs"/>
                </a:endParaRPr>
              </a:p>
            </p:txBody>
          </p:sp>
          <p:sp>
            <p:nvSpPr>
              <p:cNvPr id="84" name="Oval 52"/>
              <p:cNvSpPr>
                <a:spLocks noChangeArrowheads="1"/>
              </p:cNvSpPr>
              <p:nvPr/>
            </p:nvSpPr>
            <p:spPr bwMode="auto">
              <a:xfrm>
                <a:off x="1776" y="2250"/>
                <a:ext cx="72" cy="66"/>
              </a:xfrm>
              <a:prstGeom prst="ellipse">
                <a:avLst/>
              </a:prstGeom>
              <a:solidFill>
                <a:srgbClr val="33CC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  <a:cs typeface="+mn-cs"/>
                </a:endParaRPr>
              </a:p>
            </p:txBody>
          </p:sp>
          <p:sp>
            <p:nvSpPr>
              <p:cNvPr id="85" name="Oval 53"/>
              <p:cNvSpPr>
                <a:spLocks noChangeArrowheads="1"/>
              </p:cNvSpPr>
              <p:nvPr/>
            </p:nvSpPr>
            <p:spPr bwMode="auto">
              <a:xfrm>
                <a:off x="870" y="1674"/>
                <a:ext cx="72" cy="66"/>
              </a:xfrm>
              <a:prstGeom prst="ellipse">
                <a:avLst/>
              </a:prstGeom>
              <a:solidFill>
                <a:srgbClr val="33CC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  <a:cs typeface="+mn-cs"/>
                </a:endParaRPr>
              </a:p>
            </p:txBody>
          </p:sp>
          <p:sp>
            <p:nvSpPr>
              <p:cNvPr id="86" name="Oval 54"/>
              <p:cNvSpPr>
                <a:spLocks noChangeArrowheads="1"/>
              </p:cNvSpPr>
              <p:nvPr/>
            </p:nvSpPr>
            <p:spPr bwMode="auto">
              <a:xfrm>
                <a:off x="714" y="1506"/>
                <a:ext cx="72" cy="66"/>
              </a:xfrm>
              <a:prstGeom prst="ellipse">
                <a:avLst/>
              </a:prstGeom>
              <a:solidFill>
                <a:srgbClr val="33CC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  <a:cs typeface="+mn-cs"/>
                </a:endParaRPr>
              </a:p>
            </p:txBody>
          </p:sp>
          <p:sp>
            <p:nvSpPr>
              <p:cNvPr id="87" name="Oval 55"/>
              <p:cNvSpPr>
                <a:spLocks noChangeArrowheads="1"/>
              </p:cNvSpPr>
              <p:nvPr/>
            </p:nvSpPr>
            <p:spPr bwMode="auto">
              <a:xfrm>
                <a:off x="276" y="1728"/>
                <a:ext cx="72" cy="66"/>
              </a:xfrm>
              <a:prstGeom prst="ellipse">
                <a:avLst/>
              </a:prstGeom>
              <a:solidFill>
                <a:srgbClr val="33CC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  <a:cs typeface="+mn-cs"/>
                </a:endParaRPr>
              </a:p>
            </p:txBody>
          </p:sp>
          <p:sp>
            <p:nvSpPr>
              <p:cNvPr id="88" name="Oval 56"/>
              <p:cNvSpPr>
                <a:spLocks noChangeArrowheads="1"/>
              </p:cNvSpPr>
              <p:nvPr/>
            </p:nvSpPr>
            <p:spPr bwMode="auto">
              <a:xfrm>
                <a:off x="3738" y="2064"/>
                <a:ext cx="72" cy="66"/>
              </a:xfrm>
              <a:prstGeom prst="ellipse">
                <a:avLst/>
              </a:prstGeom>
              <a:solidFill>
                <a:srgbClr val="33CC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  <a:cs typeface="+mn-cs"/>
                </a:endParaRPr>
              </a:p>
            </p:txBody>
          </p:sp>
        </p:grpSp>
        <p:grpSp>
          <p:nvGrpSpPr>
            <p:cNvPr id="9287" name="Group 731"/>
            <p:cNvGrpSpPr>
              <a:grpSpLocks/>
            </p:cNvGrpSpPr>
            <p:nvPr/>
          </p:nvGrpSpPr>
          <p:grpSpPr bwMode="auto">
            <a:xfrm>
              <a:off x="2374700" y="2498650"/>
              <a:ext cx="5583238" cy="1125538"/>
              <a:chOff x="686" y="1746"/>
              <a:chExt cx="3517" cy="709"/>
            </a:xfrm>
          </p:grpSpPr>
          <p:sp>
            <p:nvSpPr>
              <p:cNvPr id="78" name="Rectangle 42"/>
              <p:cNvSpPr>
                <a:spLocks noChangeArrowheads="1"/>
              </p:cNvSpPr>
              <p:nvPr/>
            </p:nvSpPr>
            <p:spPr bwMode="gray">
              <a:xfrm>
                <a:off x="686" y="1746"/>
                <a:ext cx="1224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lnSpc>
                    <a:spcPct val="70000"/>
                  </a:lnSpc>
                  <a:defRPr/>
                </a:pPr>
                <a:r>
                  <a:rPr lang="en-US" sz="1100">
                    <a:solidFill>
                      <a:schemeClr val="tx1">
                        <a:lumMod val="95000"/>
                      </a:schemeClr>
                    </a:solidFill>
                    <a:cs typeface="+mn-cs"/>
                  </a:rPr>
                  <a:t>Cape Canaveral </a:t>
                </a:r>
              </a:p>
            </p:txBody>
          </p:sp>
          <p:sp>
            <p:nvSpPr>
              <p:cNvPr id="79" name="Rectangle 44"/>
              <p:cNvSpPr>
                <a:spLocks noChangeArrowheads="1"/>
              </p:cNvSpPr>
              <p:nvPr/>
            </p:nvSpPr>
            <p:spPr bwMode="gray">
              <a:xfrm>
                <a:off x="1544" y="2309"/>
                <a:ext cx="799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lnSpc>
                    <a:spcPct val="70000"/>
                  </a:lnSpc>
                  <a:defRPr/>
                </a:pPr>
                <a:r>
                  <a:rPr lang="en-US" sz="1100">
                    <a:solidFill>
                      <a:schemeClr val="tx1">
                        <a:lumMod val="95000"/>
                      </a:schemeClr>
                    </a:solidFill>
                    <a:cs typeface="+mn-cs"/>
                  </a:rPr>
                  <a:t>Ascension</a:t>
                </a:r>
              </a:p>
            </p:txBody>
          </p:sp>
          <p:sp>
            <p:nvSpPr>
              <p:cNvPr id="80" name="Rectangle 45"/>
              <p:cNvSpPr>
                <a:spLocks noChangeArrowheads="1"/>
              </p:cNvSpPr>
              <p:nvPr/>
            </p:nvSpPr>
            <p:spPr bwMode="gray">
              <a:xfrm>
                <a:off x="2294" y="2205"/>
                <a:ext cx="827" cy="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lnSpc>
                    <a:spcPct val="80000"/>
                  </a:lnSpc>
                  <a:defRPr/>
                </a:pPr>
                <a:r>
                  <a:rPr lang="en-US" sz="1100" dirty="0">
                    <a:solidFill>
                      <a:schemeClr val="tx1">
                        <a:lumMod val="95000"/>
                      </a:schemeClr>
                    </a:solidFill>
                    <a:cs typeface="+mn-cs"/>
                  </a:rPr>
                  <a:t>Diego Garcia</a:t>
                </a:r>
              </a:p>
            </p:txBody>
          </p:sp>
          <p:sp>
            <p:nvSpPr>
              <p:cNvPr id="81" name="Rectangle 46"/>
              <p:cNvSpPr>
                <a:spLocks noChangeArrowheads="1"/>
              </p:cNvSpPr>
              <p:nvPr/>
            </p:nvSpPr>
            <p:spPr bwMode="gray">
              <a:xfrm>
                <a:off x="3494" y="2135"/>
                <a:ext cx="709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lnSpc>
                    <a:spcPct val="70000"/>
                  </a:lnSpc>
                  <a:defRPr/>
                </a:pPr>
                <a:r>
                  <a:rPr lang="en-US" sz="1100">
                    <a:solidFill>
                      <a:schemeClr val="tx1">
                        <a:lumMod val="95000"/>
                      </a:schemeClr>
                    </a:solidFill>
                    <a:cs typeface="+mn-cs"/>
                  </a:rPr>
                  <a:t>Kwajalein</a:t>
                </a:r>
              </a:p>
            </p:txBody>
          </p:sp>
        </p:grpSp>
        <p:grpSp>
          <p:nvGrpSpPr>
            <p:cNvPr id="9288" name="Group 732"/>
            <p:cNvGrpSpPr>
              <a:grpSpLocks/>
            </p:cNvGrpSpPr>
            <p:nvPr/>
          </p:nvGrpSpPr>
          <p:grpSpPr bwMode="auto">
            <a:xfrm>
              <a:off x="2762047" y="2365300"/>
              <a:ext cx="4705351" cy="1047750"/>
              <a:chOff x="930" y="1662"/>
              <a:chExt cx="2964" cy="660"/>
            </a:xfrm>
          </p:grpSpPr>
          <p:sp>
            <p:nvSpPr>
              <p:cNvPr id="74" name="AutoShape 50"/>
              <p:cNvSpPr>
                <a:spLocks noChangeArrowheads="1"/>
              </p:cNvSpPr>
              <p:nvPr/>
            </p:nvSpPr>
            <p:spPr bwMode="auto">
              <a:xfrm>
                <a:off x="2687" y="2118"/>
                <a:ext cx="84" cy="84"/>
              </a:xfrm>
              <a:prstGeom prst="diamond">
                <a:avLst/>
              </a:prstGeom>
              <a:solidFill>
                <a:srgbClr val="FF33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  <a:cs typeface="+mn-cs"/>
                </a:endParaRPr>
              </a:p>
            </p:txBody>
          </p:sp>
          <p:sp>
            <p:nvSpPr>
              <p:cNvPr id="75" name="AutoShape 57"/>
              <p:cNvSpPr>
                <a:spLocks noChangeArrowheads="1"/>
              </p:cNvSpPr>
              <p:nvPr/>
            </p:nvSpPr>
            <p:spPr bwMode="auto">
              <a:xfrm>
                <a:off x="1842" y="2238"/>
                <a:ext cx="84" cy="84"/>
              </a:xfrm>
              <a:prstGeom prst="diamond">
                <a:avLst/>
              </a:prstGeom>
              <a:solidFill>
                <a:srgbClr val="FF33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  <a:cs typeface="+mn-cs"/>
                </a:endParaRPr>
              </a:p>
            </p:txBody>
          </p:sp>
          <p:sp>
            <p:nvSpPr>
              <p:cNvPr id="76" name="AutoShape 58"/>
              <p:cNvSpPr>
                <a:spLocks noChangeArrowheads="1"/>
              </p:cNvSpPr>
              <p:nvPr/>
            </p:nvSpPr>
            <p:spPr bwMode="auto">
              <a:xfrm>
                <a:off x="930" y="1662"/>
                <a:ext cx="84" cy="84"/>
              </a:xfrm>
              <a:prstGeom prst="diamond">
                <a:avLst/>
              </a:prstGeom>
              <a:solidFill>
                <a:srgbClr val="FF33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  <a:cs typeface="+mn-cs"/>
                </a:endParaRPr>
              </a:p>
            </p:txBody>
          </p:sp>
          <p:sp>
            <p:nvSpPr>
              <p:cNvPr id="77" name="AutoShape 59"/>
              <p:cNvSpPr>
                <a:spLocks noChangeArrowheads="1"/>
              </p:cNvSpPr>
              <p:nvPr/>
            </p:nvSpPr>
            <p:spPr bwMode="auto">
              <a:xfrm>
                <a:off x="3810" y="2058"/>
                <a:ext cx="84" cy="84"/>
              </a:xfrm>
              <a:prstGeom prst="diamond">
                <a:avLst/>
              </a:prstGeom>
              <a:solidFill>
                <a:srgbClr val="FF33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  <a:cs typeface="+mn-cs"/>
                </a:endParaRPr>
              </a:p>
            </p:txBody>
          </p:sp>
        </p:grpSp>
        <p:grpSp>
          <p:nvGrpSpPr>
            <p:cNvPr id="9289" name="Group 723"/>
            <p:cNvGrpSpPr>
              <a:grpSpLocks/>
            </p:cNvGrpSpPr>
            <p:nvPr/>
          </p:nvGrpSpPr>
          <p:grpSpPr bwMode="auto">
            <a:xfrm>
              <a:off x="2312788" y="1744588"/>
              <a:ext cx="1704975" cy="482600"/>
              <a:chOff x="647" y="1271"/>
              <a:chExt cx="1074" cy="304"/>
            </a:xfrm>
          </p:grpSpPr>
          <p:sp>
            <p:nvSpPr>
              <p:cNvPr id="71" name="Rectangle 41"/>
              <p:cNvSpPr>
                <a:spLocks noChangeArrowheads="1"/>
              </p:cNvSpPr>
              <p:nvPr/>
            </p:nvSpPr>
            <p:spPr bwMode="gray">
              <a:xfrm>
                <a:off x="819" y="1271"/>
                <a:ext cx="902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lnSpc>
                    <a:spcPct val="70000"/>
                  </a:lnSpc>
                  <a:defRPr/>
                </a:pPr>
                <a:r>
                  <a:rPr lang="en-US" sz="1100">
                    <a:solidFill>
                      <a:schemeClr val="tx1">
                        <a:lumMod val="95000"/>
                      </a:schemeClr>
                    </a:solidFill>
                    <a:cs typeface="+mn-cs"/>
                  </a:rPr>
                  <a:t>Schriever AFB</a:t>
                </a:r>
              </a:p>
            </p:txBody>
          </p:sp>
          <p:sp>
            <p:nvSpPr>
              <p:cNvPr id="72" name="AutoShape 49"/>
              <p:cNvSpPr>
                <a:spLocks noChangeArrowheads="1"/>
              </p:cNvSpPr>
              <p:nvPr/>
            </p:nvSpPr>
            <p:spPr bwMode="gray">
              <a:xfrm>
                <a:off x="647" y="1504"/>
                <a:ext cx="79" cy="71"/>
              </a:xfrm>
              <a:prstGeom prst="triangle">
                <a:avLst>
                  <a:gd name="adj" fmla="val 49995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lIns="92075" tIns="46038" rIns="92075" bIns="46038" anchor="ctr"/>
              <a:lstStyle/>
              <a:p>
                <a:pPr eaLnBrk="0" hangingPunct="0">
                  <a:defRPr/>
                </a:pPr>
                <a:r>
                  <a:rPr lang="en-US">
                    <a:solidFill>
                      <a:schemeClr val="tx1">
                        <a:lumMod val="95000"/>
                      </a:schemeClr>
                    </a:solidFill>
                    <a:cs typeface="+mn-cs"/>
                  </a:rPr>
                  <a:t> </a:t>
                </a:r>
              </a:p>
            </p:txBody>
          </p:sp>
          <p:sp>
            <p:nvSpPr>
              <p:cNvPr id="73" name="Line 676"/>
              <p:cNvSpPr>
                <a:spLocks noChangeShapeType="1"/>
              </p:cNvSpPr>
              <p:nvPr/>
            </p:nvSpPr>
            <p:spPr bwMode="auto">
              <a:xfrm flipH="1">
                <a:off x="690" y="1392"/>
                <a:ext cx="198" cy="1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95000"/>
                    </a:schemeClr>
                  </a:solidFill>
                  <a:cs typeface="+mn-cs"/>
                </a:endParaRPr>
              </a:p>
            </p:txBody>
          </p:sp>
        </p:grpSp>
        <p:grpSp>
          <p:nvGrpSpPr>
            <p:cNvPr id="9290" name="Group 707"/>
            <p:cNvGrpSpPr>
              <a:grpSpLocks/>
            </p:cNvGrpSpPr>
            <p:nvPr/>
          </p:nvGrpSpPr>
          <p:grpSpPr bwMode="auto">
            <a:xfrm>
              <a:off x="1115812" y="1857302"/>
              <a:ext cx="1897063" cy="582613"/>
              <a:chOff x="-107" y="1342"/>
              <a:chExt cx="1195" cy="367"/>
            </a:xfrm>
          </p:grpSpPr>
          <p:sp>
            <p:nvSpPr>
              <p:cNvPr id="68" name="Rectangle 9"/>
              <p:cNvSpPr>
                <a:spLocks noChangeArrowheads="1"/>
              </p:cNvSpPr>
              <p:nvPr/>
            </p:nvSpPr>
            <p:spPr bwMode="gray">
              <a:xfrm>
                <a:off x="-107" y="1410"/>
                <a:ext cx="1195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100" dirty="0">
                    <a:solidFill>
                      <a:schemeClr val="tx1">
                        <a:lumMod val="95000"/>
                      </a:schemeClr>
                    </a:solidFill>
                    <a:cs typeface="+mn-cs"/>
                  </a:rPr>
                  <a:t>Vandenberg</a:t>
                </a:r>
              </a:p>
              <a:p>
                <a:pPr eaLnBrk="0" hangingPunct="0">
                  <a:defRPr/>
                </a:pPr>
                <a:r>
                  <a:rPr lang="en-US" sz="1100" dirty="0">
                    <a:solidFill>
                      <a:schemeClr val="tx1">
                        <a:lumMod val="95000"/>
                      </a:schemeClr>
                    </a:solidFill>
                    <a:cs typeface="+mn-cs"/>
                  </a:rPr>
                  <a:t> AFB</a:t>
                </a:r>
              </a:p>
            </p:txBody>
          </p:sp>
          <p:sp>
            <p:nvSpPr>
              <p:cNvPr id="69" name="Line 60"/>
              <p:cNvSpPr>
                <a:spLocks noChangeShapeType="1"/>
              </p:cNvSpPr>
              <p:nvPr/>
            </p:nvSpPr>
            <p:spPr bwMode="auto">
              <a:xfrm flipH="1">
                <a:off x="542" y="1342"/>
                <a:ext cx="21" cy="2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95000"/>
                    </a:schemeClr>
                  </a:solidFill>
                  <a:cs typeface="+mn-cs"/>
                </a:endParaRPr>
              </a:p>
            </p:txBody>
          </p:sp>
          <p:sp>
            <p:nvSpPr>
              <p:cNvPr id="70" name="AutoShape 690"/>
              <p:cNvSpPr>
                <a:spLocks noChangeArrowheads="1"/>
              </p:cNvSpPr>
              <p:nvPr/>
            </p:nvSpPr>
            <p:spPr bwMode="gray">
              <a:xfrm>
                <a:off x="512" y="1597"/>
                <a:ext cx="79" cy="71"/>
              </a:xfrm>
              <a:prstGeom prst="triangle">
                <a:avLst>
                  <a:gd name="adj" fmla="val 49995"/>
                </a:avLst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lIns="92075" tIns="46038" rIns="92075" bIns="46038" anchor="ctr"/>
              <a:lstStyle/>
              <a:p>
                <a:pPr eaLnBrk="0" hangingPunct="0">
                  <a:defRPr/>
                </a:pPr>
                <a:r>
                  <a:rPr lang="en-US">
                    <a:solidFill>
                      <a:schemeClr val="tx1">
                        <a:lumMod val="95000"/>
                      </a:schemeClr>
                    </a:solidFill>
                    <a:cs typeface="+mn-cs"/>
                  </a:rPr>
                  <a:t> </a:t>
                </a:r>
              </a:p>
            </p:txBody>
          </p:sp>
        </p:grpSp>
        <p:grpSp>
          <p:nvGrpSpPr>
            <p:cNvPr id="9291" name="Group 710"/>
            <p:cNvGrpSpPr>
              <a:grpSpLocks/>
            </p:cNvGrpSpPr>
            <p:nvPr/>
          </p:nvGrpSpPr>
          <p:grpSpPr bwMode="auto">
            <a:xfrm>
              <a:off x="1471410" y="1636639"/>
              <a:ext cx="6596064" cy="2771781"/>
              <a:chOff x="117" y="1203"/>
              <a:chExt cx="4155" cy="1746"/>
            </a:xfrm>
          </p:grpSpPr>
          <p:sp>
            <p:nvSpPr>
              <p:cNvPr id="46" name="Oval 680"/>
              <p:cNvSpPr>
                <a:spLocks noChangeArrowheads="1"/>
              </p:cNvSpPr>
              <p:nvPr/>
            </p:nvSpPr>
            <p:spPr bwMode="auto">
              <a:xfrm>
                <a:off x="2360" y="1674"/>
                <a:ext cx="72" cy="66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  <a:cs typeface="+mn-cs"/>
                </a:endParaRPr>
              </a:p>
            </p:txBody>
          </p:sp>
          <p:sp>
            <p:nvSpPr>
              <p:cNvPr id="47" name="Oval 675"/>
              <p:cNvSpPr>
                <a:spLocks noChangeArrowheads="1"/>
              </p:cNvSpPr>
              <p:nvPr/>
            </p:nvSpPr>
            <p:spPr bwMode="auto">
              <a:xfrm>
                <a:off x="920" y="1550"/>
                <a:ext cx="72" cy="66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  <a:cs typeface="+mn-cs"/>
                </a:endParaRPr>
              </a:p>
            </p:txBody>
          </p:sp>
          <p:sp>
            <p:nvSpPr>
              <p:cNvPr id="48" name="Rectangle 682"/>
              <p:cNvSpPr>
                <a:spLocks noChangeArrowheads="1"/>
              </p:cNvSpPr>
              <p:nvPr/>
            </p:nvSpPr>
            <p:spPr bwMode="gray">
              <a:xfrm>
                <a:off x="963" y="1523"/>
                <a:ext cx="1046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lnSpc>
                    <a:spcPct val="70000"/>
                  </a:lnSpc>
                  <a:defRPr/>
                </a:pPr>
                <a:r>
                  <a:rPr lang="en-US" sz="1100">
                    <a:solidFill>
                      <a:schemeClr val="tx1">
                        <a:lumMod val="95000"/>
                      </a:schemeClr>
                    </a:solidFill>
                    <a:cs typeface="+mn-cs"/>
                  </a:rPr>
                  <a:t>USNO Wash, DC</a:t>
                </a:r>
              </a:p>
            </p:txBody>
          </p:sp>
          <p:sp>
            <p:nvSpPr>
              <p:cNvPr id="49" name="Oval 679"/>
              <p:cNvSpPr>
                <a:spLocks noChangeArrowheads="1"/>
              </p:cNvSpPr>
              <p:nvPr/>
            </p:nvSpPr>
            <p:spPr bwMode="auto">
              <a:xfrm>
                <a:off x="1908" y="1314"/>
                <a:ext cx="72" cy="66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  <a:cs typeface="+mn-cs"/>
                </a:endParaRPr>
              </a:p>
            </p:txBody>
          </p:sp>
          <p:sp>
            <p:nvSpPr>
              <p:cNvPr id="50" name="Rectangle 683"/>
              <p:cNvSpPr>
                <a:spLocks noChangeArrowheads="1"/>
              </p:cNvSpPr>
              <p:nvPr/>
            </p:nvSpPr>
            <p:spPr bwMode="gray">
              <a:xfrm>
                <a:off x="1969" y="1283"/>
                <a:ext cx="572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lnSpc>
                    <a:spcPct val="70000"/>
                  </a:lnSpc>
                  <a:defRPr/>
                </a:pPr>
                <a:r>
                  <a:rPr lang="en-US" sz="1100">
                    <a:solidFill>
                      <a:schemeClr val="tx1">
                        <a:lumMod val="95000"/>
                      </a:schemeClr>
                    </a:solidFill>
                    <a:cs typeface="+mn-cs"/>
                  </a:rPr>
                  <a:t>England</a:t>
                </a:r>
              </a:p>
            </p:txBody>
          </p:sp>
          <p:sp>
            <p:nvSpPr>
              <p:cNvPr id="51" name="Rectangle 684"/>
              <p:cNvSpPr>
                <a:spLocks noChangeArrowheads="1"/>
              </p:cNvSpPr>
              <p:nvPr/>
            </p:nvSpPr>
            <p:spPr bwMode="gray">
              <a:xfrm>
                <a:off x="2404" y="1643"/>
                <a:ext cx="902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lnSpc>
                    <a:spcPct val="70000"/>
                  </a:lnSpc>
                  <a:defRPr/>
                </a:pPr>
                <a:r>
                  <a:rPr lang="en-US" sz="1100" dirty="0">
                    <a:solidFill>
                      <a:schemeClr val="tx1">
                        <a:lumMod val="95000"/>
                      </a:schemeClr>
                    </a:solidFill>
                    <a:cs typeface="+mn-cs"/>
                  </a:rPr>
                  <a:t>Bahrain</a:t>
                </a:r>
              </a:p>
            </p:txBody>
          </p:sp>
          <p:sp>
            <p:nvSpPr>
              <p:cNvPr id="52" name="Oval 677"/>
              <p:cNvSpPr>
                <a:spLocks noChangeArrowheads="1"/>
              </p:cNvSpPr>
              <p:nvPr/>
            </p:nvSpPr>
            <p:spPr bwMode="auto">
              <a:xfrm>
                <a:off x="920" y="2198"/>
                <a:ext cx="72" cy="66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  <a:cs typeface="+mn-cs"/>
                </a:endParaRPr>
              </a:p>
            </p:txBody>
          </p:sp>
          <p:sp>
            <p:nvSpPr>
              <p:cNvPr id="53" name="Rectangle 686"/>
              <p:cNvSpPr>
                <a:spLocks noChangeArrowheads="1"/>
              </p:cNvSpPr>
              <p:nvPr/>
            </p:nvSpPr>
            <p:spPr bwMode="gray">
              <a:xfrm>
                <a:off x="959" y="2167"/>
                <a:ext cx="726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lnSpc>
                    <a:spcPct val="70000"/>
                  </a:lnSpc>
                  <a:defRPr/>
                </a:pPr>
                <a:r>
                  <a:rPr lang="en-US" sz="1100">
                    <a:solidFill>
                      <a:schemeClr val="tx1">
                        <a:lumMod val="95000"/>
                      </a:schemeClr>
                    </a:solidFill>
                    <a:cs typeface="+mn-cs"/>
                  </a:rPr>
                  <a:t>Ecuador</a:t>
                </a:r>
              </a:p>
            </p:txBody>
          </p:sp>
          <p:sp>
            <p:nvSpPr>
              <p:cNvPr id="54" name="Oval 678"/>
              <p:cNvSpPr>
                <a:spLocks noChangeArrowheads="1"/>
              </p:cNvSpPr>
              <p:nvPr/>
            </p:nvSpPr>
            <p:spPr bwMode="auto">
              <a:xfrm>
                <a:off x="1140" y="2622"/>
                <a:ext cx="72" cy="66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  <a:cs typeface="+mn-cs"/>
                </a:endParaRPr>
              </a:p>
            </p:txBody>
          </p:sp>
          <p:sp>
            <p:nvSpPr>
              <p:cNvPr id="55" name="Rectangle 687"/>
              <p:cNvSpPr>
                <a:spLocks noChangeArrowheads="1"/>
              </p:cNvSpPr>
              <p:nvPr/>
            </p:nvSpPr>
            <p:spPr bwMode="gray">
              <a:xfrm>
                <a:off x="1187" y="2591"/>
                <a:ext cx="726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lnSpc>
                    <a:spcPct val="70000"/>
                  </a:lnSpc>
                  <a:defRPr/>
                </a:pPr>
                <a:r>
                  <a:rPr lang="en-US" sz="1100">
                    <a:solidFill>
                      <a:schemeClr val="tx1">
                        <a:lumMod val="95000"/>
                      </a:schemeClr>
                    </a:solidFill>
                    <a:cs typeface="+mn-cs"/>
                  </a:rPr>
                  <a:t>Argentina</a:t>
                </a:r>
              </a:p>
            </p:txBody>
          </p:sp>
          <p:sp>
            <p:nvSpPr>
              <p:cNvPr id="56" name="Oval 695"/>
              <p:cNvSpPr>
                <a:spLocks noChangeArrowheads="1"/>
              </p:cNvSpPr>
              <p:nvPr/>
            </p:nvSpPr>
            <p:spPr bwMode="auto">
              <a:xfrm>
                <a:off x="2092" y="2579"/>
                <a:ext cx="72" cy="66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  <a:cs typeface="+mn-cs"/>
                </a:endParaRPr>
              </a:p>
            </p:txBody>
          </p:sp>
          <p:sp>
            <p:nvSpPr>
              <p:cNvPr id="57" name="Rectangle 696"/>
              <p:cNvSpPr>
                <a:spLocks noChangeArrowheads="1"/>
              </p:cNvSpPr>
              <p:nvPr/>
            </p:nvSpPr>
            <p:spPr bwMode="gray">
              <a:xfrm>
                <a:off x="1848" y="2638"/>
                <a:ext cx="846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lnSpc>
                    <a:spcPct val="70000"/>
                  </a:lnSpc>
                  <a:defRPr/>
                </a:pPr>
                <a:r>
                  <a:rPr lang="en-US" sz="1100">
                    <a:solidFill>
                      <a:schemeClr val="tx1">
                        <a:lumMod val="95000"/>
                      </a:schemeClr>
                    </a:solidFill>
                    <a:cs typeface="+mn-cs"/>
                  </a:rPr>
                  <a:t>South Africa</a:t>
                </a:r>
              </a:p>
            </p:txBody>
          </p:sp>
          <p:sp>
            <p:nvSpPr>
              <p:cNvPr id="58" name="Rectangle 696"/>
              <p:cNvSpPr>
                <a:spLocks noChangeArrowheads="1"/>
              </p:cNvSpPr>
              <p:nvPr/>
            </p:nvSpPr>
            <p:spPr bwMode="gray">
              <a:xfrm>
                <a:off x="181" y="2391"/>
                <a:ext cx="430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lnSpc>
                    <a:spcPct val="70000"/>
                  </a:lnSpc>
                  <a:defRPr/>
                </a:pPr>
                <a:r>
                  <a:rPr lang="en-US" sz="1100">
                    <a:solidFill>
                      <a:schemeClr val="tx1">
                        <a:lumMod val="95000"/>
                      </a:schemeClr>
                    </a:solidFill>
                    <a:cs typeface="+mn-cs"/>
                  </a:rPr>
                  <a:t>Tahiti</a:t>
                </a:r>
              </a:p>
            </p:txBody>
          </p:sp>
          <p:sp>
            <p:nvSpPr>
              <p:cNvPr id="59" name="Oval 678"/>
              <p:cNvSpPr>
                <a:spLocks noChangeArrowheads="1"/>
              </p:cNvSpPr>
              <p:nvPr/>
            </p:nvSpPr>
            <p:spPr bwMode="auto">
              <a:xfrm>
                <a:off x="244" y="2310"/>
                <a:ext cx="72" cy="66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  <a:cs typeface="+mn-cs"/>
                </a:endParaRPr>
              </a:p>
            </p:txBody>
          </p:sp>
          <p:sp>
            <p:nvSpPr>
              <p:cNvPr id="60" name="Rectangle 696"/>
              <p:cNvSpPr>
                <a:spLocks noChangeArrowheads="1"/>
              </p:cNvSpPr>
              <p:nvPr/>
            </p:nvSpPr>
            <p:spPr bwMode="gray">
              <a:xfrm>
                <a:off x="117" y="1284"/>
                <a:ext cx="495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lnSpc>
                    <a:spcPct val="70000"/>
                  </a:lnSpc>
                  <a:defRPr/>
                </a:pPr>
                <a:r>
                  <a:rPr lang="en-US" sz="1100" dirty="0">
                    <a:solidFill>
                      <a:schemeClr val="tx1">
                        <a:lumMod val="95000"/>
                      </a:schemeClr>
                    </a:solidFill>
                    <a:cs typeface="+mn-cs"/>
                  </a:rPr>
                  <a:t>Alaska</a:t>
                </a:r>
              </a:p>
            </p:txBody>
          </p:sp>
          <p:sp>
            <p:nvSpPr>
              <p:cNvPr id="61" name="Oval 678"/>
              <p:cNvSpPr>
                <a:spLocks noChangeArrowheads="1"/>
              </p:cNvSpPr>
              <p:nvPr/>
            </p:nvSpPr>
            <p:spPr bwMode="auto">
              <a:xfrm>
                <a:off x="355" y="1203"/>
                <a:ext cx="72" cy="66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  <a:cs typeface="+mn-cs"/>
                </a:endParaRPr>
              </a:p>
            </p:txBody>
          </p:sp>
          <p:sp>
            <p:nvSpPr>
              <p:cNvPr id="62" name="Oval 681"/>
              <p:cNvSpPr>
                <a:spLocks noChangeArrowheads="1"/>
              </p:cNvSpPr>
              <p:nvPr/>
            </p:nvSpPr>
            <p:spPr bwMode="auto">
              <a:xfrm>
                <a:off x="3448" y="2594"/>
                <a:ext cx="72" cy="66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  <a:cs typeface="+mn-cs"/>
                </a:endParaRPr>
              </a:p>
            </p:txBody>
          </p:sp>
          <p:sp>
            <p:nvSpPr>
              <p:cNvPr id="63" name="Rectangle 685"/>
              <p:cNvSpPr>
                <a:spLocks noChangeArrowheads="1"/>
              </p:cNvSpPr>
              <p:nvPr/>
            </p:nvSpPr>
            <p:spPr bwMode="gray">
              <a:xfrm>
                <a:off x="3492" y="2563"/>
                <a:ext cx="774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lnSpc>
                    <a:spcPct val="70000"/>
                  </a:lnSpc>
                  <a:defRPr/>
                </a:pPr>
                <a:r>
                  <a:rPr lang="en-US" sz="1100">
                    <a:solidFill>
                      <a:schemeClr val="tx1">
                        <a:lumMod val="95000"/>
                      </a:schemeClr>
                    </a:solidFill>
                    <a:cs typeface="+mn-cs"/>
                  </a:rPr>
                  <a:t>Australia</a:t>
                </a:r>
              </a:p>
            </p:txBody>
          </p:sp>
          <p:sp>
            <p:nvSpPr>
              <p:cNvPr id="64" name="Oval 693"/>
              <p:cNvSpPr>
                <a:spLocks noChangeArrowheads="1"/>
              </p:cNvSpPr>
              <p:nvPr/>
            </p:nvSpPr>
            <p:spPr bwMode="auto">
              <a:xfrm>
                <a:off x="3769" y="2726"/>
                <a:ext cx="72" cy="66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  <a:cs typeface="+mn-cs"/>
                </a:endParaRPr>
              </a:p>
            </p:txBody>
          </p:sp>
          <p:sp>
            <p:nvSpPr>
              <p:cNvPr id="65" name="Rectangle 694"/>
              <p:cNvSpPr>
                <a:spLocks noChangeArrowheads="1"/>
              </p:cNvSpPr>
              <p:nvPr/>
            </p:nvSpPr>
            <p:spPr bwMode="gray">
              <a:xfrm>
                <a:off x="3426" y="2803"/>
                <a:ext cx="846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lnSpc>
                    <a:spcPct val="70000"/>
                  </a:lnSpc>
                  <a:defRPr/>
                </a:pPr>
                <a:r>
                  <a:rPr lang="en-US" sz="1100">
                    <a:solidFill>
                      <a:schemeClr val="tx1">
                        <a:lumMod val="95000"/>
                      </a:schemeClr>
                    </a:solidFill>
                    <a:cs typeface="+mn-cs"/>
                  </a:rPr>
                  <a:t>New Zealand</a:t>
                </a:r>
              </a:p>
            </p:txBody>
          </p:sp>
          <p:sp>
            <p:nvSpPr>
              <p:cNvPr id="66" name="Rectangle 696"/>
              <p:cNvSpPr>
                <a:spLocks noChangeArrowheads="1"/>
              </p:cNvSpPr>
              <p:nvPr/>
            </p:nvSpPr>
            <p:spPr bwMode="gray">
              <a:xfrm>
                <a:off x="2857" y="1517"/>
                <a:ext cx="860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lnSpc>
                    <a:spcPct val="70000"/>
                  </a:lnSpc>
                  <a:defRPr/>
                </a:pPr>
                <a:r>
                  <a:rPr lang="en-US" sz="1100" dirty="0">
                    <a:solidFill>
                      <a:schemeClr val="tx1">
                        <a:lumMod val="95000"/>
                      </a:schemeClr>
                    </a:solidFill>
                    <a:cs typeface="+mn-cs"/>
                  </a:rPr>
                  <a:t>South Korea</a:t>
                </a:r>
              </a:p>
            </p:txBody>
          </p:sp>
          <p:sp>
            <p:nvSpPr>
              <p:cNvPr id="67" name="Oval 678"/>
              <p:cNvSpPr>
                <a:spLocks noChangeArrowheads="1"/>
              </p:cNvSpPr>
              <p:nvPr/>
            </p:nvSpPr>
            <p:spPr bwMode="auto">
              <a:xfrm>
                <a:off x="3081" y="1436"/>
                <a:ext cx="72" cy="66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  <a:cs typeface="+mn-cs"/>
                </a:endParaRPr>
              </a:p>
            </p:txBody>
          </p:sp>
        </p:grpSp>
        <p:sp>
          <p:nvSpPr>
            <p:cNvPr id="45" name="AutoShape 58"/>
            <p:cNvSpPr>
              <a:spLocks noChangeArrowheads="1"/>
            </p:cNvSpPr>
            <p:nvPr/>
          </p:nvSpPr>
          <p:spPr bwMode="auto">
            <a:xfrm>
              <a:off x="2195313" y="2108125"/>
              <a:ext cx="133350" cy="133350"/>
            </a:xfrm>
            <a:prstGeom prst="diamond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400">
                <a:solidFill>
                  <a:schemeClr val="tx1">
                    <a:lumMod val="95000"/>
                  </a:schemeClr>
                </a:solidFill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057400" y="6248400"/>
            <a:ext cx="5237163" cy="36988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none">
            <a:spAutoFit/>
          </a:bodyPr>
          <a:lstStyle/>
          <a:p>
            <a:pPr>
              <a:buClr>
                <a:srgbClr val="000066"/>
              </a:buClr>
              <a:buFont typeface="Franklin Gothic Book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 i="1" dirty="0">
                <a:latin typeface="Arial" pitchFamily="34" charset="0"/>
                <a:cs typeface="Arial" pitchFamily="34" charset="0"/>
              </a:rPr>
              <a:t>System accuracy exceeds published standard</a:t>
            </a:r>
            <a:endParaRPr lang="en-GB" sz="1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838200" y="152400"/>
            <a:ext cx="82296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200" i="1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SPS Signal in Space Performance</a:t>
            </a:r>
          </a:p>
        </p:txBody>
      </p:sp>
      <p:graphicFrame>
        <p:nvGraphicFramePr>
          <p:cNvPr id="1026" name="Chart 7"/>
          <p:cNvGraphicFramePr>
            <a:graphicFrameLocks/>
          </p:cNvGraphicFramePr>
          <p:nvPr/>
        </p:nvGraphicFramePr>
        <p:xfrm>
          <a:off x="457200" y="1447800"/>
          <a:ext cx="8001000" cy="4216400"/>
        </p:xfrm>
        <a:graphic>
          <a:graphicData uri="http://schemas.openxmlformats.org/presentationml/2006/ole">
            <p:oleObj spid="_x0000_s1026" r:id="rId4" imgW="8004742" imgH="4212701" progId="Excel.Sheet.8">
              <p:embed/>
            </p:oleObj>
          </a:graphicData>
        </a:graphic>
      </p:graphicFrame>
      <p:cxnSp>
        <p:nvCxnSpPr>
          <p:cNvPr id="12" name="Straight Connector 11"/>
          <p:cNvCxnSpPr/>
          <p:nvPr/>
        </p:nvCxnSpPr>
        <p:spPr>
          <a:xfrm flipV="1">
            <a:off x="1066800" y="3200400"/>
            <a:ext cx="6858000" cy="1905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66800" y="2305050"/>
            <a:ext cx="4191000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TextBox 5"/>
          <p:cNvSpPr txBox="1">
            <a:spLocks noChangeArrowheads="1"/>
          </p:cNvSpPr>
          <p:nvPr/>
        </p:nvSpPr>
        <p:spPr bwMode="auto">
          <a:xfrm>
            <a:off x="1676400" y="2352675"/>
            <a:ext cx="3717925" cy="276225"/>
          </a:xfrm>
          <a:prstGeom prst="rect">
            <a:avLst/>
          </a:prstGeom>
          <a:solidFill>
            <a:schemeClr val="tx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(Root Mean Square (RMS) over all SPS SIS URE)</a:t>
            </a:r>
          </a:p>
        </p:txBody>
      </p:sp>
      <p:sp>
        <p:nvSpPr>
          <p:cNvPr id="1032" name="TextBox 5"/>
          <p:cNvSpPr txBox="1">
            <a:spLocks noChangeArrowheads="1"/>
          </p:cNvSpPr>
          <p:nvPr/>
        </p:nvSpPr>
        <p:spPr bwMode="auto">
          <a:xfrm>
            <a:off x="2157413" y="1981200"/>
            <a:ext cx="2566987" cy="276225"/>
          </a:xfrm>
          <a:prstGeom prst="rect">
            <a:avLst/>
          </a:prstGeom>
          <a:solidFill>
            <a:schemeClr val="tx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2001 SPS Performance Standard</a:t>
            </a:r>
          </a:p>
        </p:txBody>
      </p:sp>
      <p:sp>
        <p:nvSpPr>
          <p:cNvPr id="1033" name="TextBox 5"/>
          <p:cNvSpPr txBox="1">
            <a:spLocks noChangeArrowheads="1"/>
          </p:cNvSpPr>
          <p:nvPr/>
        </p:nvSpPr>
        <p:spPr bwMode="auto">
          <a:xfrm>
            <a:off x="5005388" y="3265488"/>
            <a:ext cx="2271712" cy="276225"/>
          </a:xfrm>
          <a:prstGeom prst="rect">
            <a:avLst/>
          </a:prstGeom>
          <a:solidFill>
            <a:schemeClr val="tx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(RMS over all SPS SIS URE)</a:t>
            </a:r>
          </a:p>
        </p:txBody>
      </p:sp>
      <p:sp>
        <p:nvSpPr>
          <p:cNvPr id="1034" name="TextBox 5"/>
          <p:cNvSpPr txBox="1">
            <a:spLocks noChangeArrowheads="1"/>
          </p:cNvSpPr>
          <p:nvPr/>
        </p:nvSpPr>
        <p:spPr bwMode="auto">
          <a:xfrm>
            <a:off x="4824413" y="2846388"/>
            <a:ext cx="2566987" cy="277812"/>
          </a:xfrm>
          <a:prstGeom prst="rect">
            <a:avLst/>
          </a:prstGeom>
          <a:solidFill>
            <a:schemeClr val="tx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2008 SPS Performance Standard</a:t>
            </a:r>
          </a:p>
        </p:txBody>
      </p:sp>
      <p:sp>
        <p:nvSpPr>
          <p:cNvPr id="17" name="Right Brace 16"/>
          <p:cNvSpPr/>
          <p:nvPr/>
        </p:nvSpPr>
        <p:spPr>
          <a:xfrm rot="5400000">
            <a:off x="2857500" y="3695700"/>
            <a:ext cx="304800" cy="37338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6" name="TextBox 5"/>
          <p:cNvSpPr txBox="1">
            <a:spLocks noChangeArrowheads="1"/>
          </p:cNvSpPr>
          <p:nvPr/>
        </p:nvSpPr>
        <p:spPr bwMode="auto">
          <a:xfrm>
            <a:off x="2209800" y="5791200"/>
            <a:ext cx="1693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Selective Availability</a:t>
            </a: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 rot="16200000">
            <a:off x="-1298575" y="3279775"/>
            <a:ext cx="36131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  <a:latin typeface="Arial" pitchFamily="34" charset="0"/>
                <a:cs typeface="+mn-cs"/>
              </a:rPr>
              <a:t>RMS Signal-in-Space User Range Error (URE), meters</a:t>
            </a:r>
          </a:p>
        </p:txBody>
      </p:sp>
      <p:sp>
        <p:nvSpPr>
          <p:cNvPr id="1038" name="TextBox 21"/>
          <p:cNvSpPr txBox="1">
            <a:spLocks noChangeArrowheads="1"/>
          </p:cNvSpPr>
          <p:nvPr/>
        </p:nvSpPr>
        <p:spPr bwMode="auto">
          <a:xfrm>
            <a:off x="1143000" y="1506538"/>
            <a:ext cx="406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N/A</a:t>
            </a:r>
          </a:p>
        </p:txBody>
      </p:sp>
      <p:sp>
        <p:nvSpPr>
          <p:cNvPr id="1039" name="TextBox 22"/>
          <p:cNvSpPr txBox="1">
            <a:spLocks noChangeArrowheads="1"/>
          </p:cNvSpPr>
          <p:nvPr/>
        </p:nvSpPr>
        <p:spPr bwMode="auto">
          <a:xfrm>
            <a:off x="1828800" y="1506538"/>
            <a:ext cx="406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N/A</a:t>
            </a:r>
          </a:p>
        </p:txBody>
      </p:sp>
      <p:sp>
        <p:nvSpPr>
          <p:cNvPr id="1040" name="TextBox 23"/>
          <p:cNvSpPr txBox="1">
            <a:spLocks noChangeArrowheads="1"/>
          </p:cNvSpPr>
          <p:nvPr/>
        </p:nvSpPr>
        <p:spPr bwMode="auto">
          <a:xfrm>
            <a:off x="2667000" y="1506538"/>
            <a:ext cx="406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N/A</a:t>
            </a:r>
          </a:p>
        </p:txBody>
      </p:sp>
      <p:sp>
        <p:nvSpPr>
          <p:cNvPr id="1041" name="TextBox 24"/>
          <p:cNvSpPr txBox="1">
            <a:spLocks noChangeArrowheads="1"/>
          </p:cNvSpPr>
          <p:nvPr/>
        </p:nvSpPr>
        <p:spPr bwMode="auto">
          <a:xfrm>
            <a:off x="3352800" y="1506538"/>
            <a:ext cx="406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N/A</a:t>
            </a:r>
          </a:p>
        </p:txBody>
      </p:sp>
      <p:sp>
        <p:nvSpPr>
          <p:cNvPr id="1042" name="TextBox 25"/>
          <p:cNvSpPr txBox="1">
            <a:spLocks noChangeArrowheads="1"/>
          </p:cNvSpPr>
          <p:nvPr/>
        </p:nvSpPr>
        <p:spPr bwMode="auto">
          <a:xfrm>
            <a:off x="4191000" y="1506538"/>
            <a:ext cx="406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N/A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914400" y="76200"/>
            <a:ext cx="8229600" cy="9144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3200" b="1" i="1" dirty="0" smtClean="0">
                <a:latin typeface="Arial" charset="0"/>
                <a:cs typeface="Arial" charset="0"/>
              </a:rPr>
              <a:t>GPS Modernization –</a:t>
            </a:r>
            <a:br>
              <a:rPr lang="en-US" sz="3200" b="1" i="1" dirty="0" smtClean="0">
                <a:latin typeface="Arial" charset="0"/>
                <a:cs typeface="Arial" charset="0"/>
              </a:rPr>
            </a:b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Space and Control Segments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5334000" y="4724400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endParaRPr lang="en-US" sz="1200" dirty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1143000" y="1143000"/>
            <a:ext cx="7772400" cy="1588"/>
          </a:xfrm>
          <a:prstGeom prst="line">
            <a:avLst/>
          </a:prstGeom>
          <a:ln w="38100"/>
          <a:effectLst>
            <a:glow rad="101600">
              <a:schemeClr val="tx2">
                <a:lumMod val="50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295400" y="4495800"/>
            <a:ext cx="7239000" cy="1588"/>
          </a:xfrm>
          <a:prstGeom prst="line">
            <a:avLst/>
          </a:prstGeom>
          <a:ln w="38100"/>
          <a:effectLst>
            <a:glow rad="101600">
              <a:schemeClr val="tx2">
                <a:lumMod val="50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46" name="Group 69"/>
          <p:cNvGrpSpPr>
            <a:grpSpLocks/>
          </p:cNvGrpSpPr>
          <p:nvPr/>
        </p:nvGrpSpPr>
        <p:grpSpPr bwMode="auto">
          <a:xfrm>
            <a:off x="3352800" y="966788"/>
            <a:ext cx="1843088" cy="3300412"/>
            <a:chOff x="3531576" y="966788"/>
            <a:chExt cx="1843881" cy="3300412"/>
          </a:xfrm>
        </p:grpSpPr>
        <p:sp>
          <p:nvSpPr>
            <p:cNvPr id="29" name="Content Placeholder 2"/>
            <p:cNvSpPr txBox="1">
              <a:spLocks/>
            </p:cNvSpPr>
            <p:nvPr/>
          </p:nvSpPr>
          <p:spPr bwMode="auto">
            <a:xfrm>
              <a:off x="3531576" y="1371600"/>
              <a:ext cx="1843881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sz="1800" dirty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GPS II R / IIR-M</a:t>
              </a:r>
            </a:p>
          </p:txBody>
        </p:sp>
        <p:sp>
          <p:nvSpPr>
            <p:cNvPr id="45" name="Content Placeholder 2"/>
            <p:cNvSpPr txBox="1">
              <a:spLocks/>
            </p:cNvSpPr>
            <p:nvPr/>
          </p:nvSpPr>
          <p:spPr bwMode="auto">
            <a:xfrm>
              <a:off x="4035031" y="966788"/>
              <a:ext cx="836972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sz="1800" dirty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2005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630043" y="2362200"/>
              <a:ext cx="1646946" cy="1905000"/>
            </a:xfrm>
            <a:prstGeom prst="rect">
              <a:avLst/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25413" indent="-125413" eaLnBrk="0" fontAlgn="auto" hangingPunct="0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400" b="0" dirty="0">
                  <a:latin typeface="Arial" pitchFamily="34" charset="0"/>
                  <a:cs typeface="Arial" pitchFamily="34" charset="0"/>
                </a:rPr>
                <a:t>IIA/IIR capabilities plus</a:t>
              </a:r>
            </a:p>
            <a:p>
              <a:pPr marL="125413" indent="-125413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400" b="0" dirty="0">
                  <a:latin typeface="Arial" pitchFamily="34" charset="0"/>
                  <a:cs typeface="Arial" pitchFamily="34" charset="0"/>
                </a:rPr>
                <a:t>2nd civil signal (L2C)</a:t>
              </a:r>
            </a:p>
            <a:p>
              <a:pPr marL="125413" indent="-125413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400" b="0" dirty="0">
                  <a:latin typeface="Arial" pitchFamily="34" charset="0"/>
                  <a:cs typeface="Arial" pitchFamily="34" charset="0"/>
                </a:rPr>
                <a:t>M-Code (L1M &amp; L2M)</a:t>
              </a:r>
            </a:p>
          </p:txBody>
        </p:sp>
        <p:pic>
          <p:nvPicPr>
            <p:cNvPr id="10271" name="Picture 10" descr="GPS II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408741">
              <a:off x="3698673" y="1871445"/>
              <a:ext cx="1509687" cy="712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47" name="Group 70"/>
          <p:cNvGrpSpPr>
            <a:grpSpLocks/>
          </p:cNvGrpSpPr>
          <p:nvPr/>
        </p:nvGrpSpPr>
        <p:grpSpPr bwMode="auto">
          <a:xfrm>
            <a:off x="1447800" y="966788"/>
            <a:ext cx="1898650" cy="3300412"/>
            <a:chOff x="1606550" y="966788"/>
            <a:chExt cx="1898650" cy="3300412"/>
          </a:xfrm>
        </p:grpSpPr>
        <p:sp>
          <p:nvSpPr>
            <p:cNvPr id="18" name="Content Placeholder 2"/>
            <p:cNvSpPr txBox="1">
              <a:spLocks/>
            </p:cNvSpPr>
            <p:nvPr/>
          </p:nvSpPr>
          <p:spPr bwMode="auto">
            <a:xfrm>
              <a:off x="1979613" y="1371600"/>
              <a:ext cx="115252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sz="1800" dirty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GPS IIA</a:t>
              </a:r>
            </a:p>
          </p:txBody>
        </p:sp>
        <p:sp>
          <p:nvSpPr>
            <p:cNvPr id="44" name="Content Placeholder 2"/>
            <p:cNvSpPr txBox="1">
              <a:spLocks/>
            </p:cNvSpPr>
            <p:nvPr/>
          </p:nvSpPr>
          <p:spPr bwMode="auto">
            <a:xfrm>
              <a:off x="2136775" y="966788"/>
              <a:ext cx="8382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sz="1800" dirty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1995</a:t>
              </a:r>
            </a:p>
          </p:txBody>
        </p:sp>
        <p:sp>
          <p:nvSpPr>
            <p:cNvPr id="50" name="Text Box 7"/>
            <p:cNvSpPr txBox="1">
              <a:spLocks noChangeArrowheads="1"/>
            </p:cNvSpPr>
            <p:nvPr/>
          </p:nvSpPr>
          <p:spPr bwMode="auto">
            <a:xfrm>
              <a:off x="1606550" y="2362200"/>
              <a:ext cx="1898650" cy="1905000"/>
            </a:xfrm>
            <a:prstGeom prst="rect">
              <a:avLst/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20650" indent="-120650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400" b="0" dirty="0">
                  <a:latin typeface="Arial" pitchFamily="34" charset="0"/>
                  <a:cs typeface="Arial" pitchFamily="34" charset="0"/>
                </a:rPr>
                <a:t>Standard Service</a:t>
              </a:r>
            </a:p>
            <a:p>
              <a:pPr marL="285750" lvl="1" indent="-171450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400" b="0" dirty="0">
                  <a:latin typeface="Arial" pitchFamily="34" charset="0"/>
                  <a:cs typeface="Arial" pitchFamily="34" charset="0"/>
                </a:rPr>
                <a:t>Single frequency (L1)</a:t>
              </a:r>
            </a:p>
            <a:p>
              <a:pPr marL="285750" lvl="1" indent="-171450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400" b="0" dirty="0">
                  <a:latin typeface="Arial" pitchFamily="34" charset="0"/>
                  <a:cs typeface="Arial" pitchFamily="34" charset="0"/>
                </a:rPr>
                <a:t>Coarse acquisition code navigation</a:t>
              </a:r>
            </a:p>
            <a:p>
              <a:pPr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400" b="0" dirty="0">
                  <a:latin typeface="Arial" pitchFamily="34" charset="0"/>
                  <a:cs typeface="Arial" pitchFamily="34" charset="0"/>
                </a:rPr>
                <a:t> Precise Service</a:t>
              </a:r>
            </a:p>
            <a:p>
              <a:pPr marL="285750" lvl="1" indent="-171450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400" b="0" dirty="0">
                  <a:latin typeface="Arial" pitchFamily="34" charset="0"/>
                  <a:cs typeface="Arial" pitchFamily="34" charset="0"/>
                </a:rPr>
                <a:t>Y-Code (L1Y &amp; L2Y)</a:t>
              </a:r>
            </a:p>
          </p:txBody>
        </p:sp>
        <p:pic>
          <p:nvPicPr>
            <p:cNvPr id="10267" name="Picture 19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98675" y="1733166"/>
              <a:ext cx="914401" cy="671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48" name="Group 68"/>
          <p:cNvGrpSpPr>
            <a:grpSpLocks/>
          </p:cNvGrpSpPr>
          <p:nvPr/>
        </p:nvGrpSpPr>
        <p:grpSpPr bwMode="auto">
          <a:xfrm>
            <a:off x="5257800" y="966788"/>
            <a:ext cx="1533525" cy="3300412"/>
            <a:chOff x="5400675" y="966788"/>
            <a:chExt cx="1533525" cy="3300412"/>
          </a:xfrm>
        </p:grpSpPr>
        <p:sp>
          <p:nvSpPr>
            <p:cNvPr id="30" name="Content Placeholder 2"/>
            <p:cNvSpPr txBox="1">
              <a:spLocks/>
            </p:cNvSpPr>
            <p:nvPr/>
          </p:nvSpPr>
          <p:spPr bwMode="auto">
            <a:xfrm>
              <a:off x="5618163" y="1371600"/>
              <a:ext cx="109855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sz="1800" dirty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GPS IIF</a:t>
              </a:r>
            </a:p>
          </p:txBody>
        </p:sp>
        <p:sp>
          <p:nvSpPr>
            <p:cNvPr id="46" name="Content Placeholder 2"/>
            <p:cNvSpPr txBox="1">
              <a:spLocks/>
            </p:cNvSpPr>
            <p:nvPr/>
          </p:nvSpPr>
          <p:spPr bwMode="auto">
            <a:xfrm>
              <a:off x="5748338" y="966788"/>
              <a:ext cx="8382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sz="1800" dirty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2010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400675" y="2362200"/>
              <a:ext cx="1533525" cy="1905000"/>
            </a:xfrm>
            <a:prstGeom prst="rect">
              <a:avLst/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normAutofit/>
            </a:bodyPr>
            <a:lstStyle/>
            <a:p>
              <a:pPr marL="125413" indent="-125413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400" b="0" dirty="0">
                  <a:latin typeface="Arial" pitchFamily="34" charset="0"/>
                  <a:cs typeface="Arial" pitchFamily="34" charset="0"/>
                </a:rPr>
                <a:t>IIR-M capability plus</a:t>
              </a:r>
            </a:p>
            <a:p>
              <a:pPr marL="125413" indent="-125413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en-US" sz="1400" b="0" dirty="0">
                  <a:latin typeface="Arial" pitchFamily="34" charset="0"/>
                  <a:cs typeface="Arial" pitchFamily="34" charset="0"/>
                </a:rPr>
                <a:t>3rd civil signal (L5)</a:t>
              </a:r>
            </a:p>
            <a:p>
              <a:pPr marL="125413" indent="-125413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en-US" sz="1400" b="0" dirty="0">
                  <a:latin typeface="Arial" pitchFamily="34" charset="0"/>
                  <a:cs typeface="Arial" pitchFamily="34" charset="0"/>
                </a:rPr>
                <a:t>12 year design life</a:t>
              </a:r>
            </a:p>
          </p:txBody>
        </p:sp>
        <p:pic>
          <p:nvPicPr>
            <p:cNvPr id="10263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61089" y="1828800"/>
              <a:ext cx="1012697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49" name="Group 67"/>
          <p:cNvGrpSpPr>
            <a:grpSpLocks/>
          </p:cNvGrpSpPr>
          <p:nvPr/>
        </p:nvGrpSpPr>
        <p:grpSpPr bwMode="auto">
          <a:xfrm>
            <a:off x="6934200" y="966788"/>
            <a:ext cx="2057400" cy="3300412"/>
            <a:chOff x="7010400" y="966788"/>
            <a:chExt cx="2057400" cy="3300412"/>
          </a:xfrm>
        </p:grpSpPr>
        <p:sp>
          <p:nvSpPr>
            <p:cNvPr id="41" name="Content Placeholder 2"/>
            <p:cNvSpPr txBox="1">
              <a:spLocks/>
            </p:cNvSpPr>
            <p:nvPr/>
          </p:nvSpPr>
          <p:spPr bwMode="auto">
            <a:xfrm>
              <a:off x="7467600" y="1371600"/>
              <a:ext cx="1143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sz="1800" dirty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GPS III</a:t>
              </a:r>
            </a:p>
          </p:txBody>
        </p:sp>
        <p:sp>
          <p:nvSpPr>
            <p:cNvPr id="47" name="Content Placeholder 2"/>
            <p:cNvSpPr txBox="1">
              <a:spLocks/>
            </p:cNvSpPr>
            <p:nvPr/>
          </p:nvSpPr>
          <p:spPr bwMode="auto">
            <a:xfrm>
              <a:off x="7315200" y="966788"/>
              <a:ext cx="14478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sz="1800" dirty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2014 - 2025</a:t>
              </a:r>
            </a:p>
          </p:txBody>
        </p:sp>
        <p:sp>
          <p:nvSpPr>
            <p:cNvPr id="53" name="Text Box 5"/>
            <p:cNvSpPr txBox="1">
              <a:spLocks noChangeArrowheads="1"/>
            </p:cNvSpPr>
            <p:nvPr/>
          </p:nvSpPr>
          <p:spPr bwMode="auto">
            <a:xfrm>
              <a:off x="7010400" y="2362200"/>
              <a:ext cx="2057400" cy="1905000"/>
            </a:xfrm>
            <a:prstGeom prst="rect">
              <a:avLst/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25413" indent="-125413" eaLnBrk="0" fontAlgn="auto" hangingPunct="0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en-US" sz="1400" b="0" dirty="0">
                  <a:latin typeface="Arial" pitchFamily="34" charset="0"/>
                  <a:cs typeface="Arial" pitchFamily="34" charset="0"/>
                </a:rPr>
                <a:t>Backward compatible</a:t>
              </a:r>
            </a:p>
            <a:p>
              <a:pPr marL="125413" indent="-125413" eaLnBrk="0" fontAlgn="auto" hangingPunct="0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en-US" sz="1400" b="0" dirty="0">
                  <a:latin typeface="Arial" pitchFamily="34" charset="0"/>
                  <a:cs typeface="Arial" pitchFamily="34" charset="0"/>
                </a:rPr>
                <a:t>4th civil signal (L1C)</a:t>
              </a:r>
            </a:p>
            <a:p>
              <a:pPr marL="125413" indent="-125413" eaLnBrk="0" fontAlgn="auto" hangingPunct="0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en-US" sz="1400" b="0" dirty="0">
                  <a:latin typeface="Arial" pitchFamily="34" charset="0"/>
                  <a:cs typeface="Arial" pitchFamily="34" charset="0"/>
                </a:rPr>
                <a:t>Increased accuracy</a:t>
              </a:r>
            </a:p>
            <a:p>
              <a:pPr marL="125413" indent="-125413" eaLnBrk="0" fontAlgn="auto" hangingPunct="0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en-US" sz="1400" b="0" dirty="0">
                  <a:latin typeface="Arial" pitchFamily="34" charset="0"/>
                  <a:cs typeface="Arial" pitchFamily="34" charset="0"/>
                </a:rPr>
                <a:t>Increased integrity</a:t>
              </a:r>
            </a:p>
          </p:txBody>
        </p:sp>
        <p:pic>
          <p:nvPicPr>
            <p:cNvPr id="10259" name="Picture 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92297" y="1752600"/>
              <a:ext cx="1293607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9" name="Content Placeholder 2"/>
          <p:cNvSpPr txBox="1">
            <a:spLocks/>
          </p:cNvSpPr>
          <p:nvPr/>
        </p:nvSpPr>
        <p:spPr bwMode="auto">
          <a:xfrm>
            <a:off x="0" y="38100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  <a:defRPr/>
            </a:pPr>
            <a:endParaRPr lang="en-US" sz="1200" dirty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51" name="TextBox 56"/>
          <p:cNvSpPr txBox="1">
            <a:spLocks noChangeArrowheads="1"/>
          </p:cNvSpPr>
          <p:nvPr/>
        </p:nvSpPr>
        <p:spPr bwMode="auto">
          <a:xfrm>
            <a:off x="0" y="508635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Control Segment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572000" y="4795838"/>
            <a:ext cx="2286000" cy="9239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cs typeface="+mn-cs"/>
              </a:rPr>
              <a:t>Architecture Evolution Plan</a:t>
            </a:r>
          </a:p>
          <a:p>
            <a:pPr algn="ctr">
              <a:defRPr/>
            </a:pPr>
            <a:r>
              <a:rPr lang="en-US" sz="1800" dirty="0">
                <a:cs typeface="+mn-cs"/>
              </a:rPr>
              <a:t>(AEP)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781800" y="4795838"/>
            <a:ext cx="2286000" cy="9239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cs typeface="+mn-cs"/>
              </a:rPr>
              <a:t>Next Generation</a:t>
            </a:r>
          </a:p>
          <a:p>
            <a:pPr algn="ctr">
              <a:defRPr/>
            </a:pPr>
            <a:r>
              <a:rPr lang="en-US" sz="1800" dirty="0">
                <a:cs typeface="+mn-cs"/>
              </a:rPr>
              <a:t>Control Segment</a:t>
            </a:r>
          </a:p>
          <a:p>
            <a:pPr algn="ctr">
              <a:defRPr/>
            </a:pPr>
            <a:r>
              <a:rPr lang="en-US" sz="1800" dirty="0">
                <a:cs typeface="+mn-cs"/>
              </a:rPr>
              <a:t>(OCX)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828800" y="4795838"/>
            <a:ext cx="2819400" cy="9239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cs typeface="+mn-cs"/>
              </a:rPr>
              <a:t>Legacy</a:t>
            </a:r>
          </a:p>
          <a:p>
            <a:pPr algn="ctr">
              <a:defRPr/>
            </a:pPr>
            <a:r>
              <a:rPr lang="en-US" sz="1800" dirty="0">
                <a:cs typeface="+mn-cs"/>
              </a:rPr>
              <a:t>Control</a:t>
            </a:r>
          </a:p>
          <a:p>
            <a:pPr algn="ctr">
              <a:defRPr/>
            </a:pPr>
            <a:r>
              <a:rPr lang="en-US" sz="1800" dirty="0">
                <a:cs typeface="+mn-cs"/>
              </a:rPr>
              <a:t>System</a:t>
            </a:r>
          </a:p>
        </p:txBody>
      </p:sp>
      <p:sp>
        <p:nvSpPr>
          <p:cNvPr id="10255" name="TextBox 66"/>
          <p:cNvSpPr txBox="1">
            <a:spLocks noChangeArrowheads="1"/>
          </p:cNvSpPr>
          <p:nvPr/>
        </p:nvSpPr>
        <p:spPr bwMode="auto">
          <a:xfrm>
            <a:off x="0" y="1905000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Space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Segment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7924800" cy="4495800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228600" indent="-2286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Architecture Evolution Plan (AEP)</a:t>
            </a:r>
          </a:p>
          <a:p>
            <a:pPr marL="628650" lvl="1" indent="-2286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Transitioned in 2007</a:t>
            </a:r>
          </a:p>
          <a:p>
            <a:pPr marL="628650" lvl="1" indent="-2286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Modern distributed system replaced 1970’s mainframes</a:t>
            </a:r>
          </a:p>
          <a:p>
            <a:pPr marL="628650" lvl="1" indent="-2286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Increased capacity for monitoring of GPS signals</a:t>
            </a:r>
          </a:p>
          <a:p>
            <a:pPr marL="628650" lvl="1" indent="-2286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Increased worldwide commanding capability</a:t>
            </a:r>
          </a:p>
          <a:p>
            <a:pPr marL="228600" indent="-2286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Next Generation Control Segment (OCX)</a:t>
            </a:r>
          </a:p>
          <a:p>
            <a:pPr marL="517525" lvl="1" indent="-288925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Controls more capable GPS constellation</a:t>
            </a:r>
          </a:p>
          <a:p>
            <a:pPr marL="517525" lvl="1" indent="-288925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Monitors all GPS 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downlink signals</a:t>
            </a:r>
            <a:endParaRPr lang="en-US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17525" lvl="1" indent="-288925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$1.5B contract awarded 25 February 2010</a:t>
            </a:r>
          </a:p>
        </p:txBody>
      </p:sp>
      <p:sp>
        <p:nvSpPr>
          <p:cNvPr id="11267" name="Rectangle 11"/>
          <p:cNvSpPr>
            <a:spLocks noGrp="1" noChangeArrowheads="1"/>
          </p:cNvSpPr>
          <p:nvPr>
            <p:ph type="title"/>
          </p:nvPr>
        </p:nvSpPr>
        <p:spPr>
          <a:xfrm>
            <a:off x="1228725" y="103188"/>
            <a:ext cx="7839075" cy="746125"/>
          </a:xfrm>
        </p:spPr>
        <p:txBody>
          <a:bodyPr/>
          <a:lstStyle/>
          <a:p>
            <a:pPr algn="r" eaLnBrk="1" hangingPunct="1"/>
            <a:r>
              <a:rPr lang="en-US" sz="3600" b="1" i="1" smtClean="0">
                <a:latin typeface="Arial" charset="0"/>
                <a:cs typeface="Arial" charset="0"/>
              </a:rPr>
              <a:t>GPS Modernization – Ground</a:t>
            </a:r>
            <a:endParaRPr lang="en-US" sz="3100" b="1" i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447800"/>
            <a:ext cx="8415338" cy="4876800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Second civil signal “L2C”</a:t>
            </a:r>
          </a:p>
          <a:p>
            <a:pPr lvl="1"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Designed to meet commercial needs</a:t>
            </a:r>
          </a:p>
          <a:p>
            <a:pPr lvl="1"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Higher accuracy through </a:t>
            </a:r>
            <a:r>
              <a:rPr lang="en-US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ionospheric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correction</a:t>
            </a:r>
          </a:p>
          <a:p>
            <a:pPr lvl="1"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8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launch: Sep 2005 (GPS IIR-M);  24 satellites: ~2016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Third civil signal “L5”</a:t>
            </a:r>
          </a:p>
          <a:p>
            <a:pPr lvl="1"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Designed to meet demanding requirements for transportation safety-of-life</a:t>
            </a:r>
          </a:p>
          <a:p>
            <a:pPr lvl="1"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8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launch: </a:t>
            </a:r>
            <a:r>
              <a:rPr lang="en-US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~ 2010 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(GPS IIF); 24 satellites: ~2018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Fourth civil signal “L1C”</a:t>
            </a:r>
          </a:p>
          <a:p>
            <a:pPr lvl="1"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Designed with international partners for GNSS interoperability</a:t>
            </a:r>
          </a:p>
          <a:p>
            <a:pPr lvl="1"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Begins with GPS Block III</a:t>
            </a:r>
          </a:p>
          <a:p>
            <a:pPr lvl="1"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8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launch: ~2014;  24 satellites: ~2021</a:t>
            </a:r>
          </a:p>
        </p:txBody>
      </p:sp>
      <p:sp>
        <p:nvSpPr>
          <p:cNvPr id="12291" name="Rectangle 11"/>
          <p:cNvSpPr>
            <a:spLocks noGrp="1" noChangeArrowheads="1"/>
          </p:cNvSpPr>
          <p:nvPr>
            <p:ph type="title"/>
          </p:nvPr>
        </p:nvSpPr>
        <p:spPr>
          <a:xfrm>
            <a:off x="1228725" y="103188"/>
            <a:ext cx="7839075" cy="746125"/>
          </a:xfrm>
        </p:spPr>
        <p:txBody>
          <a:bodyPr/>
          <a:lstStyle/>
          <a:p>
            <a:pPr algn="r" eaLnBrk="1" hangingPunct="1"/>
            <a:r>
              <a:rPr lang="en-US" sz="3200" b="1" i="1" smtClean="0">
                <a:latin typeface="Arial" charset="0"/>
                <a:cs typeface="Arial" charset="0"/>
              </a:rPr>
              <a:t>GPS Modernization – New Civil Signals</a:t>
            </a:r>
            <a:endParaRPr lang="en-US" sz="2800" b="1" i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p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Roper</Template>
  <TotalTime>2734</TotalTime>
  <Words>649</Words>
  <Application>Microsoft Office PowerPoint</Application>
  <PresentationFormat>On-screen Show (4:3)</PresentationFormat>
  <Paragraphs>159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Franklin Gothic Book</vt:lpstr>
      <vt:lpstr>Roper</vt:lpstr>
      <vt:lpstr>Microsoft Office Excel 97-2003 Worksheet</vt:lpstr>
      <vt:lpstr>GPS Status and Modernization</vt:lpstr>
      <vt:lpstr>Overview</vt:lpstr>
      <vt:lpstr>Critical Asset</vt:lpstr>
      <vt:lpstr>Slide 4</vt:lpstr>
      <vt:lpstr>GPS Control Segment</vt:lpstr>
      <vt:lpstr>Slide 6</vt:lpstr>
      <vt:lpstr>GPS Modernization – Space and Control Segments</vt:lpstr>
      <vt:lpstr>GPS Modernization – Ground</vt:lpstr>
      <vt:lpstr>GPS Modernization – New Civil Signals</vt:lpstr>
      <vt:lpstr>GPS Expandable</vt:lpstr>
      <vt:lpstr>Summary</vt:lpstr>
      <vt:lpstr>GPS Status and Modernization</vt:lpstr>
    </vt:vector>
  </TitlesOfParts>
  <Company>USAF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GPS Status and Modernization</dc:title>
  <dc:creator>Roper, Elizabeth A LtCol USAF AFSPC AFSPC/A5P</dc:creator>
  <cp:lastModifiedBy>smithd0</cp:lastModifiedBy>
  <cp:revision>235</cp:revision>
  <cp:lastPrinted>2007-09-12T15:17:08Z</cp:lastPrinted>
  <dcterms:created xsi:type="dcterms:W3CDTF">2004-04-06T16:26:50Z</dcterms:created>
  <dcterms:modified xsi:type="dcterms:W3CDTF">2010-04-15T20:58:00Z</dcterms:modified>
</cp:coreProperties>
</file>