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280" r:id="rId2"/>
    <p:sldId id="276" r:id="rId3"/>
    <p:sldId id="287" r:id="rId4"/>
    <p:sldId id="286" r:id="rId5"/>
    <p:sldId id="282" r:id="rId6"/>
    <p:sldId id="277" r:id="rId7"/>
    <p:sldId id="273" r:id="rId8"/>
    <p:sldId id="266" r:id="rId9"/>
    <p:sldId id="269" r:id="rId10"/>
    <p:sldId id="265" r:id="rId11"/>
    <p:sldId id="283" r:id="rId12"/>
    <p:sldId id="284" r:id="rId13"/>
    <p:sldId id="272" r:id="rId14"/>
    <p:sldId id="278" r:id="rId15"/>
    <p:sldId id="285" r:id="rId16"/>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E82"/>
    <a:srgbClr val="001F56"/>
    <a:srgbClr val="00266A"/>
    <a:srgbClr val="00276E"/>
    <a:srgbClr val="CCECFF"/>
    <a:srgbClr val="FFFF66"/>
    <a:srgbClr val="FFFF00"/>
    <a:srgbClr val="002F8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2214" autoAdjust="0"/>
  </p:normalViewPr>
  <p:slideViewPr>
    <p:cSldViewPr snapToGrid="0">
      <p:cViewPr>
        <p:scale>
          <a:sx n="75" d="100"/>
          <a:sy n="75" d="100"/>
        </p:scale>
        <p:origin x="-210" y="-72"/>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snapToGrid="0">
      <p:cViewPr>
        <p:scale>
          <a:sx n="100" d="100"/>
          <a:sy n="100" d="100"/>
        </p:scale>
        <p:origin x="-1500" y="84"/>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226"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89730" tIns="44865" rIns="89730" bIns="44865" numCol="1" anchor="t" anchorCtr="0" compatLnSpc="1">
            <a:prstTxWarp prst="textNoShape">
              <a:avLst/>
            </a:prstTxWarp>
          </a:bodyPr>
          <a:lstStyle>
            <a:lvl1pPr defTabSz="896938">
              <a:defRPr sz="1200"/>
            </a:lvl1pPr>
          </a:lstStyle>
          <a:p>
            <a:pPr>
              <a:defRPr/>
            </a:pPr>
            <a:endParaRPr lang="en-US"/>
          </a:p>
        </p:txBody>
      </p:sp>
      <p:sp>
        <p:nvSpPr>
          <p:cNvPr id="52227"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p:spPr>
        <p:txBody>
          <a:bodyPr vert="horz" wrap="square" lIns="89730" tIns="44865" rIns="89730" bIns="44865" numCol="1" anchor="t" anchorCtr="0" compatLnSpc="1">
            <a:prstTxWarp prst="textNoShape">
              <a:avLst/>
            </a:prstTxWarp>
          </a:bodyPr>
          <a:lstStyle>
            <a:lvl1pPr algn="r" defTabSz="896938">
              <a:defRPr sz="1200"/>
            </a:lvl1pPr>
          </a:lstStyle>
          <a:p>
            <a:pPr>
              <a:defRPr/>
            </a:pPr>
            <a:endParaRPr lang="en-US"/>
          </a:p>
        </p:txBody>
      </p:sp>
      <p:sp>
        <p:nvSpPr>
          <p:cNvPr id="52228"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p:spPr>
        <p:txBody>
          <a:bodyPr vert="horz" wrap="square" lIns="89730" tIns="44865" rIns="89730" bIns="44865" numCol="1" anchor="b" anchorCtr="0" compatLnSpc="1">
            <a:prstTxWarp prst="textNoShape">
              <a:avLst/>
            </a:prstTxWarp>
          </a:bodyPr>
          <a:lstStyle>
            <a:lvl1pPr defTabSz="896938">
              <a:defRPr sz="1200"/>
            </a:lvl1pPr>
          </a:lstStyle>
          <a:p>
            <a:pPr>
              <a:defRPr/>
            </a:pPr>
            <a:endParaRPr lang="en-US"/>
          </a:p>
        </p:txBody>
      </p:sp>
      <p:sp>
        <p:nvSpPr>
          <p:cNvPr id="52229"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p:spPr>
        <p:txBody>
          <a:bodyPr vert="horz" wrap="square" lIns="89730" tIns="44865" rIns="89730" bIns="44865" numCol="1" anchor="b" anchorCtr="0" compatLnSpc="1">
            <a:prstTxWarp prst="textNoShape">
              <a:avLst/>
            </a:prstTxWarp>
          </a:bodyPr>
          <a:lstStyle>
            <a:lvl1pPr algn="r" defTabSz="896938">
              <a:defRPr sz="1200"/>
            </a:lvl1pPr>
          </a:lstStyle>
          <a:p>
            <a:pPr>
              <a:defRPr/>
            </a:pPr>
            <a:fld id="{0DE68A4C-5575-4BA9-AB32-48577EC260CD}"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89730" tIns="44865" rIns="89730" bIns="44865" numCol="1" anchor="t" anchorCtr="0" compatLnSpc="1">
            <a:prstTxWarp prst="textNoShape">
              <a:avLst/>
            </a:prstTxWarp>
          </a:bodyPr>
          <a:lstStyle>
            <a:lvl1pPr defTabSz="896938">
              <a:defRPr sz="1200"/>
            </a:lvl1pPr>
          </a:lstStyle>
          <a:p>
            <a:pPr>
              <a:defRPr/>
            </a:pPr>
            <a:endParaRPr lang="en-US"/>
          </a:p>
        </p:txBody>
      </p:sp>
      <p:sp>
        <p:nvSpPr>
          <p:cNvPr id="3075"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89730" tIns="44865" rIns="89730" bIns="44865" numCol="1" anchor="t" anchorCtr="0" compatLnSpc="1">
            <a:prstTxWarp prst="textNoShape">
              <a:avLst/>
            </a:prstTxWarp>
          </a:bodyPr>
          <a:lstStyle>
            <a:lvl1pPr algn="r" defTabSz="896938">
              <a:defRPr sz="1200"/>
            </a:lvl1pPr>
          </a:lstStyle>
          <a:p>
            <a:pPr>
              <a:defRPr/>
            </a:pPr>
            <a:endParaRPr lang="en-US"/>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89730" tIns="44865" rIns="89730" bIns="4486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89730" tIns="44865" rIns="89730" bIns="44865" numCol="1" anchor="b" anchorCtr="0" compatLnSpc="1">
            <a:prstTxWarp prst="textNoShape">
              <a:avLst/>
            </a:prstTxWarp>
          </a:bodyPr>
          <a:lstStyle>
            <a:lvl1pPr defTabSz="896938">
              <a:defRPr sz="1200"/>
            </a:lvl1pPr>
          </a:lstStyle>
          <a:p>
            <a:pPr>
              <a:defRPr/>
            </a:pPr>
            <a:endParaRPr lang="en-US"/>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89730" tIns="44865" rIns="89730" bIns="44865" numCol="1" anchor="b" anchorCtr="0" compatLnSpc="1">
            <a:prstTxWarp prst="textNoShape">
              <a:avLst/>
            </a:prstTxWarp>
          </a:bodyPr>
          <a:lstStyle>
            <a:lvl1pPr algn="r" defTabSz="896938">
              <a:defRPr sz="1200"/>
            </a:lvl1pPr>
          </a:lstStyle>
          <a:p>
            <a:pPr>
              <a:defRPr/>
            </a:pPr>
            <a:fld id="{3DEEB55F-5321-45C7-8643-C2C3C80A54F8}"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a:ln/>
        </p:spPr>
      </p:sp>
      <p:sp>
        <p:nvSpPr>
          <p:cNvPr id="16386" name="Notes Placeholder 2"/>
          <p:cNvSpPr>
            <a:spLocks noGrp="1"/>
          </p:cNvSpPr>
          <p:nvPr>
            <p:ph type="body" idx="1"/>
          </p:nvPr>
        </p:nvSpPr>
        <p:spPr>
          <a:noFill/>
          <a:ln/>
        </p:spPr>
        <p:txBody>
          <a:bodyPr/>
          <a:lstStyle/>
          <a:p>
            <a:r>
              <a:rPr lang="en-US" smtClean="0"/>
              <a:t>Welcome to this meeting of the CGSIC States and Local Government Subcommittee.</a:t>
            </a:r>
          </a:p>
          <a:p>
            <a:endParaRPr lang="en-US" smtClean="0"/>
          </a:p>
          <a:p>
            <a:r>
              <a:rPr lang="en-US" smtClean="0"/>
              <a:t>I am Rudy Persaud from the Department of Transportation Federal Highway Administration.  I serve as Chairman of this Subcommittee. </a:t>
            </a:r>
          </a:p>
        </p:txBody>
      </p:sp>
      <p:sp>
        <p:nvSpPr>
          <p:cNvPr id="16387" name="Slide Number Placeholder 3"/>
          <p:cNvSpPr>
            <a:spLocks noGrp="1"/>
          </p:cNvSpPr>
          <p:nvPr>
            <p:ph type="sldNum" sz="quarter" idx="5"/>
          </p:nvPr>
        </p:nvSpPr>
        <p:spPr>
          <a:noFill/>
        </p:spPr>
        <p:txBody>
          <a:bodyPr/>
          <a:lstStyle/>
          <a:p>
            <a:fld id="{215D6F5F-B41F-42D1-901D-64E4FA55E87A}"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7"/>
          <p:cNvSpPr>
            <a:spLocks noGrp="1" noChangeArrowheads="1"/>
          </p:cNvSpPr>
          <p:nvPr>
            <p:ph type="sldNum" sz="quarter" idx="5"/>
          </p:nvPr>
        </p:nvSpPr>
        <p:spPr>
          <a:noFill/>
        </p:spPr>
        <p:txBody>
          <a:bodyPr/>
          <a:lstStyle/>
          <a:p>
            <a:fld id="{BAFE1E71-41F4-4AAB-B07C-A1477811D476}" type="slidenum">
              <a:rPr lang="en-US" smtClean="0"/>
              <a:pPr/>
              <a:t>10</a:t>
            </a:fld>
            <a:endParaRPr lang="en-US" smtClean="0"/>
          </a:p>
        </p:txBody>
      </p:sp>
      <p:sp>
        <p:nvSpPr>
          <p:cNvPr id="35842" name="Rectangle 2"/>
          <p:cNvSpPr>
            <a:spLocks noGrp="1" noRot="1" noChangeAspect="1" noChangeArrowheads="1" noTextEdit="1"/>
          </p:cNvSpPr>
          <p:nvPr>
            <p:ph type="sldImg"/>
          </p:nvPr>
        </p:nvSpPr>
        <p:spPr>
          <a:xfrm>
            <a:off x="1187450" y="668338"/>
            <a:ext cx="4559300" cy="3419475"/>
          </a:xfrm>
          <a:ln/>
        </p:spPr>
      </p:sp>
      <p:sp>
        <p:nvSpPr>
          <p:cNvPr id="35843" name="Rectangle 3"/>
          <p:cNvSpPr>
            <a:spLocks noGrp="1" noChangeArrowheads="1"/>
          </p:cNvSpPr>
          <p:nvPr>
            <p:ph type="body" idx="1"/>
          </p:nvPr>
        </p:nvSpPr>
        <p:spPr>
          <a:xfrm>
            <a:off x="685800" y="4310063"/>
            <a:ext cx="5638800" cy="4164012"/>
          </a:xfrm>
          <a:noFill/>
          <a:ln/>
        </p:spPr>
        <p:txBody>
          <a:bodyPr/>
          <a:lstStyle/>
          <a:p>
            <a:pPr eaLnBrk="1" hangingPunct="1"/>
            <a:r>
              <a:rPr lang="en-US" smtClean="0"/>
              <a:t>The Navigation Information Service (NIS)  provides one-stop shopping for all radionavigation system user needs.  The NIS is staffed 24 hrs a day, 7 days a week, and provides status, policy and general information for : GPS, DGPS, and LORAN-C.  The NIS also disseminates Maritime Safety Broadcasts and Local Notices to Mariners (LNM).</a:t>
            </a:r>
          </a:p>
          <a:p>
            <a:pPr eaLnBrk="1" hangingPunct="1"/>
            <a:endParaRPr lang="en-US" smtClean="0"/>
          </a:p>
          <a:p>
            <a:pPr eaLnBrk="1" hangingPunct="1"/>
            <a:r>
              <a:rPr lang="en-US" smtClean="0"/>
              <a:t>The NIS strives to satisfy customer needs by using the latest computer and INTERNET technologies to gather, process, and disseminate timely information.  Through the NIS website, users can download status, policy, and other important information related to waterway and navigation safety.  </a:t>
            </a:r>
          </a:p>
          <a:p>
            <a:pPr eaLnBrk="1" hangingPunct="1"/>
            <a:endParaRPr lang="en-US" smtClean="0"/>
          </a:p>
          <a:p>
            <a:pPr eaLnBrk="1" hangingPunct="1"/>
            <a:r>
              <a:rPr lang="en-US" smtClean="0"/>
              <a:t>The NIS collects user reports of GPS anomalies, interference to GPS and other problems related to safe navigation and coordinates a government response to those events.  The NIS website also provides users the ability to subscribe, via e-mail, to automated e-mail distribution of the latest Notice Advisories to NAVSTAR Users (or NANU).  </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p:cNvSpPr>
          <p:nvPr>
            <p:ph type="sldImg"/>
          </p:nvPr>
        </p:nvSpPr>
        <p:spPr>
          <a:ln/>
        </p:spPr>
      </p:sp>
      <p:sp>
        <p:nvSpPr>
          <p:cNvPr id="37890" name="Notes Placeholder 2"/>
          <p:cNvSpPr>
            <a:spLocks noGrp="1"/>
          </p:cNvSpPr>
          <p:nvPr>
            <p:ph type="body" idx="1"/>
          </p:nvPr>
        </p:nvSpPr>
        <p:spPr>
          <a:noFill/>
          <a:ln/>
        </p:spPr>
        <p:txBody>
          <a:bodyPr/>
          <a:lstStyle/>
          <a:p>
            <a:pPr eaLnBrk="1" hangingPunct="1">
              <a:lnSpc>
                <a:spcPct val="90000"/>
              </a:lnSpc>
            </a:pPr>
            <a:r>
              <a:rPr lang="en-US" smtClean="0"/>
              <a:t>The U.S. States and Local Government Subcommittee of the CGSIC was chartered:</a:t>
            </a:r>
          </a:p>
          <a:p>
            <a:pPr eaLnBrk="1" hangingPunct="1">
              <a:lnSpc>
                <a:spcPct val="90000"/>
              </a:lnSpc>
            </a:pPr>
            <a:endParaRPr lang="en-US" smtClean="0"/>
          </a:p>
          <a:p>
            <a:pPr eaLnBrk="1" hangingPunct="1">
              <a:lnSpc>
                <a:spcPct val="90000"/>
              </a:lnSpc>
            </a:pPr>
            <a:r>
              <a:rPr lang="en-US" smtClean="0"/>
              <a:t>To </a:t>
            </a:r>
            <a:r>
              <a:rPr lang="en-US" u="sng" smtClean="0"/>
              <a:t>provide an open forum</a:t>
            </a:r>
            <a:r>
              <a:rPr lang="en-US" smtClean="0"/>
              <a:t> for civil user information exchange concerning the use of GPS by state and local governments within the U.S. recommending appropriate action on those issues which concern their user needs. </a:t>
            </a:r>
          </a:p>
          <a:p>
            <a:pPr eaLnBrk="1" hangingPunct="1">
              <a:lnSpc>
                <a:spcPct val="90000"/>
              </a:lnSpc>
            </a:pPr>
            <a:endParaRPr lang="en-US" smtClean="0"/>
          </a:p>
          <a:p>
            <a:pPr eaLnBrk="1" hangingPunct="1">
              <a:lnSpc>
                <a:spcPct val="90000"/>
              </a:lnSpc>
            </a:pPr>
            <a:r>
              <a:rPr lang="en-US" smtClean="0"/>
              <a:t>To </a:t>
            </a:r>
            <a:r>
              <a:rPr lang="en-US" u="sng" smtClean="0"/>
              <a:t>identify the common needs</a:t>
            </a:r>
            <a:r>
              <a:rPr lang="en-US" smtClean="0"/>
              <a:t> of state and local governments for GPS information, respond to such requests and concerns submitted by this user community, and forward issues to the full CGSIC. </a:t>
            </a:r>
          </a:p>
          <a:p>
            <a:pPr eaLnBrk="1" hangingPunct="1">
              <a:lnSpc>
                <a:spcPct val="90000"/>
              </a:lnSpc>
            </a:pPr>
            <a:endParaRPr lang="en-US" smtClean="0"/>
          </a:p>
          <a:p>
            <a:pPr eaLnBrk="1" hangingPunct="1">
              <a:lnSpc>
                <a:spcPct val="90000"/>
              </a:lnSpc>
            </a:pPr>
            <a:r>
              <a:rPr lang="en-US" u="sng" smtClean="0"/>
              <a:t>Identify information requirements</a:t>
            </a:r>
            <a:r>
              <a:rPr lang="en-US" smtClean="0"/>
              <a:t> and </a:t>
            </a:r>
            <a:r>
              <a:rPr lang="en-US" u="sng" smtClean="0"/>
              <a:t>methods to distribute this information</a:t>
            </a:r>
            <a:r>
              <a:rPr lang="en-US" smtClean="0"/>
              <a:t> to state and local government users of GPS.</a:t>
            </a:r>
          </a:p>
          <a:p>
            <a:pPr eaLnBrk="1" hangingPunct="1">
              <a:lnSpc>
                <a:spcPct val="90000"/>
              </a:lnSpc>
            </a:pPr>
            <a:endParaRPr lang="en-US" smtClean="0"/>
          </a:p>
          <a:p>
            <a:pPr eaLnBrk="1" hangingPunct="1">
              <a:lnSpc>
                <a:spcPct val="90000"/>
              </a:lnSpc>
            </a:pPr>
            <a:r>
              <a:rPr lang="en-US" smtClean="0"/>
              <a:t>(next slide continued)</a:t>
            </a:r>
          </a:p>
        </p:txBody>
      </p:sp>
      <p:sp>
        <p:nvSpPr>
          <p:cNvPr id="37891" name="Slide Number Placeholder 3"/>
          <p:cNvSpPr>
            <a:spLocks noGrp="1"/>
          </p:cNvSpPr>
          <p:nvPr>
            <p:ph type="sldNum" sz="quarter" idx="5"/>
          </p:nvPr>
        </p:nvSpPr>
        <p:spPr>
          <a:noFill/>
        </p:spPr>
        <p:txBody>
          <a:bodyPr/>
          <a:lstStyle/>
          <a:p>
            <a:fld id="{DE8AE560-CF49-43DE-9378-02681D7B82CC}" type="slidenum">
              <a:rPr lang="en-US" smtClean="0"/>
              <a:pPr/>
              <a:t>11</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a:ln/>
        </p:spPr>
      </p:sp>
      <p:sp>
        <p:nvSpPr>
          <p:cNvPr id="39938" name="Notes Placeholder 2"/>
          <p:cNvSpPr>
            <a:spLocks noGrp="1"/>
          </p:cNvSpPr>
          <p:nvPr>
            <p:ph type="body" idx="1"/>
          </p:nvPr>
        </p:nvSpPr>
        <p:spPr>
          <a:noFill/>
          <a:ln/>
        </p:spPr>
        <p:txBody>
          <a:bodyPr/>
          <a:lstStyle/>
          <a:p>
            <a:pPr eaLnBrk="1" hangingPunct="1"/>
            <a:r>
              <a:rPr lang="en-US" smtClean="0"/>
              <a:t>To maintain a </a:t>
            </a:r>
            <a:r>
              <a:rPr lang="en-US" u="sng" smtClean="0"/>
              <a:t>list of active points of contact</a:t>
            </a:r>
            <a:r>
              <a:rPr lang="en-US" smtClean="0"/>
              <a:t> in state and local governments which support CGSIC activities. </a:t>
            </a:r>
          </a:p>
          <a:p>
            <a:pPr eaLnBrk="1" hangingPunct="1"/>
            <a:endParaRPr lang="en-US" smtClean="0"/>
          </a:p>
          <a:p>
            <a:pPr eaLnBrk="1" hangingPunct="1"/>
            <a:r>
              <a:rPr lang="en-US" smtClean="0"/>
              <a:t>To </a:t>
            </a:r>
            <a:r>
              <a:rPr lang="en-US" u="sng" smtClean="0"/>
              <a:t>conduct</a:t>
            </a:r>
            <a:r>
              <a:rPr lang="en-US" smtClean="0"/>
              <a:t> state and local government GPS </a:t>
            </a:r>
            <a:r>
              <a:rPr lang="en-US" u="sng" smtClean="0"/>
              <a:t>information studies</a:t>
            </a:r>
            <a:r>
              <a:rPr lang="en-US" smtClean="0"/>
              <a:t> on civil user needs. </a:t>
            </a:r>
          </a:p>
          <a:p>
            <a:endParaRPr lang="en-US" smtClean="0"/>
          </a:p>
        </p:txBody>
      </p:sp>
      <p:sp>
        <p:nvSpPr>
          <p:cNvPr id="39939" name="Slide Number Placeholder 3"/>
          <p:cNvSpPr>
            <a:spLocks noGrp="1"/>
          </p:cNvSpPr>
          <p:nvPr>
            <p:ph type="sldNum" sz="quarter" idx="5"/>
          </p:nvPr>
        </p:nvSpPr>
        <p:spPr>
          <a:noFill/>
        </p:spPr>
        <p:txBody>
          <a:bodyPr/>
          <a:lstStyle/>
          <a:p>
            <a:fld id="{1AC5E706-C1E6-4FE1-B0DF-9BC243B13458}" type="slidenum">
              <a:rPr lang="en-US" smtClean="0"/>
              <a:pPr/>
              <a:t>12</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7"/>
          <p:cNvSpPr>
            <a:spLocks noGrp="1" noChangeArrowheads="1"/>
          </p:cNvSpPr>
          <p:nvPr>
            <p:ph type="sldNum" sz="quarter" idx="5"/>
          </p:nvPr>
        </p:nvSpPr>
        <p:spPr>
          <a:noFill/>
        </p:spPr>
        <p:txBody>
          <a:bodyPr/>
          <a:lstStyle/>
          <a:p>
            <a:fld id="{D15E51AE-223E-4261-A287-C393ACC03489}" type="slidenum">
              <a:rPr lang="en-US" smtClean="0"/>
              <a:pPr/>
              <a:t>13</a:t>
            </a:fld>
            <a:endParaRPr lang="en-US" smtClean="0"/>
          </a:p>
        </p:txBody>
      </p:sp>
      <p:sp>
        <p:nvSpPr>
          <p:cNvPr id="41986" name="Rectangle 1026"/>
          <p:cNvSpPr>
            <a:spLocks noGrp="1" noRot="1" noChangeAspect="1" noChangeArrowheads="1" noTextEdit="1"/>
          </p:cNvSpPr>
          <p:nvPr>
            <p:ph type="sldImg"/>
          </p:nvPr>
        </p:nvSpPr>
        <p:spPr>
          <a:xfrm>
            <a:off x="1187450" y="668338"/>
            <a:ext cx="4559300" cy="3419475"/>
          </a:xfrm>
          <a:ln/>
        </p:spPr>
      </p:sp>
      <p:sp>
        <p:nvSpPr>
          <p:cNvPr id="41987" name="Rectangle 1027"/>
          <p:cNvSpPr>
            <a:spLocks noGrp="1" noChangeArrowheads="1"/>
          </p:cNvSpPr>
          <p:nvPr>
            <p:ph type="body" idx="1"/>
          </p:nvPr>
        </p:nvSpPr>
        <p:spPr>
          <a:xfrm>
            <a:off x="990600" y="4343400"/>
            <a:ext cx="5318125" cy="4240213"/>
          </a:xfrm>
          <a:noFill/>
          <a:ln/>
        </p:spPr>
        <p:txBody>
          <a:bodyPr/>
          <a:lstStyle/>
          <a:p>
            <a:pPr eaLnBrk="1" hangingPunct="1"/>
            <a:r>
              <a:rPr lang="en-US" smtClean="0"/>
              <a:t>The contact information for Navigation Center and our Navigation Information Service website is contained on this slide.  </a:t>
            </a:r>
          </a:p>
          <a:p>
            <a:pPr eaLnBrk="1" hangingPunct="1"/>
            <a:endParaRPr lang="en-US" smtClean="0"/>
          </a:p>
          <a:p>
            <a:pPr eaLnBrk="1" hangingPunct="1"/>
            <a:r>
              <a:rPr lang="en-US" smtClean="0"/>
              <a:t>The staff of the Navigation Center stands ready to help the users of PNT services to find information or answers to questions. </a:t>
            </a:r>
          </a:p>
          <a:p>
            <a:pPr eaLnBrk="1" hangingPunct="1"/>
            <a:r>
              <a:rPr lang="en-US" smtClean="0"/>
              <a:t>. </a:t>
            </a:r>
          </a:p>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7"/>
          <p:cNvSpPr>
            <a:spLocks noGrp="1" noChangeArrowheads="1"/>
          </p:cNvSpPr>
          <p:nvPr>
            <p:ph type="sldNum" sz="quarter" idx="5"/>
          </p:nvPr>
        </p:nvSpPr>
        <p:spPr>
          <a:noFill/>
        </p:spPr>
        <p:txBody>
          <a:bodyPr/>
          <a:lstStyle/>
          <a:p>
            <a:fld id="{91A72015-A68D-4368-A384-E42FE82ACFB9}" type="slidenum">
              <a:rPr lang="en-US" smtClean="0"/>
              <a:pPr/>
              <a:t>14</a:t>
            </a:fld>
            <a:endParaRPr lang="en-US" smtClean="0"/>
          </a:p>
        </p:txBody>
      </p:sp>
      <p:sp>
        <p:nvSpPr>
          <p:cNvPr id="44034" name="Rectangle 1026"/>
          <p:cNvSpPr>
            <a:spLocks noGrp="1" noRot="1" noChangeAspect="1" noChangeArrowheads="1" noTextEdit="1"/>
          </p:cNvSpPr>
          <p:nvPr>
            <p:ph type="sldImg"/>
          </p:nvPr>
        </p:nvSpPr>
        <p:spPr>
          <a:xfrm>
            <a:off x="1187450" y="668338"/>
            <a:ext cx="4559300" cy="3419475"/>
          </a:xfrm>
          <a:solidFill>
            <a:srgbClr val="FFFFFF"/>
          </a:solidFill>
          <a:ln/>
        </p:spPr>
      </p:sp>
      <p:sp>
        <p:nvSpPr>
          <p:cNvPr id="44035" name="Rectangle 1027"/>
          <p:cNvSpPr>
            <a:spLocks noGrp="1" noChangeArrowheads="1"/>
          </p:cNvSpPr>
          <p:nvPr>
            <p:ph type="body" idx="1"/>
          </p:nvPr>
        </p:nvSpPr>
        <p:spPr>
          <a:xfrm>
            <a:off x="990600" y="4343400"/>
            <a:ext cx="5318125" cy="4240213"/>
          </a:xfrm>
          <a:solidFill>
            <a:srgbClr val="FFFFFF"/>
          </a:solidFill>
          <a:ln>
            <a:solidFill>
              <a:srgbClr val="000000"/>
            </a:solidFill>
          </a:ln>
        </p:spPr>
        <p:txBody>
          <a:bodyPr/>
          <a:lstStyle/>
          <a:p>
            <a:pPr eaLnBrk="1" hangingPunct="1"/>
            <a:r>
              <a:rPr lang="en-US" smtClean="0"/>
              <a:t>As Chair of the States and Local Government Subcommittee, my job is to help YOU.  My contact information is provided here.  Please feel free to call or write to me.</a:t>
            </a:r>
          </a:p>
          <a:p>
            <a:pPr eaLnBrk="1" hangingPunct="1"/>
            <a:endParaRPr lang="en-US" smtClean="0"/>
          </a:p>
          <a:p>
            <a:pPr eaLnBrk="1" hangingPunct="1"/>
            <a:r>
              <a:rPr lang="en-US" smtClean="0"/>
              <a:t>Thank you</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a:noFill/>
        </p:spPr>
        <p:txBody>
          <a:bodyPr/>
          <a:lstStyle/>
          <a:p>
            <a:fld id="{3C26020B-D125-4DAA-805C-DBD3789F1429}" type="slidenum">
              <a:rPr lang="en-US" smtClean="0"/>
              <a:pPr/>
              <a:t>2</a:t>
            </a:fld>
            <a:endParaRPr lang="en-US" smtClean="0"/>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a:noFill/>
          <a:ln/>
        </p:spPr>
        <p:txBody>
          <a:bodyPr/>
          <a:lstStyle/>
          <a:p>
            <a:pPr eaLnBrk="1" hangingPunct="1"/>
            <a:endParaRPr lang="en-US" smtClean="0"/>
          </a:p>
          <a:p>
            <a:pPr eaLnBrk="1" hangingPunct="1"/>
            <a:r>
              <a:rPr lang="en-US" smtClean="0"/>
              <a:t>I will briefly describe the management structure of our National Space-Based Positioning, Navigation, and Timing, or PNT, management structure and the roles and responsibilities  of the Civil GPS Service Interface Committee and why we are collectively here.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a:ln/>
        </p:spPr>
      </p:sp>
      <p:sp>
        <p:nvSpPr>
          <p:cNvPr id="20482" name="Notes Placeholder 2"/>
          <p:cNvSpPr>
            <a:spLocks noGrp="1"/>
          </p:cNvSpPr>
          <p:nvPr>
            <p:ph type="body" idx="1"/>
          </p:nvPr>
        </p:nvSpPr>
        <p:spPr>
          <a:noFill/>
          <a:ln/>
        </p:spPr>
        <p:txBody>
          <a:bodyPr/>
          <a:lstStyle/>
          <a:p>
            <a:r>
              <a:rPr lang="en-US" smtClean="0"/>
              <a:t>The 2004 U.S. Space-Based PNT Policy established the organization structure shown in this diagram. The Executive Committee is co-chaired by the Deputy Secretaries of the Department of Defense and the Department of Transportation and has membership at an equivalent level from all of the organizations shown on the left side of the diagram.</a:t>
            </a:r>
          </a:p>
          <a:p>
            <a:r>
              <a:rPr lang="en-US" smtClean="0"/>
              <a:t> </a:t>
            </a:r>
          </a:p>
          <a:p>
            <a:r>
              <a:rPr lang="en-US" smtClean="0"/>
              <a:t>The National Space-Based Positioning, Navigation, and Timing Coordination Office serves as the Secretariat for the Executive Committee and performs functions delegated by the Executive Committee. The National Space-Based PNT Coordination Office ensures interagency transparency about space-based PNT programs, policies, budgets, and activities that might affect mutual interests or interagency dependencies. </a:t>
            </a:r>
          </a:p>
          <a:p>
            <a:endParaRPr lang="en-US" smtClean="0"/>
          </a:p>
        </p:txBody>
      </p:sp>
      <p:sp>
        <p:nvSpPr>
          <p:cNvPr id="20483" name="Slide Number Placeholder 3"/>
          <p:cNvSpPr>
            <a:spLocks noGrp="1"/>
          </p:cNvSpPr>
          <p:nvPr>
            <p:ph type="sldNum" sz="quarter" idx="5"/>
          </p:nvPr>
        </p:nvSpPr>
        <p:spPr>
          <a:noFill/>
        </p:spPr>
        <p:txBody>
          <a:bodyPr/>
          <a:lstStyle/>
          <a:p>
            <a:fld id="{3095D65A-AF96-44DA-9B02-3B53EB93F997}" type="slidenum">
              <a:rPr lang="en-US" smtClean="0"/>
              <a:pPr/>
              <a:t>3</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a:ln/>
        </p:spPr>
      </p:sp>
      <p:sp>
        <p:nvSpPr>
          <p:cNvPr id="22530" name="Notes Placeholder 2"/>
          <p:cNvSpPr>
            <a:spLocks noGrp="1"/>
          </p:cNvSpPr>
          <p:nvPr>
            <p:ph type="body" idx="1"/>
          </p:nvPr>
        </p:nvSpPr>
        <p:spPr>
          <a:noFill/>
          <a:ln/>
        </p:spPr>
        <p:txBody>
          <a:bodyPr/>
          <a:lstStyle/>
          <a:p>
            <a:r>
              <a:rPr lang="en-US" smtClean="0"/>
              <a:t>As far back as 1986, the U.S. government saw the need for an organization to take the lead as liaison between the developers and operators of GPS and the world’s civil users of the system.</a:t>
            </a:r>
          </a:p>
          <a:p>
            <a:endParaRPr lang="en-US" smtClean="0"/>
          </a:p>
          <a:p>
            <a:r>
              <a:rPr lang="en-US" smtClean="0"/>
              <a:t>After much discussion that task eventually fell to the Department of Transportation .  The Civil GPS Service Interface Committee was then chartered to be an information portal and exchange and an advocate for the world’s civil users of the NAVSTAR Global Positioning System.   </a:t>
            </a:r>
          </a:p>
          <a:p>
            <a:endParaRPr lang="en-US" smtClean="0"/>
          </a:p>
          <a:p>
            <a:endParaRPr lang="en-US" smtClean="0"/>
          </a:p>
          <a:p>
            <a:r>
              <a:rPr lang="en-US" smtClean="0"/>
              <a:t>Position Navigation and Timing  (or PNT) coordination within the Department of Transportation is shown in this diagram. Note that DOT has a broader responsibility beyond transportation as the civil lead for PNT.  </a:t>
            </a:r>
          </a:p>
          <a:p>
            <a:endParaRPr lang="en-US" smtClean="0"/>
          </a:p>
          <a:p>
            <a:r>
              <a:rPr lang="en-US" smtClean="0"/>
              <a:t>Two Executive Committees, one made up of DOT agencies and the other, an extended Pos/Nav Executive Committee is made up of 9 U.S. Civil Government departments and agencies, make decisions and recommendations to the Secretary of Transportation on matters of PNT in the U.S..</a:t>
            </a:r>
          </a:p>
          <a:p>
            <a:endParaRPr lang="en-US" smtClean="0"/>
          </a:p>
        </p:txBody>
      </p:sp>
      <p:sp>
        <p:nvSpPr>
          <p:cNvPr id="22531" name="Slide Number Placeholder 3"/>
          <p:cNvSpPr>
            <a:spLocks noGrp="1"/>
          </p:cNvSpPr>
          <p:nvPr>
            <p:ph type="sldNum" sz="quarter" idx="5"/>
          </p:nvPr>
        </p:nvSpPr>
        <p:spPr>
          <a:noFill/>
        </p:spPr>
        <p:txBody>
          <a:bodyPr/>
          <a:lstStyle/>
          <a:p>
            <a:fld id="{D1FD3521-1D50-46CB-A507-BF68917CBC12}" type="slidenum">
              <a:rPr lang="en-US" smtClean="0"/>
              <a:pPr/>
              <a:t>4</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7"/>
          <p:cNvSpPr>
            <a:spLocks noGrp="1" noChangeArrowheads="1"/>
          </p:cNvSpPr>
          <p:nvPr>
            <p:ph type="sldNum" sz="quarter" idx="5"/>
          </p:nvPr>
        </p:nvSpPr>
        <p:spPr>
          <a:noFill/>
        </p:spPr>
        <p:txBody>
          <a:bodyPr/>
          <a:lstStyle/>
          <a:p>
            <a:fld id="{AFB20EAB-1F1F-4CE9-ACEF-D3FE1DC33C37}" type="slidenum">
              <a:rPr lang="en-US" smtClean="0"/>
              <a:pPr/>
              <a:t>5</a:t>
            </a:fld>
            <a:endParaRPr lang="en-US" smtClean="0"/>
          </a:p>
        </p:txBody>
      </p:sp>
      <p:sp>
        <p:nvSpPr>
          <p:cNvPr id="24578" name="Rectangle 2"/>
          <p:cNvSpPr>
            <a:spLocks noGrp="1" noRot="1" noChangeAspect="1" noChangeArrowheads="1" noTextEdit="1"/>
          </p:cNvSpPr>
          <p:nvPr>
            <p:ph type="sldImg"/>
          </p:nvPr>
        </p:nvSpPr>
        <p:spPr>
          <a:xfrm>
            <a:off x="1150938" y="696913"/>
            <a:ext cx="4559300" cy="3419475"/>
          </a:xfrm>
          <a:ln w="12700" cap="flat">
            <a:solidFill>
              <a:schemeClr val="tx1"/>
            </a:solidFill>
          </a:ln>
        </p:spPr>
      </p:sp>
      <p:sp>
        <p:nvSpPr>
          <p:cNvPr id="24579" name="Rectangle 3"/>
          <p:cNvSpPr>
            <a:spLocks noGrp="1" noChangeArrowheads="1"/>
          </p:cNvSpPr>
          <p:nvPr>
            <p:ph type="body" idx="1"/>
          </p:nvPr>
        </p:nvSpPr>
        <p:spPr>
          <a:xfrm>
            <a:off x="911225" y="4344988"/>
            <a:ext cx="5035550" cy="4114800"/>
          </a:xfrm>
          <a:noFill/>
          <a:ln/>
        </p:spPr>
        <p:txBody>
          <a:bodyPr lIns="95887" tIns="42442" rIns="95887" bIns="42442"/>
          <a:lstStyle/>
          <a:p>
            <a:pPr eaLnBrk="1" hangingPunct="1"/>
            <a:r>
              <a:rPr lang="en-US" smtClean="0"/>
              <a:t>CGSIC is THE recognized world-wide forum for effective interaction between civil GPS users and the U.S. GPS authorities. </a:t>
            </a:r>
          </a:p>
          <a:p>
            <a:pPr eaLnBrk="1" hangingPunct="1"/>
            <a:endParaRPr lang="en-US" smtClean="0"/>
          </a:p>
          <a:p>
            <a:pPr eaLnBrk="1" hangingPunct="1"/>
            <a:r>
              <a:rPr lang="en-US" smtClean="0"/>
              <a:t>The CGSIC Chair is the Director of PNT at DOT’s Research and Innovative Technology Administration (RITA), currently Ms. Karen Van Dyke. </a:t>
            </a:r>
          </a:p>
          <a:p>
            <a:pPr eaLnBrk="1" hangingPunct="1"/>
            <a:endParaRPr lang="en-US" smtClean="0"/>
          </a:p>
          <a:p>
            <a:pPr eaLnBrk="1" hangingPunct="1"/>
            <a:r>
              <a:rPr lang="en-US" smtClean="0"/>
              <a:t>The incumbent Commanding Officer of the Coast Guard’s Navigation Center, currently Captain Ed Thiedeman, serves as the Deputy Chair.  The Commanding Officer of NAVCEN is supported by an Executive Secretariat, Mr. Rick Hamilton</a:t>
            </a:r>
          </a:p>
          <a:p>
            <a:pPr eaLnBrk="1" hangingPunct="1"/>
            <a:endParaRPr lang="en-US" smtClean="0"/>
          </a:p>
          <a:p>
            <a:pPr eaLnBrk="1" hangingPunct="1"/>
            <a:r>
              <a:rPr lang="en-US" smtClean="0"/>
              <a:t>The CGSIC also has a Deputy Chair for International Affairs and is a non-U.S. representative appointed by the Chair with the approval of the Executive Panel.  This chair is currently held by Mr. John Wilde from the UK.</a:t>
            </a:r>
          </a:p>
          <a:p>
            <a:pPr eaLnBrk="1" hangingPunct="1"/>
            <a:r>
              <a:rPr lang="en-US" smtClean="0"/>
              <a:t/>
            </a:r>
            <a:br>
              <a:rPr lang="en-US" smtClean="0"/>
            </a:br>
            <a:r>
              <a:rPr lang="en-US" smtClean="0"/>
              <a:t>The Executive Panel consists of the Chair, Deputy Chairs, Subcommittee chairs, and representatives from the different modal areas you see listed here.</a:t>
            </a:r>
          </a:p>
          <a:p>
            <a:pPr eaLnBrk="1" hangingPunct="1"/>
            <a:endParaRPr lang="en-US" smtClean="0"/>
          </a:p>
          <a:p>
            <a:pPr eaLnBrk="1" hangingPunct="1"/>
            <a:r>
              <a:rPr lang="en-US" smtClean="0"/>
              <a:t>CGSIC, in this role, is involved in determining GPS civil user needs and concerns and communicating them to DOD through DOT.</a:t>
            </a:r>
          </a:p>
          <a:p>
            <a:pPr eaLnBrk="1" hangingPunct="1"/>
            <a:r>
              <a:rPr lang="en-US" smtClean="0"/>
              <a:t>  </a:t>
            </a:r>
          </a:p>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7"/>
          <p:cNvSpPr>
            <a:spLocks noGrp="1" noChangeArrowheads="1"/>
          </p:cNvSpPr>
          <p:nvPr>
            <p:ph type="sldNum" sz="quarter" idx="5"/>
          </p:nvPr>
        </p:nvSpPr>
        <p:spPr>
          <a:noFill/>
        </p:spPr>
        <p:txBody>
          <a:bodyPr/>
          <a:lstStyle/>
          <a:p>
            <a:fld id="{594650A6-38BA-4C4C-BD5B-334005F4B614}" type="slidenum">
              <a:rPr lang="en-US" smtClean="0"/>
              <a:pPr/>
              <a:t>6</a:t>
            </a:fld>
            <a:endParaRPr lang="en-US" smtClean="0"/>
          </a:p>
        </p:txBody>
      </p:sp>
      <p:sp>
        <p:nvSpPr>
          <p:cNvPr id="26626" name="Rectangle 2"/>
          <p:cNvSpPr>
            <a:spLocks noGrp="1" noRot="1" noChangeAspect="1" noChangeArrowheads="1" noTextEdit="1"/>
          </p:cNvSpPr>
          <p:nvPr>
            <p:ph type="sldImg"/>
          </p:nvPr>
        </p:nvSpPr>
        <p:spPr>
          <a:xfrm>
            <a:off x="1187450" y="668338"/>
            <a:ext cx="4559300" cy="3419475"/>
          </a:xfrm>
          <a:ln/>
        </p:spPr>
      </p:sp>
      <p:sp>
        <p:nvSpPr>
          <p:cNvPr id="26627" name="Rectangle 3"/>
          <p:cNvSpPr>
            <a:spLocks noGrp="1" noChangeArrowheads="1"/>
          </p:cNvSpPr>
          <p:nvPr>
            <p:ph type="body" idx="1"/>
          </p:nvPr>
        </p:nvSpPr>
        <p:spPr>
          <a:xfrm>
            <a:off x="884238" y="4310063"/>
            <a:ext cx="5089525" cy="3843337"/>
          </a:xfrm>
          <a:noFill/>
          <a:ln/>
        </p:spPr>
        <p:txBody>
          <a:bodyPr/>
          <a:lstStyle/>
          <a:p>
            <a:pPr eaLnBrk="1" hangingPunct="1"/>
            <a:r>
              <a:rPr lang="en-US" smtClean="0"/>
              <a:t>A central role for the CGSIC is to </a:t>
            </a:r>
            <a:r>
              <a:rPr lang="en-US" b="1" smtClean="0"/>
              <a:t>collect information</a:t>
            </a:r>
            <a:r>
              <a:rPr lang="en-US" smtClean="0"/>
              <a:t> from users and </a:t>
            </a:r>
            <a:r>
              <a:rPr lang="en-US" b="1" smtClean="0"/>
              <a:t>pass it</a:t>
            </a:r>
            <a:r>
              <a:rPr lang="en-US" smtClean="0"/>
              <a:t> to other government agencies, as appropriate, for their action.  This is primarily accomplished through </a:t>
            </a:r>
            <a:r>
              <a:rPr lang="en-US" b="1" smtClean="0"/>
              <a:t>direct contact</a:t>
            </a:r>
            <a:r>
              <a:rPr lang="en-US" smtClean="0"/>
              <a:t> with users at both </a:t>
            </a:r>
            <a:r>
              <a:rPr lang="en-US" b="1" smtClean="0"/>
              <a:t>domestic and international CGSIC</a:t>
            </a:r>
            <a:r>
              <a:rPr lang="en-US" smtClean="0"/>
              <a:t> meetings.  </a:t>
            </a:r>
          </a:p>
          <a:p>
            <a:pPr eaLnBrk="1" hangingPunct="1"/>
            <a:endParaRPr lang="en-US" smtClean="0"/>
          </a:p>
          <a:p>
            <a:pPr eaLnBrk="1" hangingPunct="1"/>
            <a:r>
              <a:rPr lang="en-US" smtClean="0"/>
              <a:t>Most of the administration of CGSIC is managed by the NAVCEN CGSIC Executive Secretariat.  That position is currently held by Mr. Rick Hamilton .</a:t>
            </a:r>
          </a:p>
          <a:p>
            <a:pPr eaLnBrk="1" hangingPunct="1"/>
            <a:endParaRPr lang="en-US" smtClean="0"/>
          </a:p>
          <a:p>
            <a:pPr eaLnBrk="1" hangingPunct="1"/>
            <a:r>
              <a:rPr lang="en-US" smtClean="0"/>
              <a:t>CGSIC comprises members from US and international, private, government, and industry user groups.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7"/>
          <p:cNvSpPr>
            <a:spLocks noGrp="1" noChangeArrowheads="1"/>
          </p:cNvSpPr>
          <p:nvPr>
            <p:ph type="sldNum" sz="quarter" idx="5"/>
          </p:nvPr>
        </p:nvSpPr>
        <p:spPr>
          <a:noFill/>
        </p:spPr>
        <p:txBody>
          <a:bodyPr/>
          <a:lstStyle/>
          <a:p>
            <a:fld id="{E301931F-967D-4843-92A5-54644CA1EBC7}" type="slidenum">
              <a:rPr lang="en-US" smtClean="0"/>
              <a:pPr/>
              <a:t>7</a:t>
            </a:fld>
            <a:endParaRPr lang="en-US" smtClean="0"/>
          </a:p>
        </p:txBody>
      </p:sp>
      <p:sp>
        <p:nvSpPr>
          <p:cNvPr id="28674" name="Rectangle 2"/>
          <p:cNvSpPr>
            <a:spLocks noGrp="1" noRot="1" noChangeAspect="1" noChangeArrowheads="1" noTextEdit="1"/>
          </p:cNvSpPr>
          <p:nvPr>
            <p:ph type="sldImg"/>
          </p:nvPr>
        </p:nvSpPr>
        <p:spPr>
          <a:xfrm>
            <a:off x="1187450" y="668338"/>
            <a:ext cx="4559300" cy="3419475"/>
          </a:xfrm>
          <a:ln/>
        </p:spPr>
      </p:sp>
      <p:sp>
        <p:nvSpPr>
          <p:cNvPr id="28675" name="Rectangle 3"/>
          <p:cNvSpPr>
            <a:spLocks noGrp="1" noChangeArrowheads="1"/>
          </p:cNvSpPr>
          <p:nvPr>
            <p:ph type="body" idx="1"/>
          </p:nvPr>
        </p:nvSpPr>
        <p:spPr>
          <a:xfrm>
            <a:off x="884238" y="4310063"/>
            <a:ext cx="5089525" cy="4164012"/>
          </a:xfrm>
          <a:noFill/>
          <a:ln/>
        </p:spPr>
        <p:txBody>
          <a:bodyPr/>
          <a:lstStyle/>
          <a:p>
            <a:pPr eaLnBrk="1" hangingPunct="1"/>
            <a:r>
              <a:rPr lang="en-US" smtClean="0"/>
              <a:t>The Civil GPS Service Interface Committee meets semi-annually (once in the U.S. and once internationally) and is open to anyone interested in civil GPS issues.  A summary record of each meeting is available on the NAVCEN website. </a:t>
            </a:r>
          </a:p>
          <a:p>
            <a:pPr eaLnBrk="1" hangingPunct="1"/>
            <a:endParaRPr lang="en-US" smtClean="0"/>
          </a:p>
          <a:p>
            <a:pPr eaLnBrk="1" hangingPunct="1"/>
            <a:r>
              <a:rPr lang="en-US" smtClean="0"/>
              <a:t>Each subcommittee represents a specific segment of the civil user base, and these meet separately at various times of the year and in locations convenient to the members.  </a:t>
            </a:r>
          </a:p>
          <a:p>
            <a:pPr eaLnBrk="1" hangingPunct="1"/>
            <a:endParaRPr lang="en-US" smtClean="0"/>
          </a:p>
          <a:p>
            <a:pPr eaLnBrk="1" hangingPunct="1"/>
            <a:r>
              <a:rPr lang="en-US" smtClean="0"/>
              <a:t>The next CGSIC meeting will be in September in Portland Oregon just prior to the ION GNSS Meeting. The meeting is open to everyone.  Attendance is free, but registration through the NAVCEN website is required.</a:t>
            </a:r>
          </a:p>
          <a:p>
            <a:pPr eaLnBrk="1" hangingPunct="1"/>
            <a:endParaRPr lang="en-US" smtClean="0"/>
          </a:p>
          <a:p>
            <a:pPr eaLnBrk="1" hangingPunct="1"/>
            <a:endParaRPr lang="en-US" smtClean="0"/>
          </a:p>
          <a:p>
            <a:pPr eaLnBrk="1" hangingPunct="1"/>
            <a:endParaRPr lang="en-US" sz="140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7"/>
          <p:cNvSpPr>
            <a:spLocks noGrp="1" noChangeArrowheads="1"/>
          </p:cNvSpPr>
          <p:nvPr>
            <p:ph type="sldNum" sz="quarter" idx="5"/>
          </p:nvPr>
        </p:nvSpPr>
        <p:spPr>
          <a:noFill/>
        </p:spPr>
        <p:txBody>
          <a:bodyPr/>
          <a:lstStyle/>
          <a:p>
            <a:fld id="{1353F380-41B5-4F1C-8702-44E2E607E517}" type="slidenum">
              <a:rPr lang="en-US" smtClean="0"/>
              <a:pPr/>
              <a:t>8</a:t>
            </a:fld>
            <a:endParaRPr lang="en-US" smtClean="0"/>
          </a:p>
        </p:txBody>
      </p:sp>
      <p:sp>
        <p:nvSpPr>
          <p:cNvPr id="31746" name="Rectangle 2"/>
          <p:cNvSpPr>
            <a:spLocks noGrp="1" noRot="1" noChangeAspect="1" noChangeArrowheads="1" noTextEdit="1"/>
          </p:cNvSpPr>
          <p:nvPr>
            <p:ph type="sldImg"/>
          </p:nvPr>
        </p:nvSpPr>
        <p:spPr>
          <a:xfrm>
            <a:off x="1187450" y="668338"/>
            <a:ext cx="4559300" cy="3419475"/>
          </a:xfrm>
          <a:ln/>
        </p:spPr>
      </p:sp>
      <p:sp>
        <p:nvSpPr>
          <p:cNvPr id="31747" name="Rectangle 3"/>
          <p:cNvSpPr>
            <a:spLocks noGrp="1" noChangeArrowheads="1"/>
          </p:cNvSpPr>
          <p:nvPr>
            <p:ph type="body" idx="1"/>
          </p:nvPr>
        </p:nvSpPr>
        <p:spPr>
          <a:xfrm>
            <a:off x="884238" y="4310063"/>
            <a:ext cx="5089525" cy="4164012"/>
          </a:xfrm>
          <a:noFill/>
          <a:ln/>
        </p:spPr>
        <p:txBody>
          <a:bodyPr/>
          <a:lstStyle/>
          <a:p>
            <a:pPr eaLnBrk="1" hangingPunct="1"/>
            <a:r>
              <a:rPr lang="en-US" smtClean="0"/>
              <a:t>GPS information distribution is separated into three areas, each with their own responsibility.</a:t>
            </a:r>
          </a:p>
          <a:p>
            <a:pPr eaLnBrk="1" hangingPunct="1"/>
            <a:endParaRPr lang="en-US" smtClean="0"/>
          </a:p>
          <a:p>
            <a:pPr eaLnBrk="1" hangingPunct="1"/>
            <a:r>
              <a:rPr lang="en-US" smtClean="0"/>
              <a:t>The FAA National Operational Command Center, or NOCC,  is responsible for distributing NOTAMs and coordinating spectrum issues dealing with use of GPS in the National Airspace.</a:t>
            </a:r>
          </a:p>
          <a:p>
            <a:pPr eaLnBrk="1" hangingPunct="1"/>
            <a:endParaRPr lang="en-US" smtClean="0"/>
          </a:p>
          <a:p>
            <a:pPr eaLnBrk="1" hangingPunct="1"/>
            <a:r>
              <a:rPr lang="en-US" smtClean="0"/>
              <a:t>The Air Force Space Command GPS Operations Center supports the Defense user and manages the operation of the NAVSTAR GPS satellites by the 2</a:t>
            </a:r>
            <a:r>
              <a:rPr lang="en-US" baseline="30000" smtClean="0"/>
              <a:t>nd</a:t>
            </a:r>
            <a:r>
              <a:rPr lang="en-US" smtClean="0"/>
              <a:t> Space Operations Squadron or 2SOPS.</a:t>
            </a:r>
          </a:p>
          <a:p>
            <a:pPr eaLnBrk="1" hangingPunct="1"/>
            <a:endParaRPr lang="en-US" smtClean="0"/>
          </a:p>
          <a:p>
            <a:pPr eaLnBrk="1" hangingPunct="1"/>
            <a:r>
              <a:rPr lang="en-US" smtClean="0"/>
              <a:t>The Coast Guard Navigation Information Service (or NIS) located at NAVCEN is the U.S. government’s primary point of contact point between the world’s non-military, non-aviation users and the operators of the GPS constellation. </a:t>
            </a:r>
          </a:p>
          <a:p>
            <a:pPr eaLnBrk="1" hangingPunct="1"/>
            <a:r>
              <a:rPr lang="en-US" smtClean="0"/>
              <a:t> </a:t>
            </a:r>
          </a:p>
          <a:p>
            <a:pPr eaLnBrk="1" hangingPunct="1"/>
            <a:r>
              <a:rPr lang="en-US" smtClean="0"/>
              <a:t>MOUs currently exist between NAVCEN, U.S. Space Command, and the FAA to define the working relationships and to facilitate information exchange.</a:t>
            </a:r>
          </a:p>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7"/>
          <p:cNvSpPr>
            <a:spLocks noGrp="1" noChangeArrowheads="1"/>
          </p:cNvSpPr>
          <p:nvPr>
            <p:ph type="sldNum" sz="quarter" idx="5"/>
          </p:nvPr>
        </p:nvSpPr>
        <p:spPr>
          <a:noFill/>
        </p:spPr>
        <p:txBody>
          <a:bodyPr/>
          <a:lstStyle/>
          <a:p>
            <a:fld id="{155AC2A8-71BD-441C-8794-122F1731E54E}" type="slidenum">
              <a:rPr lang="en-US" smtClean="0"/>
              <a:pPr/>
              <a:t>9</a:t>
            </a:fld>
            <a:endParaRPr lang="en-US" smtClean="0"/>
          </a:p>
        </p:txBody>
      </p:sp>
      <p:sp>
        <p:nvSpPr>
          <p:cNvPr id="33794" name="Rectangle 2"/>
          <p:cNvSpPr>
            <a:spLocks noGrp="1" noRot="1" noChangeAspect="1" noChangeArrowheads="1" noTextEdit="1"/>
          </p:cNvSpPr>
          <p:nvPr>
            <p:ph type="sldImg"/>
          </p:nvPr>
        </p:nvSpPr>
        <p:spPr>
          <a:xfrm>
            <a:off x="1187450" y="668338"/>
            <a:ext cx="4559300" cy="3419475"/>
          </a:xfrm>
          <a:ln/>
        </p:spPr>
      </p:sp>
      <p:sp>
        <p:nvSpPr>
          <p:cNvPr id="33795" name="Rectangle 3"/>
          <p:cNvSpPr>
            <a:spLocks noGrp="1" noChangeArrowheads="1"/>
          </p:cNvSpPr>
          <p:nvPr>
            <p:ph type="body" idx="1"/>
          </p:nvPr>
        </p:nvSpPr>
        <p:spPr>
          <a:xfrm>
            <a:off x="884238" y="4310063"/>
            <a:ext cx="5089525" cy="4164012"/>
          </a:xfrm>
          <a:noFill/>
          <a:ln/>
        </p:spPr>
        <p:txBody>
          <a:bodyPr/>
          <a:lstStyle/>
          <a:p>
            <a:pPr eaLnBrk="1" hangingPunct="1"/>
            <a:r>
              <a:rPr lang="en-US" smtClean="0"/>
              <a:t>A Coast Guard Navigation Center billet is currently in place at Air Force Space Command.  </a:t>
            </a:r>
          </a:p>
          <a:p>
            <a:pPr eaLnBrk="1" hangingPunct="1"/>
            <a:endParaRPr lang="en-US" smtClean="0"/>
          </a:p>
          <a:p>
            <a:pPr eaLnBrk="1" hangingPunct="1"/>
            <a:r>
              <a:rPr lang="en-US" smtClean="0"/>
              <a:t>This liaison billet is a Coast Guard Chief Petty Officer and provides important USCG and civil interface access directly to the GPS Operations Center, working with the USAF to address civil concerns regarding GPS.  The billet is currently held by Chief Brian Penick. </a:t>
            </a:r>
          </a:p>
          <a:p>
            <a:pPr eaLnBrk="1" hangingPunct="1"/>
            <a:r>
              <a:rPr lang="en-US" smtClean="0"/>
              <a:t> </a:t>
            </a:r>
          </a:p>
          <a:p>
            <a:pPr eaLnBrk="1" hangingPunct="1"/>
            <a:r>
              <a:rPr lang="en-US" smtClean="0"/>
              <a:t>One of the key functions of the liaison is to facilitate analysis of GPS outage reports received by NAVCEN from civil users around the world.  </a:t>
            </a:r>
          </a:p>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A382E8AD-B046-4272-B6EA-BBE08D280AB9}"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0490A23C-47B2-4C4F-8BC0-11F3AFD7EEB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89700" y="609600"/>
            <a:ext cx="1968500" cy="55245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84200" y="609600"/>
            <a:ext cx="5753100" cy="55245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734EC12E-BD7E-4DD7-AFE8-114F2AB1593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92570FC6-7059-45AA-8F23-A700B39B8043}"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DF3DF583-18BC-43C5-98D2-AE7E8F57A8C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84200" y="20193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46600" y="20193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3F426447-8D07-49A5-BBCE-FD5EA327B92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8258958D-4B75-4F71-B62A-0C2944C55330}"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ABD674B1-4079-43B8-9292-DBD199889C2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EF82DC0C-907B-4AC1-9CC2-8EBEEBF0CFF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4E2BE408-BEEF-4860-925B-F9E96B36EBCA}"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575D2729-EF31-4DCE-9787-1AD8AB77D11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8"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9" name="Rectangle 3"/>
          <p:cNvSpPr>
            <a:spLocks noGrp="1" noChangeArrowheads="1"/>
          </p:cNvSpPr>
          <p:nvPr>
            <p:ph type="body" idx="1"/>
          </p:nvPr>
        </p:nvSpPr>
        <p:spPr bwMode="auto">
          <a:xfrm>
            <a:off x="584200" y="20193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3646488" y="6400800"/>
            <a:ext cx="19050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100">
                <a:latin typeface="+mn-lt"/>
              </a:defRPr>
            </a:lvl1pPr>
          </a:lstStyle>
          <a:p>
            <a:pPr>
              <a:defRPr/>
            </a:pPr>
            <a:fld id="{653E4F62-3EE4-4A47-AA2A-54F1CCE5BAD3}" type="slidenum">
              <a:rPr lang="en-US"/>
              <a:pPr>
                <a:defRPr/>
              </a:pPr>
              <a:t>‹#›</a:t>
            </a:fld>
            <a:endParaRPr lang="en-US"/>
          </a:p>
        </p:txBody>
      </p:sp>
      <p:graphicFrame>
        <p:nvGraphicFramePr>
          <p:cNvPr id="1026" name="Object 7"/>
          <p:cNvGraphicFramePr>
            <a:graphicFrameLocks noChangeAspect="1"/>
          </p:cNvGraphicFramePr>
          <p:nvPr/>
        </p:nvGraphicFramePr>
        <p:xfrm>
          <a:off x="6667500" y="6110288"/>
          <a:ext cx="1819275" cy="569912"/>
        </p:xfrm>
        <a:graphic>
          <a:graphicData uri="http://schemas.openxmlformats.org/presentationml/2006/ole">
            <p:oleObj spid="_x0000_s1026" name="Picture" r:id="rId14" imgW="2201040" imgH="690120" progId="Word.Picture.8">
              <p:embed/>
            </p:oleObj>
          </a:graphicData>
        </a:graphic>
      </p:graphicFrame>
      <p:sp>
        <p:nvSpPr>
          <p:cNvPr id="1041" name="Rectangle 17"/>
          <p:cNvSpPr>
            <a:spLocks noChangeArrowheads="1"/>
          </p:cNvSpPr>
          <p:nvPr userDrawn="1"/>
        </p:nvSpPr>
        <p:spPr bwMode="auto">
          <a:xfrm>
            <a:off x="4176713" y="3028950"/>
            <a:ext cx="9144000" cy="0"/>
          </a:xfrm>
          <a:prstGeom prst="rect">
            <a:avLst/>
          </a:prstGeom>
          <a:noFill/>
          <a:ln w="9525">
            <a:noFill/>
            <a:miter lim="800000"/>
            <a:headEnd/>
            <a:tailEnd/>
          </a:ln>
          <a:effectLst/>
        </p:spPr>
        <p:txBody>
          <a:bodyPr>
            <a:spAutoFit/>
          </a:bodyPr>
          <a:lstStyle/>
          <a:p>
            <a:pPr>
              <a:defRPr/>
            </a:pPr>
            <a:endParaRPr lang="en-US"/>
          </a:p>
        </p:txBody>
      </p:sp>
      <p:pic>
        <p:nvPicPr>
          <p:cNvPr id="1032" name="Picture 9" descr="DOT Logo"/>
          <p:cNvPicPr>
            <a:picLocks noChangeAspect="1" noChangeArrowheads="1"/>
          </p:cNvPicPr>
          <p:nvPr userDrawn="1"/>
        </p:nvPicPr>
        <p:blipFill>
          <a:blip r:embed="rId15" cstate="print"/>
          <a:srcRect l="32813" t="22917" r="39063" b="43750"/>
          <a:stretch>
            <a:fillRect/>
          </a:stretch>
        </p:blipFill>
        <p:spPr bwMode="auto">
          <a:xfrm>
            <a:off x="203200" y="5702300"/>
            <a:ext cx="1200150" cy="10668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hdr="0" ftr="0" dt="0"/>
  <p:txStyles>
    <p:titleStyle>
      <a:lvl1pPr algn="l" rtl="0" eaLnBrk="0" fontAlgn="base" hangingPunct="0">
        <a:spcBef>
          <a:spcPct val="0"/>
        </a:spcBef>
        <a:spcAft>
          <a:spcPct val="0"/>
        </a:spcAft>
        <a:defRPr sz="4200">
          <a:solidFill>
            <a:srgbClr val="002F80"/>
          </a:solidFill>
          <a:latin typeface="+mj-lt"/>
          <a:ea typeface="+mj-ea"/>
          <a:cs typeface="+mj-cs"/>
        </a:defRPr>
      </a:lvl1pPr>
      <a:lvl2pPr algn="l" rtl="0" eaLnBrk="0" fontAlgn="base" hangingPunct="0">
        <a:spcBef>
          <a:spcPct val="0"/>
        </a:spcBef>
        <a:spcAft>
          <a:spcPct val="0"/>
        </a:spcAft>
        <a:defRPr sz="4200">
          <a:solidFill>
            <a:srgbClr val="002F80"/>
          </a:solidFill>
          <a:latin typeface="Times New Roman" pitchFamily="18" charset="0"/>
        </a:defRPr>
      </a:lvl2pPr>
      <a:lvl3pPr algn="l" rtl="0" eaLnBrk="0" fontAlgn="base" hangingPunct="0">
        <a:spcBef>
          <a:spcPct val="0"/>
        </a:spcBef>
        <a:spcAft>
          <a:spcPct val="0"/>
        </a:spcAft>
        <a:defRPr sz="4200">
          <a:solidFill>
            <a:srgbClr val="002F80"/>
          </a:solidFill>
          <a:latin typeface="Times New Roman" pitchFamily="18" charset="0"/>
        </a:defRPr>
      </a:lvl3pPr>
      <a:lvl4pPr algn="l" rtl="0" eaLnBrk="0" fontAlgn="base" hangingPunct="0">
        <a:spcBef>
          <a:spcPct val="0"/>
        </a:spcBef>
        <a:spcAft>
          <a:spcPct val="0"/>
        </a:spcAft>
        <a:defRPr sz="4200">
          <a:solidFill>
            <a:srgbClr val="002F80"/>
          </a:solidFill>
          <a:latin typeface="Times New Roman" pitchFamily="18" charset="0"/>
        </a:defRPr>
      </a:lvl4pPr>
      <a:lvl5pPr algn="l" rtl="0" eaLnBrk="0" fontAlgn="base" hangingPunct="0">
        <a:spcBef>
          <a:spcPct val="0"/>
        </a:spcBef>
        <a:spcAft>
          <a:spcPct val="0"/>
        </a:spcAft>
        <a:defRPr sz="4200">
          <a:solidFill>
            <a:srgbClr val="002F80"/>
          </a:solidFill>
          <a:latin typeface="Times New Roman" pitchFamily="18" charset="0"/>
        </a:defRPr>
      </a:lvl5pPr>
      <a:lvl6pPr marL="457200" algn="l" rtl="0" fontAlgn="base">
        <a:spcBef>
          <a:spcPct val="0"/>
        </a:spcBef>
        <a:spcAft>
          <a:spcPct val="0"/>
        </a:spcAft>
        <a:defRPr sz="4200">
          <a:solidFill>
            <a:srgbClr val="002F80"/>
          </a:solidFill>
          <a:latin typeface="Times New Roman" pitchFamily="18" charset="0"/>
        </a:defRPr>
      </a:lvl6pPr>
      <a:lvl7pPr marL="914400" algn="l" rtl="0" fontAlgn="base">
        <a:spcBef>
          <a:spcPct val="0"/>
        </a:spcBef>
        <a:spcAft>
          <a:spcPct val="0"/>
        </a:spcAft>
        <a:defRPr sz="4200">
          <a:solidFill>
            <a:srgbClr val="002F80"/>
          </a:solidFill>
          <a:latin typeface="Times New Roman" pitchFamily="18" charset="0"/>
        </a:defRPr>
      </a:lvl7pPr>
      <a:lvl8pPr marL="1371600" algn="l" rtl="0" fontAlgn="base">
        <a:spcBef>
          <a:spcPct val="0"/>
        </a:spcBef>
        <a:spcAft>
          <a:spcPct val="0"/>
        </a:spcAft>
        <a:defRPr sz="4200">
          <a:solidFill>
            <a:srgbClr val="002F80"/>
          </a:solidFill>
          <a:latin typeface="Times New Roman" pitchFamily="18" charset="0"/>
        </a:defRPr>
      </a:lvl8pPr>
      <a:lvl9pPr marL="1828800" algn="l" rtl="0" fontAlgn="base">
        <a:spcBef>
          <a:spcPct val="0"/>
        </a:spcBef>
        <a:spcAft>
          <a:spcPct val="0"/>
        </a:spcAft>
        <a:defRPr sz="4200">
          <a:solidFill>
            <a:srgbClr val="002F80"/>
          </a:solidFill>
          <a:latin typeface="Times New Roman" pitchFamily="18" charset="0"/>
        </a:defRPr>
      </a:lvl9pPr>
    </p:titleStyle>
    <p:bodyStyle>
      <a:lvl1pPr marL="342900" indent="-342900" algn="l" rtl="0" eaLnBrk="0" fontAlgn="base" hangingPunct="0">
        <a:spcBef>
          <a:spcPct val="20000"/>
        </a:spcBef>
        <a:spcAft>
          <a:spcPct val="0"/>
        </a:spcAft>
        <a:defRPr sz="22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itchFamily="2" charset="2"/>
        <a:buChar char="§"/>
        <a:defRPr sz="2200">
          <a:solidFill>
            <a:schemeClr val="tx1"/>
          </a:solidFill>
          <a:latin typeface="+mn-lt"/>
        </a:defRPr>
      </a:lvl2pPr>
      <a:lvl3pPr marL="1143000" indent="-228600" algn="l" rtl="0" eaLnBrk="0" fontAlgn="base" hangingPunct="0">
        <a:spcBef>
          <a:spcPct val="20000"/>
        </a:spcBef>
        <a:spcAft>
          <a:spcPct val="0"/>
        </a:spcAft>
        <a:buFont typeface="Wingdings" pitchFamily="2" charset="2"/>
        <a:buChar char="§"/>
        <a:defRPr sz="2200">
          <a:solidFill>
            <a:schemeClr val="tx1"/>
          </a:solidFill>
          <a:latin typeface="+mn-lt"/>
        </a:defRPr>
      </a:lvl3pPr>
      <a:lvl4pPr marL="1600200" indent="-228600" algn="l" rtl="0" eaLnBrk="0" fontAlgn="base" hangingPunct="0">
        <a:spcBef>
          <a:spcPct val="20000"/>
        </a:spcBef>
        <a:spcAft>
          <a:spcPct val="0"/>
        </a:spcAft>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Font typeface="Wingdings" pitchFamily="2" charset="2"/>
        <a:buChar char="§"/>
        <a:defRPr sz="2000">
          <a:solidFill>
            <a:schemeClr val="tx1"/>
          </a:solidFill>
          <a:latin typeface="+mn-lt"/>
        </a:defRPr>
      </a:lvl5pPr>
      <a:lvl6pPr marL="2514600" indent="-228600" algn="l" rtl="0" fontAlgn="base">
        <a:spcBef>
          <a:spcPct val="20000"/>
        </a:spcBef>
        <a:spcAft>
          <a:spcPct val="0"/>
        </a:spcAft>
        <a:buFont typeface="Wingdings" pitchFamily="2" charset="2"/>
        <a:buChar char="§"/>
        <a:defRPr sz="2000">
          <a:solidFill>
            <a:schemeClr val="tx1"/>
          </a:solidFill>
          <a:latin typeface="+mn-lt"/>
        </a:defRPr>
      </a:lvl6pPr>
      <a:lvl7pPr marL="2971800" indent="-228600" algn="l" rtl="0" fontAlgn="base">
        <a:spcBef>
          <a:spcPct val="20000"/>
        </a:spcBef>
        <a:spcAft>
          <a:spcPct val="0"/>
        </a:spcAft>
        <a:buFont typeface="Wingdings" pitchFamily="2" charset="2"/>
        <a:buChar char="§"/>
        <a:defRPr sz="2000">
          <a:solidFill>
            <a:schemeClr val="tx1"/>
          </a:solidFill>
          <a:latin typeface="+mn-lt"/>
        </a:defRPr>
      </a:lvl7pPr>
      <a:lvl8pPr marL="3429000" indent="-228600" algn="l" rtl="0" fontAlgn="base">
        <a:spcBef>
          <a:spcPct val="20000"/>
        </a:spcBef>
        <a:spcAft>
          <a:spcPct val="0"/>
        </a:spcAft>
        <a:buFont typeface="Wingdings" pitchFamily="2" charset="2"/>
        <a:buChar char="§"/>
        <a:defRPr sz="2000">
          <a:solidFill>
            <a:schemeClr val="tx1"/>
          </a:solidFill>
          <a:latin typeface="+mn-lt"/>
        </a:defRPr>
      </a:lvl8pPr>
      <a:lvl9pPr marL="3886200" indent="-228600" algn="l" rtl="0" fontAlgn="base">
        <a:spcBef>
          <a:spcPct val="20000"/>
        </a:spcBef>
        <a:spcAft>
          <a:spcPct val="0"/>
        </a:spcAft>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Slide Number Placeholder 3"/>
          <p:cNvSpPr>
            <a:spLocks noGrp="1"/>
          </p:cNvSpPr>
          <p:nvPr>
            <p:ph type="sldNum" sz="quarter" idx="10"/>
          </p:nvPr>
        </p:nvSpPr>
        <p:spPr/>
        <p:txBody>
          <a:bodyPr/>
          <a:lstStyle/>
          <a:p>
            <a:pPr>
              <a:defRPr/>
            </a:pPr>
            <a:fld id="{B0792A21-6E8E-4AC1-BBB3-C8EA5B902BE4}" type="slidenum">
              <a:rPr lang="en-US"/>
              <a:pPr>
                <a:defRPr/>
              </a:pPr>
              <a:t>1</a:t>
            </a:fld>
            <a:endParaRPr lang="en-US"/>
          </a:p>
        </p:txBody>
      </p:sp>
      <p:sp>
        <p:nvSpPr>
          <p:cNvPr id="15362" name="Freeform 2"/>
          <p:cNvSpPr>
            <a:spLocks/>
          </p:cNvSpPr>
          <p:nvPr/>
        </p:nvSpPr>
        <p:spPr bwMode="auto">
          <a:xfrm>
            <a:off x="1508125" y="3995738"/>
            <a:ext cx="293688" cy="249237"/>
          </a:xfrm>
          <a:custGeom>
            <a:avLst/>
            <a:gdLst>
              <a:gd name="T0" fmla="*/ 2147483647 w 185"/>
              <a:gd name="T1" fmla="*/ 0 h 157"/>
              <a:gd name="T2" fmla="*/ 2147483647 w 185"/>
              <a:gd name="T3" fmla="*/ 2147483647 h 157"/>
              <a:gd name="T4" fmla="*/ 2147483647 w 185"/>
              <a:gd name="T5" fmla="*/ 2147483647 h 157"/>
              <a:gd name="T6" fmla="*/ 2147483647 w 185"/>
              <a:gd name="T7" fmla="*/ 2147483647 h 157"/>
              <a:gd name="T8" fmla="*/ 2147483647 w 185"/>
              <a:gd name="T9" fmla="*/ 2147483647 h 157"/>
              <a:gd name="T10" fmla="*/ 2147483647 w 185"/>
              <a:gd name="T11" fmla="*/ 2147483647 h 157"/>
              <a:gd name="T12" fmla="*/ 2147483647 w 185"/>
              <a:gd name="T13" fmla="*/ 2147483647 h 157"/>
              <a:gd name="T14" fmla="*/ 2147483647 w 185"/>
              <a:gd name="T15" fmla="*/ 2147483647 h 157"/>
              <a:gd name="T16" fmla="*/ 2147483647 w 185"/>
              <a:gd name="T17" fmla="*/ 2147483647 h 157"/>
              <a:gd name="T18" fmla="*/ 2147483647 w 185"/>
              <a:gd name="T19" fmla="*/ 2147483647 h 157"/>
              <a:gd name="T20" fmla="*/ 2147483647 w 185"/>
              <a:gd name="T21" fmla="*/ 2147483647 h 157"/>
              <a:gd name="T22" fmla="*/ 2147483647 w 185"/>
              <a:gd name="T23" fmla="*/ 2147483647 h 157"/>
              <a:gd name="T24" fmla="*/ 2147483647 w 185"/>
              <a:gd name="T25" fmla="*/ 2147483647 h 157"/>
              <a:gd name="T26" fmla="*/ 2147483647 w 185"/>
              <a:gd name="T27" fmla="*/ 2147483647 h 157"/>
              <a:gd name="T28" fmla="*/ 2147483647 w 185"/>
              <a:gd name="T29" fmla="*/ 2147483647 h 157"/>
              <a:gd name="T30" fmla="*/ 2147483647 w 185"/>
              <a:gd name="T31" fmla="*/ 2147483647 h 157"/>
              <a:gd name="T32" fmla="*/ 2147483647 w 185"/>
              <a:gd name="T33" fmla="*/ 2147483647 h 157"/>
              <a:gd name="T34" fmla="*/ 2147483647 w 185"/>
              <a:gd name="T35" fmla="*/ 2147483647 h 157"/>
              <a:gd name="T36" fmla="*/ 2147483647 w 185"/>
              <a:gd name="T37" fmla="*/ 2147483647 h 157"/>
              <a:gd name="T38" fmla="*/ 2147483647 w 185"/>
              <a:gd name="T39" fmla="*/ 2147483647 h 157"/>
              <a:gd name="T40" fmla="*/ 2147483647 w 185"/>
              <a:gd name="T41" fmla="*/ 2147483647 h 157"/>
              <a:gd name="T42" fmla="*/ 2147483647 w 185"/>
              <a:gd name="T43" fmla="*/ 2147483647 h 157"/>
              <a:gd name="T44" fmla="*/ 2147483647 w 185"/>
              <a:gd name="T45" fmla="*/ 2147483647 h 157"/>
              <a:gd name="T46" fmla="*/ 2147483647 w 185"/>
              <a:gd name="T47" fmla="*/ 2147483647 h 157"/>
              <a:gd name="T48" fmla="*/ 2147483647 w 185"/>
              <a:gd name="T49" fmla="*/ 2147483647 h 157"/>
              <a:gd name="T50" fmla="*/ 2147483647 w 185"/>
              <a:gd name="T51" fmla="*/ 2147483647 h 157"/>
              <a:gd name="T52" fmla="*/ 2147483647 w 185"/>
              <a:gd name="T53" fmla="*/ 2147483647 h 157"/>
              <a:gd name="T54" fmla="*/ 2147483647 w 185"/>
              <a:gd name="T55" fmla="*/ 2147483647 h 157"/>
              <a:gd name="T56" fmla="*/ 2147483647 w 185"/>
              <a:gd name="T57" fmla="*/ 2147483647 h 157"/>
              <a:gd name="T58" fmla="*/ 0 w 185"/>
              <a:gd name="T59" fmla="*/ 2147483647 h 157"/>
              <a:gd name="T60" fmla="*/ 0 w 185"/>
              <a:gd name="T61" fmla="*/ 2147483647 h 157"/>
              <a:gd name="T62" fmla="*/ 0 w 185"/>
              <a:gd name="T63" fmla="*/ 2147483647 h 157"/>
              <a:gd name="T64" fmla="*/ 2147483647 w 185"/>
              <a:gd name="T65" fmla="*/ 2147483647 h 157"/>
              <a:gd name="T66" fmla="*/ 2147483647 w 185"/>
              <a:gd name="T67" fmla="*/ 2147483647 h 157"/>
              <a:gd name="T68" fmla="*/ 2147483647 w 185"/>
              <a:gd name="T69" fmla="*/ 2147483647 h 157"/>
              <a:gd name="T70" fmla="*/ 2147483647 w 185"/>
              <a:gd name="T71" fmla="*/ 2147483647 h 157"/>
              <a:gd name="T72" fmla="*/ 2147483647 w 185"/>
              <a:gd name="T73" fmla="*/ 2147483647 h 157"/>
              <a:gd name="T74" fmla="*/ 2147483647 w 185"/>
              <a:gd name="T75" fmla="*/ 2147483647 h 157"/>
              <a:gd name="T76" fmla="*/ 2147483647 w 185"/>
              <a:gd name="T77" fmla="*/ 0 h 157"/>
              <a:gd name="T78" fmla="*/ 2147483647 w 185"/>
              <a:gd name="T79" fmla="*/ 0 h 157"/>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85"/>
              <a:gd name="T121" fmla="*/ 0 h 157"/>
              <a:gd name="T122" fmla="*/ 185 w 185"/>
              <a:gd name="T123" fmla="*/ 157 h 157"/>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85" h="157">
                <a:moveTo>
                  <a:pt x="163" y="0"/>
                </a:moveTo>
                <a:lnTo>
                  <a:pt x="163" y="17"/>
                </a:lnTo>
                <a:lnTo>
                  <a:pt x="62" y="39"/>
                </a:lnTo>
                <a:lnTo>
                  <a:pt x="45" y="45"/>
                </a:lnTo>
                <a:lnTo>
                  <a:pt x="34" y="51"/>
                </a:lnTo>
                <a:lnTo>
                  <a:pt x="28" y="56"/>
                </a:lnTo>
                <a:lnTo>
                  <a:pt x="22" y="62"/>
                </a:lnTo>
                <a:lnTo>
                  <a:pt x="17" y="67"/>
                </a:lnTo>
                <a:lnTo>
                  <a:pt x="17" y="73"/>
                </a:lnTo>
                <a:lnTo>
                  <a:pt x="11" y="84"/>
                </a:lnTo>
                <a:lnTo>
                  <a:pt x="17" y="101"/>
                </a:lnTo>
                <a:lnTo>
                  <a:pt x="17" y="112"/>
                </a:lnTo>
                <a:lnTo>
                  <a:pt x="22" y="124"/>
                </a:lnTo>
                <a:lnTo>
                  <a:pt x="28" y="129"/>
                </a:lnTo>
                <a:lnTo>
                  <a:pt x="34" y="135"/>
                </a:lnTo>
                <a:lnTo>
                  <a:pt x="39" y="135"/>
                </a:lnTo>
                <a:lnTo>
                  <a:pt x="51" y="140"/>
                </a:lnTo>
                <a:lnTo>
                  <a:pt x="62" y="140"/>
                </a:lnTo>
                <a:lnTo>
                  <a:pt x="79" y="140"/>
                </a:lnTo>
                <a:lnTo>
                  <a:pt x="185" y="118"/>
                </a:lnTo>
                <a:lnTo>
                  <a:pt x="185" y="135"/>
                </a:lnTo>
                <a:lnTo>
                  <a:pt x="79" y="157"/>
                </a:lnTo>
                <a:lnTo>
                  <a:pt x="62" y="157"/>
                </a:lnTo>
                <a:lnTo>
                  <a:pt x="45" y="157"/>
                </a:lnTo>
                <a:lnTo>
                  <a:pt x="39" y="152"/>
                </a:lnTo>
                <a:lnTo>
                  <a:pt x="28" y="146"/>
                </a:lnTo>
                <a:lnTo>
                  <a:pt x="17" y="140"/>
                </a:lnTo>
                <a:lnTo>
                  <a:pt x="11" y="135"/>
                </a:lnTo>
                <a:lnTo>
                  <a:pt x="6" y="118"/>
                </a:lnTo>
                <a:lnTo>
                  <a:pt x="0" y="101"/>
                </a:lnTo>
                <a:lnTo>
                  <a:pt x="0" y="84"/>
                </a:lnTo>
                <a:lnTo>
                  <a:pt x="0" y="67"/>
                </a:lnTo>
                <a:lnTo>
                  <a:pt x="6" y="56"/>
                </a:lnTo>
                <a:lnTo>
                  <a:pt x="6" y="51"/>
                </a:lnTo>
                <a:lnTo>
                  <a:pt x="17" y="39"/>
                </a:lnTo>
                <a:lnTo>
                  <a:pt x="22" y="34"/>
                </a:lnTo>
                <a:lnTo>
                  <a:pt x="34" y="28"/>
                </a:lnTo>
                <a:lnTo>
                  <a:pt x="51" y="23"/>
                </a:lnTo>
                <a:lnTo>
                  <a:pt x="163" y="0"/>
                </a:lnTo>
                <a:close/>
              </a:path>
            </a:pathLst>
          </a:custGeom>
          <a:solidFill>
            <a:srgbClr val="3366FF">
              <a:alpha val="50195"/>
            </a:srgbClr>
          </a:solidFill>
          <a:ln w="9525">
            <a:noFill/>
            <a:prstDash val="solid"/>
            <a:round/>
            <a:headEnd/>
            <a:tailEnd/>
          </a:ln>
        </p:spPr>
        <p:txBody>
          <a:bodyPr/>
          <a:lstStyle/>
          <a:p>
            <a:endParaRPr lang="en-US"/>
          </a:p>
        </p:txBody>
      </p:sp>
      <p:sp>
        <p:nvSpPr>
          <p:cNvPr id="15363" name="Freeform 3"/>
          <p:cNvSpPr>
            <a:spLocks/>
          </p:cNvSpPr>
          <p:nvPr/>
        </p:nvSpPr>
        <p:spPr bwMode="auto">
          <a:xfrm>
            <a:off x="1589088" y="4333875"/>
            <a:ext cx="319087" cy="285750"/>
          </a:xfrm>
          <a:custGeom>
            <a:avLst/>
            <a:gdLst>
              <a:gd name="T0" fmla="*/ 2147483647 w 201"/>
              <a:gd name="T1" fmla="*/ 0 h 180"/>
              <a:gd name="T2" fmla="*/ 2147483647 w 201"/>
              <a:gd name="T3" fmla="*/ 2147483647 h 180"/>
              <a:gd name="T4" fmla="*/ 2147483647 w 201"/>
              <a:gd name="T5" fmla="*/ 2147483647 h 180"/>
              <a:gd name="T6" fmla="*/ 2147483647 w 201"/>
              <a:gd name="T7" fmla="*/ 2147483647 h 180"/>
              <a:gd name="T8" fmla="*/ 2147483647 w 201"/>
              <a:gd name="T9" fmla="*/ 2147483647 h 180"/>
              <a:gd name="T10" fmla="*/ 2147483647 w 201"/>
              <a:gd name="T11" fmla="*/ 2147483647 h 180"/>
              <a:gd name="T12" fmla="*/ 2147483647 w 201"/>
              <a:gd name="T13" fmla="*/ 2147483647 h 180"/>
              <a:gd name="T14" fmla="*/ 2147483647 w 201"/>
              <a:gd name="T15" fmla="*/ 2147483647 h 180"/>
              <a:gd name="T16" fmla="*/ 2147483647 w 201"/>
              <a:gd name="T17" fmla="*/ 2147483647 h 180"/>
              <a:gd name="T18" fmla="*/ 0 w 201"/>
              <a:gd name="T19" fmla="*/ 2147483647 h 180"/>
              <a:gd name="T20" fmla="*/ 2147483647 w 201"/>
              <a:gd name="T21" fmla="*/ 0 h 180"/>
              <a:gd name="T22" fmla="*/ 2147483647 w 201"/>
              <a:gd name="T23" fmla="*/ 0 h 18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01"/>
              <a:gd name="T37" fmla="*/ 0 h 180"/>
              <a:gd name="T38" fmla="*/ 201 w 201"/>
              <a:gd name="T39" fmla="*/ 180 h 18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01" h="180">
                <a:moveTo>
                  <a:pt x="168" y="0"/>
                </a:moveTo>
                <a:lnTo>
                  <a:pt x="168" y="17"/>
                </a:lnTo>
                <a:lnTo>
                  <a:pt x="44" y="157"/>
                </a:lnTo>
                <a:lnTo>
                  <a:pt x="196" y="112"/>
                </a:lnTo>
                <a:lnTo>
                  <a:pt x="201" y="129"/>
                </a:lnTo>
                <a:lnTo>
                  <a:pt x="33" y="180"/>
                </a:lnTo>
                <a:lnTo>
                  <a:pt x="28" y="163"/>
                </a:lnTo>
                <a:lnTo>
                  <a:pt x="151" y="23"/>
                </a:lnTo>
                <a:lnTo>
                  <a:pt x="5" y="67"/>
                </a:lnTo>
                <a:lnTo>
                  <a:pt x="0" y="51"/>
                </a:lnTo>
                <a:lnTo>
                  <a:pt x="168" y="0"/>
                </a:lnTo>
                <a:close/>
              </a:path>
            </a:pathLst>
          </a:custGeom>
          <a:solidFill>
            <a:srgbClr val="3366FF">
              <a:alpha val="50195"/>
            </a:srgbClr>
          </a:solidFill>
          <a:ln w="9525">
            <a:noFill/>
            <a:prstDash val="solid"/>
            <a:round/>
            <a:headEnd/>
            <a:tailEnd/>
          </a:ln>
        </p:spPr>
        <p:txBody>
          <a:bodyPr/>
          <a:lstStyle/>
          <a:p>
            <a:endParaRPr lang="en-US"/>
          </a:p>
        </p:txBody>
      </p:sp>
      <p:sp>
        <p:nvSpPr>
          <p:cNvPr id="15364" name="Freeform 4"/>
          <p:cNvSpPr>
            <a:spLocks/>
          </p:cNvSpPr>
          <p:nvPr/>
        </p:nvSpPr>
        <p:spPr bwMode="auto">
          <a:xfrm>
            <a:off x="1695450" y="4619625"/>
            <a:ext cx="266700" cy="123825"/>
          </a:xfrm>
          <a:custGeom>
            <a:avLst/>
            <a:gdLst>
              <a:gd name="T0" fmla="*/ 2147483647 w 168"/>
              <a:gd name="T1" fmla="*/ 0 h 78"/>
              <a:gd name="T2" fmla="*/ 2147483647 w 168"/>
              <a:gd name="T3" fmla="*/ 2147483647 h 78"/>
              <a:gd name="T4" fmla="*/ 2147483647 w 168"/>
              <a:gd name="T5" fmla="*/ 2147483647 h 78"/>
              <a:gd name="T6" fmla="*/ 0 w 168"/>
              <a:gd name="T7" fmla="*/ 2147483647 h 78"/>
              <a:gd name="T8" fmla="*/ 2147483647 w 168"/>
              <a:gd name="T9" fmla="*/ 0 h 78"/>
              <a:gd name="T10" fmla="*/ 2147483647 w 168"/>
              <a:gd name="T11" fmla="*/ 0 h 78"/>
              <a:gd name="T12" fmla="*/ 0 60000 65536"/>
              <a:gd name="T13" fmla="*/ 0 60000 65536"/>
              <a:gd name="T14" fmla="*/ 0 60000 65536"/>
              <a:gd name="T15" fmla="*/ 0 60000 65536"/>
              <a:gd name="T16" fmla="*/ 0 60000 65536"/>
              <a:gd name="T17" fmla="*/ 0 60000 65536"/>
              <a:gd name="T18" fmla="*/ 0 w 168"/>
              <a:gd name="T19" fmla="*/ 0 h 78"/>
              <a:gd name="T20" fmla="*/ 168 w 168"/>
              <a:gd name="T21" fmla="*/ 78 h 78"/>
            </a:gdLst>
            <a:ahLst/>
            <a:cxnLst>
              <a:cxn ang="T12">
                <a:pos x="T0" y="T1"/>
              </a:cxn>
              <a:cxn ang="T13">
                <a:pos x="T2" y="T3"/>
              </a:cxn>
              <a:cxn ang="T14">
                <a:pos x="T4" y="T5"/>
              </a:cxn>
              <a:cxn ang="T15">
                <a:pos x="T6" y="T7"/>
              </a:cxn>
              <a:cxn ang="T16">
                <a:pos x="T8" y="T9"/>
              </a:cxn>
              <a:cxn ang="T17">
                <a:pos x="T10" y="T11"/>
              </a:cxn>
            </a:cxnLst>
            <a:rect l="T18" t="T19" r="T20" b="T21"/>
            <a:pathLst>
              <a:path w="168" h="78">
                <a:moveTo>
                  <a:pt x="162" y="0"/>
                </a:moveTo>
                <a:lnTo>
                  <a:pt x="168" y="16"/>
                </a:lnTo>
                <a:lnTo>
                  <a:pt x="11" y="78"/>
                </a:lnTo>
                <a:lnTo>
                  <a:pt x="0" y="67"/>
                </a:lnTo>
                <a:lnTo>
                  <a:pt x="162" y="0"/>
                </a:lnTo>
                <a:close/>
              </a:path>
            </a:pathLst>
          </a:custGeom>
          <a:solidFill>
            <a:srgbClr val="3366FF">
              <a:alpha val="50195"/>
            </a:srgbClr>
          </a:solidFill>
          <a:ln w="9525">
            <a:noFill/>
            <a:prstDash val="solid"/>
            <a:round/>
            <a:headEnd/>
            <a:tailEnd/>
          </a:ln>
        </p:spPr>
        <p:txBody>
          <a:bodyPr/>
          <a:lstStyle/>
          <a:p>
            <a:endParaRPr lang="en-US"/>
          </a:p>
        </p:txBody>
      </p:sp>
      <p:sp>
        <p:nvSpPr>
          <p:cNvPr id="15365" name="Freeform 5"/>
          <p:cNvSpPr>
            <a:spLocks/>
          </p:cNvSpPr>
          <p:nvPr/>
        </p:nvSpPr>
        <p:spPr bwMode="auto">
          <a:xfrm>
            <a:off x="1784350" y="4708525"/>
            <a:ext cx="303213" cy="222250"/>
          </a:xfrm>
          <a:custGeom>
            <a:avLst/>
            <a:gdLst>
              <a:gd name="T0" fmla="*/ 2147483647 w 191"/>
              <a:gd name="T1" fmla="*/ 0 h 140"/>
              <a:gd name="T2" fmla="*/ 2147483647 w 191"/>
              <a:gd name="T3" fmla="*/ 2147483647 h 140"/>
              <a:gd name="T4" fmla="*/ 2147483647 w 191"/>
              <a:gd name="T5" fmla="*/ 2147483647 h 140"/>
              <a:gd name="T6" fmla="*/ 2147483647 w 191"/>
              <a:gd name="T7" fmla="*/ 2147483647 h 140"/>
              <a:gd name="T8" fmla="*/ 2147483647 w 191"/>
              <a:gd name="T9" fmla="*/ 2147483647 h 140"/>
              <a:gd name="T10" fmla="*/ 0 w 191"/>
              <a:gd name="T11" fmla="*/ 2147483647 h 140"/>
              <a:gd name="T12" fmla="*/ 2147483647 w 191"/>
              <a:gd name="T13" fmla="*/ 2147483647 h 140"/>
              <a:gd name="T14" fmla="*/ 2147483647 w 191"/>
              <a:gd name="T15" fmla="*/ 2147483647 h 140"/>
              <a:gd name="T16" fmla="*/ 2147483647 w 191"/>
              <a:gd name="T17" fmla="*/ 0 h 140"/>
              <a:gd name="T18" fmla="*/ 2147483647 w 191"/>
              <a:gd name="T19" fmla="*/ 0 h 14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91"/>
              <a:gd name="T31" fmla="*/ 0 h 140"/>
              <a:gd name="T32" fmla="*/ 191 w 191"/>
              <a:gd name="T33" fmla="*/ 140 h 14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91" h="140">
                <a:moveTo>
                  <a:pt x="134" y="0"/>
                </a:moveTo>
                <a:lnTo>
                  <a:pt x="191" y="112"/>
                </a:lnTo>
                <a:lnTo>
                  <a:pt x="174" y="123"/>
                </a:lnTo>
                <a:lnTo>
                  <a:pt x="151" y="73"/>
                </a:lnTo>
                <a:lnTo>
                  <a:pt x="11" y="140"/>
                </a:lnTo>
                <a:lnTo>
                  <a:pt x="0" y="129"/>
                </a:lnTo>
                <a:lnTo>
                  <a:pt x="146" y="56"/>
                </a:lnTo>
                <a:lnTo>
                  <a:pt x="118" y="5"/>
                </a:lnTo>
                <a:lnTo>
                  <a:pt x="134" y="0"/>
                </a:lnTo>
                <a:close/>
              </a:path>
            </a:pathLst>
          </a:custGeom>
          <a:solidFill>
            <a:srgbClr val="3366FF">
              <a:alpha val="50195"/>
            </a:srgbClr>
          </a:solidFill>
          <a:ln w="9525">
            <a:noFill/>
            <a:prstDash val="solid"/>
            <a:round/>
            <a:headEnd/>
            <a:tailEnd/>
          </a:ln>
        </p:spPr>
        <p:txBody>
          <a:bodyPr/>
          <a:lstStyle/>
          <a:p>
            <a:endParaRPr lang="en-US"/>
          </a:p>
        </p:txBody>
      </p:sp>
      <p:sp>
        <p:nvSpPr>
          <p:cNvPr id="15366" name="Freeform 6"/>
          <p:cNvSpPr>
            <a:spLocks/>
          </p:cNvSpPr>
          <p:nvPr/>
        </p:nvSpPr>
        <p:spPr bwMode="auto">
          <a:xfrm>
            <a:off x="1917700" y="4992688"/>
            <a:ext cx="328613" cy="303212"/>
          </a:xfrm>
          <a:custGeom>
            <a:avLst/>
            <a:gdLst>
              <a:gd name="T0" fmla="*/ 2147483647 w 207"/>
              <a:gd name="T1" fmla="*/ 0 h 191"/>
              <a:gd name="T2" fmla="*/ 2147483647 w 207"/>
              <a:gd name="T3" fmla="*/ 2147483647 h 191"/>
              <a:gd name="T4" fmla="*/ 2147483647 w 207"/>
              <a:gd name="T5" fmla="*/ 2147483647 h 191"/>
              <a:gd name="T6" fmla="*/ 2147483647 w 207"/>
              <a:gd name="T7" fmla="*/ 2147483647 h 191"/>
              <a:gd name="T8" fmla="*/ 2147483647 w 207"/>
              <a:gd name="T9" fmla="*/ 2147483647 h 191"/>
              <a:gd name="T10" fmla="*/ 2147483647 w 207"/>
              <a:gd name="T11" fmla="*/ 2147483647 h 191"/>
              <a:gd name="T12" fmla="*/ 2147483647 w 207"/>
              <a:gd name="T13" fmla="*/ 2147483647 h 191"/>
              <a:gd name="T14" fmla="*/ 2147483647 w 207"/>
              <a:gd name="T15" fmla="*/ 2147483647 h 191"/>
              <a:gd name="T16" fmla="*/ 2147483647 w 207"/>
              <a:gd name="T17" fmla="*/ 2147483647 h 191"/>
              <a:gd name="T18" fmla="*/ 2147483647 w 207"/>
              <a:gd name="T19" fmla="*/ 2147483647 h 191"/>
              <a:gd name="T20" fmla="*/ 2147483647 w 207"/>
              <a:gd name="T21" fmla="*/ 2147483647 h 191"/>
              <a:gd name="T22" fmla="*/ 0 w 207"/>
              <a:gd name="T23" fmla="*/ 2147483647 h 191"/>
              <a:gd name="T24" fmla="*/ 2147483647 w 207"/>
              <a:gd name="T25" fmla="*/ 0 h 191"/>
              <a:gd name="T26" fmla="*/ 2147483647 w 207"/>
              <a:gd name="T27" fmla="*/ 0 h 191"/>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07"/>
              <a:gd name="T43" fmla="*/ 0 h 191"/>
              <a:gd name="T44" fmla="*/ 207 w 207"/>
              <a:gd name="T45" fmla="*/ 191 h 191"/>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07" h="191">
                <a:moveTo>
                  <a:pt x="146" y="0"/>
                </a:moveTo>
                <a:lnTo>
                  <a:pt x="207" y="95"/>
                </a:lnTo>
                <a:lnTo>
                  <a:pt x="191" y="107"/>
                </a:lnTo>
                <a:lnTo>
                  <a:pt x="140" y="23"/>
                </a:lnTo>
                <a:lnTo>
                  <a:pt x="90" y="56"/>
                </a:lnTo>
                <a:lnTo>
                  <a:pt x="140" y="135"/>
                </a:lnTo>
                <a:lnTo>
                  <a:pt x="123" y="140"/>
                </a:lnTo>
                <a:lnTo>
                  <a:pt x="78" y="62"/>
                </a:lnTo>
                <a:lnTo>
                  <a:pt x="22" y="101"/>
                </a:lnTo>
                <a:lnTo>
                  <a:pt x="73" y="185"/>
                </a:lnTo>
                <a:lnTo>
                  <a:pt x="62" y="191"/>
                </a:lnTo>
                <a:lnTo>
                  <a:pt x="0" y="95"/>
                </a:lnTo>
                <a:lnTo>
                  <a:pt x="146" y="0"/>
                </a:lnTo>
                <a:close/>
              </a:path>
            </a:pathLst>
          </a:custGeom>
          <a:solidFill>
            <a:srgbClr val="3366FF">
              <a:alpha val="50195"/>
            </a:srgbClr>
          </a:solidFill>
          <a:ln w="9525">
            <a:noFill/>
            <a:prstDash val="solid"/>
            <a:round/>
            <a:headEnd/>
            <a:tailEnd/>
          </a:ln>
        </p:spPr>
        <p:txBody>
          <a:bodyPr/>
          <a:lstStyle/>
          <a:p>
            <a:endParaRPr lang="en-US"/>
          </a:p>
        </p:txBody>
      </p:sp>
      <p:sp>
        <p:nvSpPr>
          <p:cNvPr id="15367" name="Freeform 7"/>
          <p:cNvSpPr>
            <a:spLocks/>
          </p:cNvSpPr>
          <p:nvPr/>
        </p:nvSpPr>
        <p:spPr bwMode="auto">
          <a:xfrm>
            <a:off x="2095500" y="5224463"/>
            <a:ext cx="311150" cy="301625"/>
          </a:xfrm>
          <a:custGeom>
            <a:avLst/>
            <a:gdLst>
              <a:gd name="T0" fmla="*/ 0 w 196"/>
              <a:gd name="T1" fmla="*/ 2147483647 h 190"/>
              <a:gd name="T2" fmla="*/ 2147483647 w 196"/>
              <a:gd name="T3" fmla="*/ 0 h 190"/>
              <a:gd name="T4" fmla="*/ 2147483647 w 196"/>
              <a:gd name="T5" fmla="*/ 2147483647 h 190"/>
              <a:gd name="T6" fmla="*/ 2147483647 w 196"/>
              <a:gd name="T7" fmla="*/ 2147483647 h 190"/>
              <a:gd name="T8" fmla="*/ 2147483647 w 196"/>
              <a:gd name="T9" fmla="*/ 2147483647 h 190"/>
              <a:gd name="T10" fmla="*/ 2147483647 w 196"/>
              <a:gd name="T11" fmla="*/ 2147483647 h 190"/>
              <a:gd name="T12" fmla="*/ 2147483647 w 196"/>
              <a:gd name="T13" fmla="*/ 2147483647 h 190"/>
              <a:gd name="T14" fmla="*/ 2147483647 w 196"/>
              <a:gd name="T15" fmla="*/ 2147483647 h 190"/>
              <a:gd name="T16" fmla="*/ 2147483647 w 196"/>
              <a:gd name="T17" fmla="*/ 2147483647 h 190"/>
              <a:gd name="T18" fmla="*/ 2147483647 w 196"/>
              <a:gd name="T19" fmla="*/ 2147483647 h 190"/>
              <a:gd name="T20" fmla="*/ 2147483647 w 196"/>
              <a:gd name="T21" fmla="*/ 2147483647 h 190"/>
              <a:gd name="T22" fmla="*/ 2147483647 w 196"/>
              <a:gd name="T23" fmla="*/ 2147483647 h 190"/>
              <a:gd name="T24" fmla="*/ 2147483647 w 196"/>
              <a:gd name="T25" fmla="*/ 2147483647 h 190"/>
              <a:gd name="T26" fmla="*/ 2147483647 w 196"/>
              <a:gd name="T27" fmla="*/ 2147483647 h 190"/>
              <a:gd name="T28" fmla="*/ 2147483647 w 196"/>
              <a:gd name="T29" fmla="*/ 2147483647 h 190"/>
              <a:gd name="T30" fmla="*/ 2147483647 w 196"/>
              <a:gd name="T31" fmla="*/ 2147483647 h 190"/>
              <a:gd name="T32" fmla="*/ 2147483647 w 196"/>
              <a:gd name="T33" fmla="*/ 2147483647 h 190"/>
              <a:gd name="T34" fmla="*/ 2147483647 w 196"/>
              <a:gd name="T35" fmla="*/ 2147483647 h 190"/>
              <a:gd name="T36" fmla="*/ 2147483647 w 196"/>
              <a:gd name="T37" fmla="*/ 2147483647 h 190"/>
              <a:gd name="T38" fmla="*/ 2147483647 w 196"/>
              <a:gd name="T39" fmla="*/ 2147483647 h 190"/>
              <a:gd name="T40" fmla="*/ 2147483647 w 196"/>
              <a:gd name="T41" fmla="*/ 2147483647 h 190"/>
              <a:gd name="T42" fmla="*/ 2147483647 w 196"/>
              <a:gd name="T43" fmla="*/ 2147483647 h 190"/>
              <a:gd name="T44" fmla="*/ 2147483647 w 196"/>
              <a:gd name="T45" fmla="*/ 2147483647 h 190"/>
              <a:gd name="T46" fmla="*/ 2147483647 w 196"/>
              <a:gd name="T47" fmla="*/ 2147483647 h 190"/>
              <a:gd name="T48" fmla="*/ 2147483647 w 196"/>
              <a:gd name="T49" fmla="*/ 2147483647 h 190"/>
              <a:gd name="T50" fmla="*/ 2147483647 w 196"/>
              <a:gd name="T51" fmla="*/ 2147483647 h 190"/>
              <a:gd name="T52" fmla="*/ 2147483647 w 196"/>
              <a:gd name="T53" fmla="*/ 2147483647 h 190"/>
              <a:gd name="T54" fmla="*/ 2147483647 w 196"/>
              <a:gd name="T55" fmla="*/ 2147483647 h 190"/>
              <a:gd name="T56" fmla="*/ 0 w 196"/>
              <a:gd name="T57" fmla="*/ 2147483647 h 190"/>
              <a:gd name="T58" fmla="*/ 0 w 196"/>
              <a:gd name="T59" fmla="*/ 2147483647 h 190"/>
              <a:gd name="T60" fmla="*/ 2147483647 w 196"/>
              <a:gd name="T61" fmla="*/ 2147483647 h 190"/>
              <a:gd name="T62" fmla="*/ 2147483647 w 196"/>
              <a:gd name="T63" fmla="*/ 2147483647 h 190"/>
              <a:gd name="T64" fmla="*/ 2147483647 w 196"/>
              <a:gd name="T65" fmla="*/ 2147483647 h 190"/>
              <a:gd name="T66" fmla="*/ 2147483647 w 196"/>
              <a:gd name="T67" fmla="*/ 2147483647 h 190"/>
              <a:gd name="T68" fmla="*/ 2147483647 w 196"/>
              <a:gd name="T69" fmla="*/ 2147483647 h 190"/>
              <a:gd name="T70" fmla="*/ 2147483647 w 196"/>
              <a:gd name="T71" fmla="*/ 2147483647 h 190"/>
              <a:gd name="T72" fmla="*/ 2147483647 w 196"/>
              <a:gd name="T73" fmla="*/ 2147483647 h 190"/>
              <a:gd name="T74" fmla="*/ 2147483647 w 196"/>
              <a:gd name="T75" fmla="*/ 2147483647 h 190"/>
              <a:gd name="T76" fmla="*/ 2147483647 w 196"/>
              <a:gd name="T77" fmla="*/ 2147483647 h 190"/>
              <a:gd name="T78" fmla="*/ 2147483647 w 196"/>
              <a:gd name="T79" fmla="*/ 2147483647 h 190"/>
              <a:gd name="T80" fmla="*/ 2147483647 w 196"/>
              <a:gd name="T81" fmla="*/ 2147483647 h 190"/>
              <a:gd name="T82" fmla="*/ 2147483647 w 196"/>
              <a:gd name="T83" fmla="*/ 2147483647 h 190"/>
              <a:gd name="T84" fmla="*/ 2147483647 w 196"/>
              <a:gd name="T85" fmla="*/ 2147483647 h 190"/>
              <a:gd name="T86" fmla="*/ 2147483647 w 196"/>
              <a:gd name="T87" fmla="*/ 2147483647 h 190"/>
              <a:gd name="T88" fmla="*/ 2147483647 w 196"/>
              <a:gd name="T89" fmla="*/ 2147483647 h 190"/>
              <a:gd name="T90" fmla="*/ 2147483647 w 196"/>
              <a:gd name="T91" fmla="*/ 2147483647 h 190"/>
              <a:gd name="T92" fmla="*/ 2147483647 w 196"/>
              <a:gd name="T93" fmla="*/ 2147483647 h 190"/>
              <a:gd name="T94" fmla="*/ 2147483647 w 196"/>
              <a:gd name="T95" fmla="*/ 2147483647 h 190"/>
              <a:gd name="T96" fmla="*/ 2147483647 w 196"/>
              <a:gd name="T97" fmla="*/ 2147483647 h 190"/>
              <a:gd name="T98" fmla="*/ 2147483647 w 196"/>
              <a:gd name="T99" fmla="*/ 2147483647 h 190"/>
              <a:gd name="T100" fmla="*/ 2147483647 w 196"/>
              <a:gd name="T101" fmla="*/ 2147483647 h 190"/>
              <a:gd name="T102" fmla="*/ 2147483647 w 196"/>
              <a:gd name="T103" fmla="*/ 2147483647 h 190"/>
              <a:gd name="T104" fmla="*/ 2147483647 w 196"/>
              <a:gd name="T105" fmla="*/ 2147483647 h 190"/>
              <a:gd name="T106" fmla="*/ 2147483647 w 196"/>
              <a:gd name="T107" fmla="*/ 2147483647 h 190"/>
              <a:gd name="T108" fmla="*/ 2147483647 w 196"/>
              <a:gd name="T109" fmla="*/ 2147483647 h 190"/>
              <a:gd name="T110" fmla="*/ 2147483647 w 196"/>
              <a:gd name="T111" fmla="*/ 2147483647 h 190"/>
              <a:gd name="T112" fmla="*/ 2147483647 w 196"/>
              <a:gd name="T113" fmla="*/ 2147483647 h 190"/>
              <a:gd name="T114" fmla="*/ 2147483647 w 196"/>
              <a:gd name="T115" fmla="*/ 2147483647 h 190"/>
              <a:gd name="T116" fmla="*/ 2147483647 w 196"/>
              <a:gd name="T117" fmla="*/ 2147483647 h 190"/>
              <a:gd name="T118" fmla="*/ 0 w 196"/>
              <a:gd name="T119" fmla="*/ 2147483647 h 190"/>
              <a:gd name="T120" fmla="*/ 0 w 196"/>
              <a:gd name="T121" fmla="*/ 2147483647 h 190"/>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96"/>
              <a:gd name="T184" fmla="*/ 0 h 190"/>
              <a:gd name="T185" fmla="*/ 196 w 196"/>
              <a:gd name="T186" fmla="*/ 190 h 190"/>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96" h="190">
                <a:moveTo>
                  <a:pt x="0" y="118"/>
                </a:moveTo>
                <a:lnTo>
                  <a:pt x="129" y="0"/>
                </a:lnTo>
                <a:lnTo>
                  <a:pt x="168" y="45"/>
                </a:lnTo>
                <a:lnTo>
                  <a:pt x="174" y="50"/>
                </a:lnTo>
                <a:lnTo>
                  <a:pt x="185" y="62"/>
                </a:lnTo>
                <a:lnTo>
                  <a:pt x="191" y="73"/>
                </a:lnTo>
                <a:lnTo>
                  <a:pt x="191" y="84"/>
                </a:lnTo>
                <a:lnTo>
                  <a:pt x="196" y="95"/>
                </a:lnTo>
                <a:lnTo>
                  <a:pt x="196" y="101"/>
                </a:lnTo>
                <a:lnTo>
                  <a:pt x="191" y="112"/>
                </a:lnTo>
                <a:lnTo>
                  <a:pt x="185" y="129"/>
                </a:lnTo>
                <a:lnTo>
                  <a:pt x="185" y="140"/>
                </a:lnTo>
                <a:lnTo>
                  <a:pt x="174" y="146"/>
                </a:lnTo>
                <a:lnTo>
                  <a:pt x="168" y="157"/>
                </a:lnTo>
                <a:lnTo>
                  <a:pt x="157" y="162"/>
                </a:lnTo>
                <a:lnTo>
                  <a:pt x="146" y="174"/>
                </a:lnTo>
                <a:lnTo>
                  <a:pt x="140" y="179"/>
                </a:lnTo>
                <a:lnTo>
                  <a:pt x="129" y="185"/>
                </a:lnTo>
                <a:lnTo>
                  <a:pt x="118" y="190"/>
                </a:lnTo>
                <a:lnTo>
                  <a:pt x="107" y="190"/>
                </a:lnTo>
                <a:lnTo>
                  <a:pt x="95" y="190"/>
                </a:lnTo>
                <a:lnTo>
                  <a:pt x="84" y="190"/>
                </a:lnTo>
                <a:lnTo>
                  <a:pt x="73" y="185"/>
                </a:lnTo>
                <a:lnTo>
                  <a:pt x="62" y="185"/>
                </a:lnTo>
                <a:lnTo>
                  <a:pt x="56" y="179"/>
                </a:lnTo>
                <a:lnTo>
                  <a:pt x="51" y="168"/>
                </a:lnTo>
                <a:lnTo>
                  <a:pt x="45" y="162"/>
                </a:lnTo>
                <a:lnTo>
                  <a:pt x="39" y="157"/>
                </a:lnTo>
                <a:lnTo>
                  <a:pt x="0" y="118"/>
                </a:lnTo>
                <a:lnTo>
                  <a:pt x="23" y="118"/>
                </a:lnTo>
                <a:lnTo>
                  <a:pt x="129" y="22"/>
                </a:lnTo>
                <a:lnTo>
                  <a:pt x="157" y="56"/>
                </a:lnTo>
                <a:lnTo>
                  <a:pt x="163" y="62"/>
                </a:lnTo>
                <a:lnTo>
                  <a:pt x="168" y="67"/>
                </a:lnTo>
                <a:lnTo>
                  <a:pt x="168" y="73"/>
                </a:lnTo>
                <a:lnTo>
                  <a:pt x="174" y="78"/>
                </a:lnTo>
                <a:lnTo>
                  <a:pt x="180" y="90"/>
                </a:lnTo>
                <a:lnTo>
                  <a:pt x="180" y="95"/>
                </a:lnTo>
                <a:lnTo>
                  <a:pt x="180" y="106"/>
                </a:lnTo>
                <a:lnTo>
                  <a:pt x="174" y="118"/>
                </a:lnTo>
                <a:lnTo>
                  <a:pt x="168" y="129"/>
                </a:lnTo>
                <a:lnTo>
                  <a:pt x="163" y="134"/>
                </a:lnTo>
                <a:lnTo>
                  <a:pt x="157" y="146"/>
                </a:lnTo>
                <a:lnTo>
                  <a:pt x="146" y="151"/>
                </a:lnTo>
                <a:lnTo>
                  <a:pt x="140" y="157"/>
                </a:lnTo>
                <a:lnTo>
                  <a:pt x="129" y="162"/>
                </a:lnTo>
                <a:lnTo>
                  <a:pt x="123" y="168"/>
                </a:lnTo>
                <a:lnTo>
                  <a:pt x="112" y="174"/>
                </a:lnTo>
                <a:lnTo>
                  <a:pt x="101" y="174"/>
                </a:lnTo>
                <a:lnTo>
                  <a:pt x="95" y="174"/>
                </a:lnTo>
                <a:lnTo>
                  <a:pt x="84" y="174"/>
                </a:lnTo>
                <a:lnTo>
                  <a:pt x="79" y="174"/>
                </a:lnTo>
                <a:lnTo>
                  <a:pt x="67" y="168"/>
                </a:lnTo>
                <a:lnTo>
                  <a:pt x="62" y="162"/>
                </a:lnTo>
                <a:lnTo>
                  <a:pt x="56" y="157"/>
                </a:lnTo>
                <a:lnTo>
                  <a:pt x="51" y="151"/>
                </a:lnTo>
                <a:lnTo>
                  <a:pt x="23" y="118"/>
                </a:lnTo>
                <a:lnTo>
                  <a:pt x="0" y="118"/>
                </a:lnTo>
                <a:close/>
              </a:path>
            </a:pathLst>
          </a:custGeom>
          <a:solidFill>
            <a:srgbClr val="3366FF">
              <a:alpha val="50195"/>
            </a:srgbClr>
          </a:solidFill>
          <a:ln w="9525">
            <a:noFill/>
            <a:prstDash val="solid"/>
            <a:round/>
            <a:headEnd/>
            <a:tailEnd/>
          </a:ln>
        </p:spPr>
        <p:txBody>
          <a:bodyPr/>
          <a:lstStyle/>
          <a:p>
            <a:endParaRPr lang="en-US"/>
          </a:p>
        </p:txBody>
      </p:sp>
      <p:sp>
        <p:nvSpPr>
          <p:cNvPr id="15368" name="Freeform 8"/>
          <p:cNvSpPr>
            <a:spLocks/>
          </p:cNvSpPr>
          <p:nvPr/>
        </p:nvSpPr>
        <p:spPr bwMode="auto">
          <a:xfrm>
            <a:off x="2798763" y="5838825"/>
            <a:ext cx="249237" cy="284163"/>
          </a:xfrm>
          <a:custGeom>
            <a:avLst/>
            <a:gdLst>
              <a:gd name="T0" fmla="*/ 2147483647 w 157"/>
              <a:gd name="T1" fmla="*/ 2147483647 h 179"/>
              <a:gd name="T2" fmla="*/ 2147483647 w 157"/>
              <a:gd name="T3" fmla="*/ 2147483647 h 179"/>
              <a:gd name="T4" fmla="*/ 2147483647 w 157"/>
              <a:gd name="T5" fmla="*/ 2147483647 h 179"/>
              <a:gd name="T6" fmla="*/ 2147483647 w 157"/>
              <a:gd name="T7" fmla="*/ 2147483647 h 179"/>
              <a:gd name="T8" fmla="*/ 2147483647 w 157"/>
              <a:gd name="T9" fmla="*/ 2147483647 h 179"/>
              <a:gd name="T10" fmla="*/ 2147483647 w 157"/>
              <a:gd name="T11" fmla="*/ 2147483647 h 179"/>
              <a:gd name="T12" fmla="*/ 2147483647 w 157"/>
              <a:gd name="T13" fmla="*/ 2147483647 h 179"/>
              <a:gd name="T14" fmla="*/ 2147483647 w 157"/>
              <a:gd name="T15" fmla="*/ 2147483647 h 179"/>
              <a:gd name="T16" fmla="*/ 2147483647 w 157"/>
              <a:gd name="T17" fmla="*/ 2147483647 h 179"/>
              <a:gd name="T18" fmla="*/ 2147483647 w 157"/>
              <a:gd name="T19" fmla="*/ 2147483647 h 179"/>
              <a:gd name="T20" fmla="*/ 2147483647 w 157"/>
              <a:gd name="T21" fmla="*/ 2147483647 h 179"/>
              <a:gd name="T22" fmla="*/ 2147483647 w 157"/>
              <a:gd name="T23" fmla="*/ 2147483647 h 179"/>
              <a:gd name="T24" fmla="*/ 2147483647 w 157"/>
              <a:gd name="T25" fmla="*/ 2147483647 h 179"/>
              <a:gd name="T26" fmla="*/ 2147483647 w 157"/>
              <a:gd name="T27" fmla="*/ 2147483647 h 179"/>
              <a:gd name="T28" fmla="*/ 2147483647 w 157"/>
              <a:gd name="T29" fmla="*/ 2147483647 h 179"/>
              <a:gd name="T30" fmla="*/ 2147483647 w 157"/>
              <a:gd name="T31" fmla="*/ 2147483647 h 179"/>
              <a:gd name="T32" fmla="*/ 2147483647 w 157"/>
              <a:gd name="T33" fmla="*/ 2147483647 h 179"/>
              <a:gd name="T34" fmla="*/ 2147483647 w 157"/>
              <a:gd name="T35" fmla="*/ 2147483647 h 179"/>
              <a:gd name="T36" fmla="*/ 2147483647 w 157"/>
              <a:gd name="T37" fmla="*/ 2147483647 h 179"/>
              <a:gd name="T38" fmla="*/ 2147483647 w 157"/>
              <a:gd name="T39" fmla="*/ 0 h 179"/>
              <a:gd name="T40" fmla="*/ 2147483647 w 157"/>
              <a:gd name="T41" fmla="*/ 2147483647 h 179"/>
              <a:gd name="T42" fmla="*/ 2147483647 w 157"/>
              <a:gd name="T43" fmla="*/ 2147483647 h 179"/>
              <a:gd name="T44" fmla="*/ 2147483647 w 157"/>
              <a:gd name="T45" fmla="*/ 2147483647 h 179"/>
              <a:gd name="T46" fmla="*/ 2147483647 w 157"/>
              <a:gd name="T47" fmla="*/ 2147483647 h 179"/>
              <a:gd name="T48" fmla="*/ 2147483647 w 157"/>
              <a:gd name="T49" fmla="*/ 2147483647 h 179"/>
              <a:gd name="T50" fmla="*/ 2147483647 w 157"/>
              <a:gd name="T51" fmla="*/ 2147483647 h 179"/>
              <a:gd name="T52" fmla="*/ 2147483647 w 157"/>
              <a:gd name="T53" fmla="*/ 2147483647 h 179"/>
              <a:gd name="T54" fmla="*/ 2147483647 w 157"/>
              <a:gd name="T55" fmla="*/ 2147483647 h 179"/>
              <a:gd name="T56" fmla="*/ 2147483647 w 157"/>
              <a:gd name="T57" fmla="*/ 2147483647 h 179"/>
              <a:gd name="T58" fmla="*/ 2147483647 w 157"/>
              <a:gd name="T59" fmla="*/ 2147483647 h 179"/>
              <a:gd name="T60" fmla="*/ 2147483647 w 157"/>
              <a:gd name="T61" fmla="*/ 2147483647 h 179"/>
              <a:gd name="T62" fmla="*/ 2147483647 w 157"/>
              <a:gd name="T63" fmla="*/ 2147483647 h 179"/>
              <a:gd name="T64" fmla="*/ 2147483647 w 157"/>
              <a:gd name="T65" fmla="*/ 2147483647 h 179"/>
              <a:gd name="T66" fmla="*/ 2147483647 w 157"/>
              <a:gd name="T67" fmla="*/ 2147483647 h 179"/>
              <a:gd name="T68" fmla="*/ 2147483647 w 157"/>
              <a:gd name="T69" fmla="*/ 2147483647 h 179"/>
              <a:gd name="T70" fmla="*/ 2147483647 w 157"/>
              <a:gd name="T71" fmla="*/ 2147483647 h 179"/>
              <a:gd name="T72" fmla="*/ 2147483647 w 157"/>
              <a:gd name="T73" fmla="*/ 2147483647 h 179"/>
              <a:gd name="T74" fmla="*/ 2147483647 w 157"/>
              <a:gd name="T75" fmla="*/ 2147483647 h 179"/>
              <a:gd name="T76" fmla="*/ 2147483647 w 157"/>
              <a:gd name="T77" fmla="*/ 2147483647 h 179"/>
              <a:gd name="T78" fmla="*/ 2147483647 w 157"/>
              <a:gd name="T79" fmla="*/ 2147483647 h 179"/>
              <a:gd name="T80" fmla="*/ 2147483647 w 157"/>
              <a:gd name="T81" fmla="*/ 2147483647 h 179"/>
              <a:gd name="T82" fmla="*/ 2147483647 w 157"/>
              <a:gd name="T83" fmla="*/ 2147483647 h 179"/>
              <a:gd name="T84" fmla="*/ 2147483647 w 157"/>
              <a:gd name="T85" fmla="*/ 2147483647 h 179"/>
              <a:gd name="T86" fmla="*/ 2147483647 w 157"/>
              <a:gd name="T87" fmla="*/ 2147483647 h 179"/>
              <a:gd name="T88" fmla="*/ 2147483647 w 157"/>
              <a:gd name="T89" fmla="*/ 2147483647 h 179"/>
              <a:gd name="T90" fmla="*/ 2147483647 w 157"/>
              <a:gd name="T91" fmla="*/ 2147483647 h 179"/>
              <a:gd name="T92" fmla="*/ 2147483647 w 157"/>
              <a:gd name="T93" fmla="*/ 2147483647 h 179"/>
              <a:gd name="T94" fmla="*/ 2147483647 w 157"/>
              <a:gd name="T95" fmla="*/ 2147483647 h 179"/>
              <a:gd name="T96" fmla="*/ 2147483647 w 157"/>
              <a:gd name="T97" fmla="*/ 2147483647 h 179"/>
              <a:gd name="T98" fmla="*/ 2147483647 w 157"/>
              <a:gd name="T99" fmla="*/ 2147483647 h 179"/>
              <a:gd name="T100" fmla="*/ 0 w 157"/>
              <a:gd name="T101" fmla="*/ 2147483647 h 179"/>
              <a:gd name="T102" fmla="*/ 0 w 157"/>
              <a:gd name="T103" fmla="*/ 2147483647 h 179"/>
              <a:gd name="T104" fmla="*/ 2147483647 w 157"/>
              <a:gd name="T105" fmla="*/ 2147483647 h 179"/>
              <a:gd name="T106" fmla="*/ 2147483647 w 157"/>
              <a:gd name="T107" fmla="*/ 2147483647 h 179"/>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157"/>
              <a:gd name="T163" fmla="*/ 0 h 179"/>
              <a:gd name="T164" fmla="*/ 157 w 157"/>
              <a:gd name="T165" fmla="*/ 179 h 179"/>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157" h="179">
                <a:moveTo>
                  <a:pt x="11" y="84"/>
                </a:moveTo>
                <a:lnTo>
                  <a:pt x="23" y="89"/>
                </a:lnTo>
                <a:lnTo>
                  <a:pt x="17" y="106"/>
                </a:lnTo>
                <a:lnTo>
                  <a:pt x="17" y="112"/>
                </a:lnTo>
                <a:lnTo>
                  <a:pt x="17" y="123"/>
                </a:lnTo>
                <a:lnTo>
                  <a:pt x="23" y="134"/>
                </a:lnTo>
                <a:lnTo>
                  <a:pt x="23" y="140"/>
                </a:lnTo>
                <a:lnTo>
                  <a:pt x="28" y="145"/>
                </a:lnTo>
                <a:lnTo>
                  <a:pt x="39" y="157"/>
                </a:lnTo>
                <a:lnTo>
                  <a:pt x="51" y="162"/>
                </a:lnTo>
                <a:lnTo>
                  <a:pt x="62" y="162"/>
                </a:lnTo>
                <a:lnTo>
                  <a:pt x="67" y="162"/>
                </a:lnTo>
                <a:lnTo>
                  <a:pt x="73" y="162"/>
                </a:lnTo>
                <a:lnTo>
                  <a:pt x="79" y="162"/>
                </a:lnTo>
                <a:lnTo>
                  <a:pt x="84" y="157"/>
                </a:lnTo>
                <a:lnTo>
                  <a:pt x="90" y="151"/>
                </a:lnTo>
                <a:lnTo>
                  <a:pt x="95" y="151"/>
                </a:lnTo>
                <a:lnTo>
                  <a:pt x="101" y="145"/>
                </a:lnTo>
                <a:lnTo>
                  <a:pt x="101" y="140"/>
                </a:lnTo>
                <a:lnTo>
                  <a:pt x="101" y="134"/>
                </a:lnTo>
                <a:lnTo>
                  <a:pt x="101" y="129"/>
                </a:lnTo>
                <a:lnTo>
                  <a:pt x="101" y="123"/>
                </a:lnTo>
                <a:lnTo>
                  <a:pt x="95" y="112"/>
                </a:lnTo>
                <a:lnTo>
                  <a:pt x="84" y="106"/>
                </a:lnTo>
                <a:lnTo>
                  <a:pt x="62" y="78"/>
                </a:lnTo>
                <a:lnTo>
                  <a:pt x="56" y="67"/>
                </a:lnTo>
                <a:lnTo>
                  <a:pt x="51" y="61"/>
                </a:lnTo>
                <a:lnTo>
                  <a:pt x="51" y="56"/>
                </a:lnTo>
                <a:lnTo>
                  <a:pt x="45" y="45"/>
                </a:lnTo>
                <a:lnTo>
                  <a:pt x="51" y="39"/>
                </a:lnTo>
                <a:lnTo>
                  <a:pt x="51" y="33"/>
                </a:lnTo>
                <a:lnTo>
                  <a:pt x="51" y="28"/>
                </a:lnTo>
                <a:lnTo>
                  <a:pt x="56" y="22"/>
                </a:lnTo>
                <a:lnTo>
                  <a:pt x="62" y="11"/>
                </a:lnTo>
                <a:lnTo>
                  <a:pt x="67" y="5"/>
                </a:lnTo>
                <a:lnTo>
                  <a:pt x="73" y="5"/>
                </a:lnTo>
                <a:lnTo>
                  <a:pt x="84" y="0"/>
                </a:lnTo>
                <a:lnTo>
                  <a:pt x="90" y="0"/>
                </a:lnTo>
                <a:lnTo>
                  <a:pt x="101" y="0"/>
                </a:lnTo>
                <a:lnTo>
                  <a:pt x="112" y="5"/>
                </a:lnTo>
                <a:lnTo>
                  <a:pt x="129" y="11"/>
                </a:lnTo>
                <a:lnTo>
                  <a:pt x="140" y="22"/>
                </a:lnTo>
                <a:lnTo>
                  <a:pt x="152" y="33"/>
                </a:lnTo>
                <a:lnTo>
                  <a:pt x="152" y="39"/>
                </a:lnTo>
                <a:lnTo>
                  <a:pt x="157" y="45"/>
                </a:lnTo>
                <a:lnTo>
                  <a:pt x="157" y="56"/>
                </a:lnTo>
                <a:lnTo>
                  <a:pt x="157" y="61"/>
                </a:lnTo>
                <a:lnTo>
                  <a:pt x="157" y="73"/>
                </a:lnTo>
                <a:lnTo>
                  <a:pt x="152" y="78"/>
                </a:lnTo>
                <a:lnTo>
                  <a:pt x="152" y="84"/>
                </a:lnTo>
                <a:lnTo>
                  <a:pt x="146" y="89"/>
                </a:lnTo>
                <a:lnTo>
                  <a:pt x="135" y="78"/>
                </a:lnTo>
                <a:lnTo>
                  <a:pt x="140" y="73"/>
                </a:lnTo>
                <a:lnTo>
                  <a:pt x="140" y="61"/>
                </a:lnTo>
                <a:lnTo>
                  <a:pt x="140" y="56"/>
                </a:lnTo>
                <a:lnTo>
                  <a:pt x="140" y="50"/>
                </a:lnTo>
                <a:lnTo>
                  <a:pt x="135" y="45"/>
                </a:lnTo>
                <a:lnTo>
                  <a:pt x="135" y="39"/>
                </a:lnTo>
                <a:lnTo>
                  <a:pt x="129" y="33"/>
                </a:lnTo>
                <a:lnTo>
                  <a:pt x="118" y="22"/>
                </a:lnTo>
                <a:lnTo>
                  <a:pt x="112" y="22"/>
                </a:lnTo>
                <a:lnTo>
                  <a:pt x="101" y="17"/>
                </a:lnTo>
                <a:lnTo>
                  <a:pt x="95" y="17"/>
                </a:lnTo>
                <a:lnTo>
                  <a:pt x="90" y="17"/>
                </a:lnTo>
                <a:lnTo>
                  <a:pt x="84" y="17"/>
                </a:lnTo>
                <a:lnTo>
                  <a:pt x="79" y="22"/>
                </a:lnTo>
                <a:lnTo>
                  <a:pt x="73" y="28"/>
                </a:lnTo>
                <a:lnTo>
                  <a:pt x="67" y="28"/>
                </a:lnTo>
                <a:lnTo>
                  <a:pt x="67" y="33"/>
                </a:lnTo>
                <a:lnTo>
                  <a:pt x="67" y="39"/>
                </a:lnTo>
                <a:lnTo>
                  <a:pt x="67" y="45"/>
                </a:lnTo>
                <a:lnTo>
                  <a:pt x="67" y="50"/>
                </a:lnTo>
                <a:lnTo>
                  <a:pt x="67" y="56"/>
                </a:lnTo>
                <a:lnTo>
                  <a:pt x="67" y="61"/>
                </a:lnTo>
                <a:lnTo>
                  <a:pt x="73" y="61"/>
                </a:lnTo>
                <a:lnTo>
                  <a:pt x="101" y="101"/>
                </a:lnTo>
                <a:lnTo>
                  <a:pt x="107" y="106"/>
                </a:lnTo>
                <a:lnTo>
                  <a:pt x="112" y="112"/>
                </a:lnTo>
                <a:lnTo>
                  <a:pt x="118" y="117"/>
                </a:lnTo>
                <a:lnTo>
                  <a:pt x="118" y="123"/>
                </a:lnTo>
                <a:lnTo>
                  <a:pt x="118" y="129"/>
                </a:lnTo>
                <a:lnTo>
                  <a:pt x="118" y="140"/>
                </a:lnTo>
                <a:lnTo>
                  <a:pt x="118" y="145"/>
                </a:lnTo>
                <a:lnTo>
                  <a:pt x="112" y="151"/>
                </a:lnTo>
                <a:lnTo>
                  <a:pt x="112" y="157"/>
                </a:lnTo>
                <a:lnTo>
                  <a:pt x="107" y="168"/>
                </a:lnTo>
                <a:lnTo>
                  <a:pt x="95" y="174"/>
                </a:lnTo>
                <a:lnTo>
                  <a:pt x="90" y="179"/>
                </a:lnTo>
                <a:lnTo>
                  <a:pt x="79" y="179"/>
                </a:lnTo>
                <a:lnTo>
                  <a:pt x="67" y="179"/>
                </a:lnTo>
                <a:lnTo>
                  <a:pt x="62" y="179"/>
                </a:lnTo>
                <a:lnTo>
                  <a:pt x="45" y="174"/>
                </a:lnTo>
                <a:lnTo>
                  <a:pt x="34" y="168"/>
                </a:lnTo>
                <a:lnTo>
                  <a:pt x="17" y="157"/>
                </a:lnTo>
                <a:lnTo>
                  <a:pt x="6" y="145"/>
                </a:lnTo>
                <a:lnTo>
                  <a:pt x="6" y="134"/>
                </a:lnTo>
                <a:lnTo>
                  <a:pt x="0" y="129"/>
                </a:lnTo>
                <a:lnTo>
                  <a:pt x="0" y="117"/>
                </a:lnTo>
                <a:lnTo>
                  <a:pt x="0" y="106"/>
                </a:lnTo>
                <a:lnTo>
                  <a:pt x="0" y="95"/>
                </a:lnTo>
                <a:lnTo>
                  <a:pt x="6" y="89"/>
                </a:lnTo>
                <a:lnTo>
                  <a:pt x="6" y="84"/>
                </a:lnTo>
                <a:lnTo>
                  <a:pt x="11" y="84"/>
                </a:lnTo>
                <a:close/>
              </a:path>
            </a:pathLst>
          </a:custGeom>
          <a:solidFill>
            <a:srgbClr val="3366FF">
              <a:alpha val="50195"/>
            </a:srgbClr>
          </a:solidFill>
          <a:ln w="9525">
            <a:noFill/>
            <a:prstDash val="solid"/>
            <a:round/>
            <a:headEnd/>
            <a:tailEnd/>
          </a:ln>
        </p:spPr>
        <p:txBody>
          <a:bodyPr/>
          <a:lstStyle/>
          <a:p>
            <a:endParaRPr lang="en-US"/>
          </a:p>
        </p:txBody>
      </p:sp>
      <p:sp>
        <p:nvSpPr>
          <p:cNvPr id="15369" name="Freeform 9"/>
          <p:cNvSpPr>
            <a:spLocks/>
          </p:cNvSpPr>
          <p:nvPr/>
        </p:nvSpPr>
        <p:spPr bwMode="auto">
          <a:xfrm>
            <a:off x="3128963" y="5972175"/>
            <a:ext cx="230187" cy="301625"/>
          </a:xfrm>
          <a:custGeom>
            <a:avLst/>
            <a:gdLst>
              <a:gd name="T0" fmla="*/ 2147483647 w 145"/>
              <a:gd name="T1" fmla="*/ 0 h 190"/>
              <a:gd name="T2" fmla="*/ 2147483647 w 145"/>
              <a:gd name="T3" fmla="*/ 2147483647 h 190"/>
              <a:gd name="T4" fmla="*/ 2147483647 w 145"/>
              <a:gd name="T5" fmla="*/ 2147483647 h 190"/>
              <a:gd name="T6" fmla="*/ 2147483647 w 145"/>
              <a:gd name="T7" fmla="*/ 2147483647 h 190"/>
              <a:gd name="T8" fmla="*/ 2147483647 w 145"/>
              <a:gd name="T9" fmla="*/ 2147483647 h 190"/>
              <a:gd name="T10" fmla="*/ 0 w 145"/>
              <a:gd name="T11" fmla="*/ 2147483647 h 190"/>
              <a:gd name="T12" fmla="*/ 2147483647 w 145"/>
              <a:gd name="T13" fmla="*/ 2147483647 h 190"/>
              <a:gd name="T14" fmla="*/ 2147483647 w 145"/>
              <a:gd name="T15" fmla="*/ 2147483647 h 190"/>
              <a:gd name="T16" fmla="*/ 2147483647 w 145"/>
              <a:gd name="T17" fmla="*/ 0 h 190"/>
              <a:gd name="T18" fmla="*/ 2147483647 w 145"/>
              <a:gd name="T19" fmla="*/ 0 h 19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45"/>
              <a:gd name="T31" fmla="*/ 0 h 190"/>
              <a:gd name="T32" fmla="*/ 145 w 145"/>
              <a:gd name="T33" fmla="*/ 190 h 19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45" h="190">
                <a:moveTo>
                  <a:pt x="33" y="0"/>
                </a:moveTo>
                <a:lnTo>
                  <a:pt x="145" y="61"/>
                </a:lnTo>
                <a:lnTo>
                  <a:pt x="134" y="73"/>
                </a:lnTo>
                <a:lnTo>
                  <a:pt x="89" y="45"/>
                </a:lnTo>
                <a:lnTo>
                  <a:pt x="16" y="190"/>
                </a:lnTo>
                <a:lnTo>
                  <a:pt x="0" y="179"/>
                </a:lnTo>
                <a:lnTo>
                  <a:pt x="72" y="39"/>
                </a:lnTo>
                <a:lnTo>
                  <a:pt x="28" y="11"/>
                </a:lnTo>
                <a:lnTo>
                  <a:pt x="33" y="0"/>
                </a:lnTo>
                <a:close/>
              </a:path>
            </a:pathLst>
          </a:custGeom>
          <a:solidFill>
            <a:srgbClr val="3366FF">
              <a:alpha val="50195"/>
            </a:srgbClr>
          </a:solidFill>
          <a:ln w="9525">
            <a:noFill/>
            <a:prstDash val="solid"/>
            <a:round/>
            <a:headEnd/>
            <a:tailEnd/>
          </a:ln>
        </p:spPr>
        <p:txBody>
          <a:bodyPr/>
          <a:lstStyle/>
          <a:p>
            <a:endParaRPr lang="en-US"/>
          </a:p>
        </p:txBody>
      </p:sp>
      <p:sp>
        <p:nvSpPr>
          <p:cNvPr id="15370" name="Freeform 10"/>
          <p:cNvSpPr>
            <a:spLocks/>
          </p:cNvSpPr>
          <p:nvPr/>
        </p:nvSpPr>
        <p:spPr bwMode="auto">
          <a:xfrm>
            <a:off x="3341688" y="6132513"/>
            <a:ext cx="231775" cy="311150"/>
          </a:xfrm>
          <a:custGeom>
            <a:avLst/>
            <a:gdLst>
              <a:gd name="T0" fmla="*/ 2147483647 w 146"/>
              <a:gd name="T1" fmla="*/ 2147483647 h 196"/>
              <a:gd name="T2" fmla="*/ 2147483647 w 146"/>
              <a:gd name="T3" fmla="*/ 2147483647 h 196"/>
              <a:gd name="T4" fmla="*/ 0 w 146"/>
              <a:gd name="T5" fmla="*/ 2147483647 h 196"/>
              <a:gd name="T6" fmla="*/ 0 w 146"/>
              <a:gd name="T7" fmla="*/ 2147483647 h 196"/>
              <a:gd name="T8" fmla="*/ 2147483647 w 146"/>
              <a:gd name="T9" fmla="*/ 0 h 196"/>
              <a:gd name="T10" fmla="*/ 2147483647 w 146"/>
              <a:gd name="T11" fmla="*/ 2147483647 h 196"/>
              <a:gd name="T12" fmla="*/ 2147483647 w 146"/>
              <a:gd name="T13" fmla="*/ 2147483647 h 196"/>
              <a:gd name="T14" fmla="*/ 2147483647 w 146"/>
              <a:gd name="T15" fmla="*/ 2147483647 h 196"/>
              <a:gd name="T16" fmla="*/ 2147483647 w 146"/>
              <a:gd name="T17" fmla="*/ 2147483647 h 196"/>
              <a:gd name="T18" fmla="*/ 2147483647 w 146"/>
              <a:gd name="T19" fmla="*/ 2147483647 h 196"/>
              <a:gd name="T20" fmla="*/ 2147483647 w 146"/>
              <a:gd name="T21" fmla="*/ 2147483647 h 196"/>
              <a:gd name="T22" fmla="*/ 2147483647 w 146"/>
              <a:gd name="T23" fmla="*/ 2147483647 h 196"/>
              <a:gd name="T24" fmla="*/ 2147483647 w 146"/>
              <a:gd name="T25" fmla="*/ 2147483647 h 196"/>
              <a:gd name="T26" fmla="*/ 2147483647 w 146"/>
              <a:gd name="T27" fmla="*/ 2147483647 h 196"/>
              <a:gd name="T28" fmla="*/ 2147483647 w 146"/>
              <a:gd name="T29" fmla="*/ 2147483647 h 196"/>
              <a:gd name="T30" fmla="*/ 2147483647 w 146"/>
              <a:gd name="T31" fmla="*/ 2147483647 h 196"/>
              <a:gd name="T32" fmla="*/ 2147483647 w 146"/>
              <a:gd name="T33" fmla="*/ 2147483647 h 19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46"/>
              <a:gd name="T52" fmla="*/ 0 h 196"/>
              <a:gd name="T53" fmla="*/ 146 w 146"/>
              <a:gd name="T54" fmla="*/ 196 h 19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46" h="196">
                <a:moveTo>
                  <a:pt x="56" y="106"/>
                </a:moveTo>
                <a:lnTo>
                  <a:pt x="17" y="157"/>
                </a:lnTo>
                <a:lnTo>
                  <a:pt x="0" y="151"/>
                </a:lnTo>
                <a:lnTo>
                  <a:pt x="118" y="0"/>
                </a:lnTo>
                <a:lnTo>
                  <a:pt x="135" y="5"/>
                </a:lnTo>
                <a:lnTo>
                  <a:pt x="146" y="196"/>
                </a:lnTo>
                <a:lnTo>
                  <a:pt x="129" y="190"/>
                </a:lnTo>
                <a:lnTo>
                  <a:pt x="129" y="129"/>
                </a:lnTo>
                <a:lnTo>
                  <a:pt x="56" y="106"/>
                </a:lnTo>
                <a:lnTo>
                  <a:pt x="62" y="95"/>
                </a:lnTo>
                <a:lnTo>
                  <a:pt x="124" y="22"/>
                </a:lnTo>
                <a:lnTo>
                  <a:pt x="129" y="117"/>
                </a:lnTo>
                <a:lnTo>
                  <a:pt x="62" y="95"/>
                </a:lnTo>
                <a:lnTo>
                  <a:pt x="56" y="106"/>
                </a:lnTo>
                <a:close/>
              </a:path>
            </a:pathLst>
          </a:custGeom>
          <a:solidFill>
            <a:srgbClr val="3366FF">
              <a:alpha val="50195"/>
            </a:srgbClr>
          </a:solidFill>
          <a:ln w="9525">
            <a:noFill/>
            <a:prstDash val="solid"/>
            <a:round/>
            <a:headEnd/>
            <a:tailEnd/>
          </a:ln>
        </p:spPr>
        <p:txBody>
          <a:bodyPr/>
          <a:lstStyle/>
          <a:p>
            <a:endParaRPr lang="en-US"/>
          </a:p>
        </p:txBody>
      </p:sp>
      <p:sp>
        <p:nvSpPr>
          <p:cNvPr id="15371" name="Freeform 11"/>
          <p:cNvSpPr>
            <a:spLocks/>
          </p:cNvSpPr>
          <p:nvPr/>
        </p:nvSpPr>
        <p:spPr bwMode="auto">
          <a:xfrm>
            <a:off x="3751263" y="6211888"/>
            <a:ext cx="204787" cy="293687"/>
          </a:xfrm>
          <a:custGeom>
            <a:avLst/>
            <a:gdLst>
              <a:gd name="T0" fmla="*/ 2147483647 w 129"/>
              <a:gd name="T1" fmla="*/ 0 h 185"/>
              <a:gd name="T2" fmla="*/ 2147483647 w 129"/>
              <a:gd name="T3" fmla="*/ 2147483647 h 185"/>
              <a:gd name="T4" fmla="*/ 2147483647 w 129"/>
              <a:gd name="T5" fmla="*/ 2147483647 h 185"/>
              <a:gd name="T6" fmla="*/ 2147483647 w 129"/>
              <a:gd name="T7" fmla="*/ 2147483647 h 185"/>
              <a:gd name="T8" fmla="*/ 2147483647 w 129"/>
              <a:gd name="T9" fmla="*/ 2147483647 h 185"/>
              <a:gd name="T10" fmla="*/ 2147483647 w 129"/>
              <a:gd name="T11" fmla="*/ 2147483647 h 185"/>
              <a:gd name="T12" fmla="*/ 2147483647 w 129"/>
              <a:gd name="T13" fmla="*/ 2147483647 h 185"/>
              <a:gd name="T14" fmla="*/ 0 w 129"/>
              <a:gd name="T15" fmla="*/ 2147483647 h 185"/>
              <a:gd name="T16" fmla="*/ 2147483647 w 129"/>
              <a:gd name="T17" fmla="*/ 0 h 185"/>
              <a:gd name="T18" fmla="*/ 2147483647 w 129"/>
              <a:gd name="T19" fmla="*/ 0 h 18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29"/>
              <a:gd name="T31" fmla="*/ 0 h 185"/>
              <a:gd name="T32" fmla="*/ 129 w 129"/>
              <a:gd name="T33" fmla="*/ 185 h 18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29" h="185">
                <a:moveTo>
                  <a:pt x="6" y="0"/>
                </a:moveTo>
                <a:lnTo>
                  <a:pt x="129" y="28"/>
                </a:lnTo>
                <a:lnTo>
                  <a:pt x="123" y="39"/>
                </a:lnTo>
                <a:lnTo>
                  <a:pt x="73" y="28"/>
                </a:lnTo>
                <a:lnTo>
                  <a:pt x="34" y="185"/>
                </a:lnTo>
                <a:lnTo>
                  <a:pt x="23" y="180"/>
                </a:lnTo>
                <a:lnTo>
                  <a:pt x="56" y="23"/>
                </a:lnTo>
                <a:lnTo>
                  <a:pt x="0" y="11"/>
                </a:lnTo>
                <a:lnTo>
                  <a:pt x="6" y="0"/>
                </a:lnTo>
                <a:close/>
              </a:path>
            </a:pathLst>
          </a:custGeom>
          <a:solidFill>
            <a:srgbClr val="3366FF">
              <a:alpha val="50195"/>
            </a:srgbClr>
          </a:solidFill>
          <a:ln w="9525">
            <a:noFill/>
            <a:prstDash val="solid"/>
            <a:round/>
            <a:headEnd/>
            <a:tailEnd/>
          </a:ln>
        </p:spPr>
        <p:txBody>
          <a:bodyPr/>
          <a:lstStyle/>
          <a:p>
            <a:endParaRPr lang="en-US"/>
          </a:p>
        </p:txBody>
      </p:sp>
      <p:sp>
        <p:nvSpPr>
          <p:cNvPr id="15372" name="Freeform 12"/>
          <p:cNvSpPr>
            <a:spLocks/>
          </p:cNvSpPr>
          <p:nvPr/>
        </p:nvSpPr>
        <p:spPr bwMode="auto">
          <a:xfrm>
            <a:off x="4044950" y="6273800"/>
            <a:ext cx="204788" cy="303213"/>
          </a:xfrm>
          <a:custGeom>
            <a:avLst/>
            <a:gdLst>
              <a:gd name="T0" fmla="*/ 2147483647 w 129"/>
              <a:gd name="T1" fmla="*/ 0 h 191"/>
              <a:gd name="T2" fmla="*/ 2147483647 w 129"/>
              <a:gd name="T3" fmla="*/ 2147483647 h 191"/>
              <a:gd name="T4" fmla="*/ 2147483647 w 129"/>
              <a:gd name="T5" fmla="*/ 2147483647 h 191"/>
              <a:gd name="T6" fmla="*/ 2147483647 w 129"/>
              <a:gd name="T7" fmla="*/ 2147483647 h 191"/>
              <a:gd name="T8" fmla="*/ 2147483647 w 129"/>
              <a:gd name="T9" fmla="*/ 2147483647 h 191"/>
              <a:gd name="T10" fmla="*/ 2147483647 w 129"/>
              <a:gd name="T11" fmla="*/ 2147483647 h 191"/>
              <a:gd name="T12" fmla="*/ 2147483647 w 129"/>
              <a:gd name="T13" fmla="*/ 2147483647 h 191"/>
              <a:gd name="T14" fmla="*/ 2147483647 w 129"/>
              <a:gd name="T15" fmla="*/ 2147483647 h 191"/>
              <a:gd name="T16" fmla="*/ 2147483647 w 129"/>
              <a:gd name="T17" fmla="*/ 2147483647 h 191"/>
              <a:gd name="T18" fmla="*/ 2147483647 w 129"/>
              <a:gd name="T19" fmla="*/ 2147483647 h 191"/>
              <a:gd name="T20" fmla="*/ 2147483647 w 129"/>
              <a:gd name="T21" fmla="*/ 2147483647 h 191"/>
              <a:gd name="T22" fmla="*/ 0 w 129"/>
              <a:gd name="T23" fmla="*/ 2147483647 h 191"/>
              <a:gd name="T24" fmla="*/ 2147483647 w 129"/>
              <a:gd name="T25" fmla="*/ 0 h 191"/>
              <a:gd name="T26" fmla="*/ 2147483647 w 129"/>
              <a:gd name="T27" fmla="*/ 0 h 191"/>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29"/>
              <a:gd name="T43" fmla="*/ 0 h 191"/>
              <a:gd name="T44" fmla="*/ 129 w 129"/>
              <a:gd name="T45" fmla="*/ 191 h 191"/>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29" h="191">
                <a:moveTo>
                  <a:pt x="17" y="0"/>
                </a:moveTo>
                <a:lnTo>
                  <a:pt x="129" y="12"/>
                </a:lnTo>
                <a:lnTo>
                  <a:pt x="129" y="28"/>
                </a:lnTo>
                <a:lnTo>
                  <a:pt x="34" y="17"/>
                </a:lnTo>
                <a:lnTo>
                  <a:pt x="28" y="79"/>
                </a:lnTo>
                <a:lnTo>
                  <a:pt x="112" y="90"/>
                </a:lnTo>
                <a:lnTo>
                  <a:pt x="112" y="101"/>
                </a:lnTo>
                <a:lnTo>
                  <a:pt x="23" y="96"/>
                </a:lnTo>
                <a:lnTo>
                  <a:pt x="17" y="163"/>
                </a:lnTo>
                <a:lnTo>
                  <a:pt x="112" y="174"/>
                </a:lnTo>
                <a:lnTo>
                  <a:pt x="112" y="191"/>
                </a:lnTo>
                <a:lnTo>
                  <a:pt x="0" y="174"/>
                </a:lnTo>
                <a:lnTo>
                  <a:pt x="17" y="0"/>
                </a:lnTo>
                <a:close/>
              </a:path>
            </a:pathLst>
          </a:custGeom>
          <a:solidFill>
            <a:srgbClr val="3366FF">
              <a:alpha val="50195"/>
            </a:srgbClr>
          </a:solidFill>
          <a:ln w="9525">
            <a:noFill/>
            <a:prstDash val="solid"/>
            <a:round/>
            <a:headEnd/>
            <a:tailEnd/>
          </a:ln>
        </p:spPr>
        <p:txBody>
          <a:bodyPr/>
          <a:lstStyle/>
          <a:p>
            <a:endParaRPr lang="en-US"/>
          </a:p>
        </p:txBody>
      </p:sp>
      <p:sp>
        <p:nvSpPr>
          <p:cNvPr id="15373" name="Freeform 13"/>
          <p:cNvSpPr>
            <a:spLocks/>
          </p:cNvSpPr>
          <p:nvPr/>
        </p:nvSpPr>
        <p:spPr bwMode="auto">
          <a:xfrm>
            <a:off x="4365625" y="6300788"/>
            <a:ext cx="195263" cy="285750"/>
          </a:xfrm>
          <a:custGeom>
            <a:avLst/>
            <a:gdLst>
              <a:gd name="T0" fmla="*/ 2147483647 w 123"/>
              <a:gd name="T1" fmla="*/ 2147483647 h 180"/>
              <a:gd name="T2" fmla="*/ 2147483647 w 123"/>
              <a:gd name="T3" fmla="*/ 2147483647 h 180"/>
              <a:gd name="T4" fmla="*/ 2147483647 w 123"/>
              <a:gd name="T5" fmla="*/ 2147483647 h 180"/>
              <a:gd name="T6" fmla="*/ 2147483647 w 123"/>
              <a:gd name="T7" fmla="*/ 2147483647 h 180"/>
              <a:gd name="T8" fmla="*/ 2147483647 w 123"/>
              <a:gd name="T9" fmla="*/ 2147483647 h 180"/>
              <a:gd name="T10" fmla="*/ 2147483647 w 123"/>
              <a:gd name="T11" fmla="*/ 2147483647 h 180"/>
              <a:gd name="T12" fmla="*/ 2147483647 w 123"/>
              <a:gd name="T13" fmla="*/ 2147483647 h 180"/>
              <a:gd name="T14" fmla="*/ 2147483647 w 123"/>
              <a:gd name="T15" fmla="*/ 2147483647 h 180"/>
              <a:gd name="T16" fmla="*/ 2147483647 w 123"/>
              <a:gd name="T17" fmla="*/ 2147483647 h 180"/>
              <a:gd name="T18" fmla="*/ 2147483647 w 123"/>
              <a:gd name="T19" fmla="*/ 2147483647 h 180"/>
              <a:gd name="T20" fmla="*/ 2147483647 w 123"/>
              <a:gd name="T21" fmla="*/ 2147483647 h 180"/>
              <a:gd name="T22" fmla="*/ 2147483647 w 123"/>
              <a:gd name="T23" fmla="*/ 2147483647 h 180"/>
              <a:gd name="T24" fmla="*/ 2147483647 w 123"/>
              <a:gd name="T25" fmla="*/ 2147483647 h 180"/>
              <a:gd name="T26" fmla="*/ 2147483647 w 123"/>
              <a:gd name="T27" fmla="*/ 2147483647 h 180"/>
              <a:gd name="T28" fmla="*/ 2147483647 w 123"/>
              <a:gd name="T29" fmla="*/ 2147483647 h 180"/>
              <a:gd name="T30" fmla="*/ 2147483647 w 123"/>
              <a:gd name="T31" fmla="*/ 2147483647 h 180"/>
              <a:gd name="T32" fmla="*/ 2147483647 w 123"/>
              <a:gd name="T33" fmla="*/ 2147483647 h 180"/>
              <a:gd name="T34" fmla="*/ 2147483647 w 123"/>
              <a:gd name="T35" fmla="*/ 2147483647 h 180"/>
              <a:gd name="T36" fmla="*/ 2147483647 w 123"/>
              <a:gd name="T37" fmla="*/ 2147483647 h 180"/>
              <a:gd name="T38" fmla="*/ 2147483647 w 123"/>
              <a:gd name="T39" fmla="*/ 2147483647 h 180"/>
              <a:gd name="T40" fmla="*/ 2147483647 w 123"/>
              <a:gd name="T41" fmla="*/ 0 h 180"/>
              <a:gd name="T42" fmla="*/ 2147483647 w 123"/>
              <a:gd name="T43" fmla="*/ 0 h 180"/>
              <a:gd name="T44" fmla="*/ 2147483647 w 123"/>
              <a:gd name="T45" fmla="*/ 2147483647 h 180"/>
              <a:gd name="T46" fmla="*/ 2147483647 w 123"/>
              <a:gd name="T47" fmla="*/ 2147483647 h 180"/>
              <a:gd name="T48" fmla="*/ 2147483647 w 123"/>
              <a:gd name="T49" fmla="*/ 2147483647 h 180"/>
              <a:gd name="T50" fmla="*/ 2147483647 w 123"/>
              <a:gd name="T51" fmla="*/ 2147483647 h 180"/>
              <a:gd name="T52" fmla="*/ 2147483647 w 123"/>
              <a:gd name="T53" fmla="*/ 2147483647 h 180"/>
              <a:gd name="T54" fmla="*/ 2147483647 w 123"/>
              <a:gd name="T55" fmla="*/ 2147483647 h 180"/>
              <a:gd name="T56" fmla="*/ 2147483647 w 123"/>
              <a:gd name="T57" fmla="*/ 2147483647 h 180"/>
              <a:gd name="T58" fmla="*/ 2147483647 w 123"/>
              <a:gd name="T59" fmla="*/ 2147483647 h 180"/>
              <a:gd name="T60" fmla="*/ 2147483647 w 123"/>
              <a:gd name="T61" fmla="*/ 2147483647 h 180"/>
              <a:gd name="T62" fmla="*/ 2147483647 w 123"/>
              <a:gd name="T63" fmla="*/ 2147483647 h 180"/>
              <a:gd name="T64" fmla="*/ 2147483647 w 123"/>
              <a:gd name="T65" fmla="*/ 2147483647 h 180"/>
              <a:gd name="T66" fmla="*/ 2147483647 w 123"/>
              <a:gd name="T67" fmla="*/ 2147483647 h 180"/>
              <a:gd name="T68" fmla="*/ 2147483647 w 123"/>
              <a:gd name="T69" fmla="*/ 2147483647 h 180"/>
              <a:gd name="T70" fmla="*/ 2147483647 w 123"/>
              <a:gd name="T71" fmla="*/ 2147483647 h 180"/>
              <a:gd name="T72" fmla="*/ 2147483647 w 123"/>
              <a:gd name="T73" fmla="*/ 2147483647 h 180"/>
              <a:gd name="T74" fmla="*/ 2147483647 w 123"/>
              <a:gd name="T75" fmla="*/ 2147483647 h 180"/>
              <a:gd name="T76" fmla="*/ 2147483647 w 123"/>
              <a:gd name="T77" fmla="*/ 2147483647 h 180"/>
              <a:gd name="T78" fmla="*/ 2147483647 w 123"/>
              <a:gd name="T79" fmla="*/ 2147483647 h 180"/>
              <a:gd name="T80" fmla="*/ 2147483647 w 123"/>
              <a:gd name="T81" fmla="*/ 2147483647 h 180"/>
              <a:gd name="T82" fmla="*/ 2147483647 w 123"/>
              <a:gd name="T83" fmla="*/ 2147483647 h 180"/>
              <a:gd name="T84" fmla="*/ 2147483647 w 123"/>
              <a:gd name="T85" fmla="*/ 2147483647 h 180"/>
              <a:gd name="T86" fmla="*/ 2147483647 w 123"/>
              <a:gd name="T87" fmla="*/ 2147483647 h 180"/>
              <a:gd name="T88" fmla="*/ 2147483647 w 123"/>
              <a:gd name="T89" fmla="*/ 2147483647 h 180"/>
              <a:gd name="T90" fmla="*/ 2147483647 w 123"/>
              <a:gd name="T91" fmla="*/ 2147483647 h 180"/>
              <a:gd name="T92" fmla="*/ 2147483647 w 123"/>
              <a:gd name="T93" fmla="*/ 2147483647 h 180"/>
              <a:gd name="T94" fmla="*/ 2147483647 w 123"/>
              <a:gd name="T95" fmla="*/ 2147483647 h 180"/>
              <a:gd name="T96" fmla="*/ 2147483647 w 123"/>
              <a:gd name="T97" fmla="*/ 2147483647 h 180"/>
              <a:gd name="T98" fmla="*/ 2147483647 w 123"/>
              <a:gd name="T99" fmla="*/ 2147483647 h 180"/>
              <a:gd name="T100" fmla="*/ 2147483647 w 123"/>
              <a:gd name="T101" fmla="*/ 2147483647 h 180"/>
              <a:gd name="T102" fmla="*/ 0 w 123"/>
              <a:gd name="T103" fmla="*/ 2147483647 h 180"/>
              <a:gd name="T104" fmla="*/ 0 w 123"/>
              <a:gd name="T105" fmla="*/ 2147483647 h 180"/>
              <a:gd name="T106" fmla="*/ 0 w 123"/>
              <a:gd name="T107" fmla="*/ 2147483647 h 180"/>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123"/>
              <a:gd name="T163" fmla="*/ 0 h 180"/>
              <a:gd name="T164" fmla="*/ 123 w 123"/>
              <a:gd name="T165" fmla="*/ 180 h 180"/>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123" h="180">
                <a:moveTo>
                  <a:pt x="0" y="118"/>
                </a:moveTo>
                <a:lnTo>
                  <a:pt x="17" y="118"/>
                </a:lnTo>
                <a:lnTo>
                  <a:pt x="17" y="135"/>
                </a:lnTo>
                <a:lnTo>
                  <a:pt x="22" y="146"/>
                </a:lnTo>
                <a:lnTo>
                  <a:pt x="22" y="152"/>
                </a:lnTo>
                <a:lnTo>
                  <a:pt x="34" y="157"/>
                </a:lnTo>
                <a:lnTo>
                  <a:pt x="39" y="163"/>
                </a:lnTo>
                <a:lnTo>
                  <a:pt x="50" y="163"/>
                </a:lnTo>
                <a:lnTo>
                  <a:pt x="62" y="168"/>
                </a:lnTo>
                <a:lnTo>
                  <a:pt x="73" y="168"/>
                </a:lnTo>
                <a:lnTo>
                  <a:pt x="84" y="163"/>
                </a:lnTo>
                <a:lnTo>
                  <a:pt x="90" y="157"/>
                </a:lnTo>
                <a:lnTo>
                  <a:pt x="95" y="157"/>
                </a:lnTo>
                <a:lnTo>
                  <a:pt x="101" y="152"/>
                </a:lnTo>
                <a:lnTo>
                  <a:pt x="101" y="146"/>
                </a:lnTo>
                <a:lnTo>
                  <a:pt x="107" y="140"/>
                </a:lnTo>
                <a:lnTo>
                  <a:pt x="107" y="129"/>
                </a:lnTo>
                <a:lnTo>
                  <a:pt x="107" y="124"/>
                </a:lnTo>
                <a:lnTo>
                  <a:pt x="101" y="118"/>
                </a:lnTo>
                <a:lnTo>
                  <a:pt x="95" y="112"/>
                </a:lnTo>
                <a:lnTo>
                  <a:pt x="95" y="107"/>
                </a:lnTo>
                <a:lnTo>
                  <a:pt x="84" y="101"/>
                </a:lnTo>
                <a:lnTo>
                  <a:pt x="73" y="101"/>
                </a:lnTo>
                <a:lnTo>
                  <a:pt x="39" y="90"/>
                </a:lnTo>
                <a:lnTo>
                  <a:pt x="34" y="84"/>
                </a:lnTo>
                <a:lnTo>
                  <a:pt x="22" y="79"/>
                </a:lnTo>
                <a:lnTo>
                  <a:pt x="17" y="73"/>
                </a:lnTo>
                <a:lnTo>
                  <a:pt x="11" y="68"/>
                </a:lnTo>
                <a:lnTo>
                  <a:pt x="11" y="62"/>
                </a:lnTo>
                <a:lnTo>
                  <a:pt x="6" y="56"/>
                </a:lnTo>
                <a:lnTo>
                  <a:pt x="6" y="51"/>
                </a:lnTo>
                <a:lnTo>
                  <a:pt x="6" y="39"/>
                </a:lnTo>
                <a:lnTo>
                  <a:pt x="6" y="34"/>
                </a:lnTo>
                <a:lnTo>
                  <a:pt x="11" y="23"/>
                </a:lnTo>
                <a:lnTo>
                  <a:pt x="17" y="17"/>
                </a:lnTo>
                <a:lnTo>
                  <a:pt x="22" y="11"/>
                </a:lnTo>
                <a:lnTo>
                  <a:pt x="28" y="6"/>
                </a:lnTo>
                <a:lnTo>
                  <a:pt x="34" y="0"/>
                </a:lnTo>
                <a:lnTo>
                  <a:pt x="50" y="0"/>
                </a:lnTo>
                <a:lnTo>
                  <a:pt x="67" y="0"/>
                </a:lnTo>
                <a:lnTo>
                  <a:pt x="79" y="0"/>
                </a:lnTo>
                <a:lnTo>
                  <a:pt x="95" y="6"/>
                </a:lnTo>
                <a:lnTo>
                  <a:pt x="101" y="6"/>
                </a:lnTo>
                <a:lnTo>
                  <a:pt x="107" y="11"/>
                </a:lnTo>
                <a:lnTo>
                  <a:pt x="112" y="17"/>
                </a:lnTo>
                <a:lnTo>
                  <a:pt x="118" y="23"/>
                </a:lnTo>
                <a:lnTo>
                  <a:pt x="118" y="34"/>
                </a:lnTo>
                <a:lnTo>
                  <a:pt x="118" y="45"/>
                </a:lnTo>
                <a:lnTo>
                  <a:pt x="123" y="45"/>
                </a:lnTo>
                <a:lnTo>
                  <a:pt x="123" y="56"/>
                </a:lnTo>
                <a:lnTo>
                  <a:pt x="107" y="56"/>
                </a:lnTo>
                <a:lnTo>
                  <a:pt x="101" y="45"/>
                </a:lnTo>
                <a:lnTo>
                  <a:pt x="101" y="34"/>
                </a:lnTo>
                <a:lnTo>
                  <a:pt x="101" y="28"/>
                </a:lnTo>
                <a:lnTo>
                  <a:pt x="95" y="23"/>
                </a:lnTo>
                <a:lnTo>
                  <a:pt x="90" y="23"/>
                </a:lnTo>
                <a:lnTo>
                  <a:pt x="84" y="17"/>
                </a:lnTo>
                <a:lnTo>
                  <a:pt x="73" y="17"/>
                </a:lnTo>
                <a:lnTo>
                  <a:pt x="62" y="11"/>
                </a:lnTo>
                <a:lnTo>
                  <a:pt x="56" y="11"/>
                </a:lnTo>
                <a:lnTo>
                  <a:pt x="45" y="17"/>
                </a:lnTo>
                <a:lnTo>
                  <a:pt x="39" y="17"/>
                </a:lnTo>
                <a:lnTo>
                  <a:pt x="34" y="23"/>
                </a:lnTo>
                <a:lnTo>
                  <a:pt x="28" y="28"/>
                </a:lnTo>
                <a:lnTo>
                  <a:pt x="28" y="34"/>
                </a:lnTo>
                <a:lnTo>
                  <a:pt x="22" y="39"/>
                </a:lnTo>
                <a:lnTo>
                  <a:pt x="22" y="45"/>
                </a:lnTo>
                <a:lnTo>
                  <a:pt x="22" y="51"/>
                </a:lnTo>
                <a:lnTo>
                  <a:pt x="28" y="56"/>
                </a:lnTo>
                <a:lnTo>
                  <a:pt x="28" y="62"/>
                </a:lnTo>
                <a:lnTo>
                  <a:pt x="34" y="68"/>
                </a:lnTo>
                <a:lnTo>
                  <a:pt x="39" y="68"/>
                </a:lnTo>
                <a:lnTo>
                  <a:pt x="45" y="73"/>
                </a:lnTo>
                <a:lnTo>
                  <a:pt x="90" y="84"/>
                </a:lnTo>
                <a:lnTo>
                  <a:pt x="95" y="90"/>
                </a:lnTo>
                <a:lnTo>
                  <a:pt x="101" y="96"/>
                </a:lnTo>
                <a:lnTo>
                  <a:pt x="107" y="96"/>
                </a:lnTo>
                <a:lnTo>
                  <a:pt x="112" y="101"/>
                </a:lnTo>
                <a:lnTo>
                  <a:pt x="118" y="107"/>
                </a:lnTo>
                <a:lnTo>
                  <a:pt x="118" y="112"/>
                </a:lnTo>
                <a:lnTo>
                  <a:pt x="118" y="118"/>
                </a:lnTo>
                <a:lnTo>
                  <a:pt x="123" y="124"/>
                </a:lnTo>
                <a:lnTo>
                  <a:pt x="123" y="135"/>
                </a:lnTo>
                <a:lnTo>
                  <a:pt x="123" y="140"/>
                </a:lnTo>
                <a:lnTo>
                  <a:pt x="118" y="152"/>
                </a:lnTo>
                <a:lnTo>
                  <a:pt x="112" y="163"/>
                </a:lnTo>
                <a:lnTo>
                  <a:pt x="107" y="168"/>
                </a:lnTo>
                <a:lnTo>
                  <a:pt x="101" y="174"/>
                </a:lnTo>
                <a:lnTo>
                  <a:pt x="90" y="180"/>
                </a:lnTo>
                <a:lnTo>
                  <a:pt x="73" y="180"/>
                </a:lnTo>
                <a:lnTo>
                  <a:pt x="62" y="180"/>
                </a:lnTo>
                <a:lnTo>
                  <a:pt x="45" y="180"/>
                </a:lnTo>
                <a:lnTo>
                  <a:pt x="28" y="174"/>
                </a:lnTo>
                <a:lnTo>
                  <a:pt x="17" y="168"/>
                </a:lnTo>
                <a:lnTo>
                  <a:pt x="11" y="163"/>
                </a:lnTo>
                <a:lnTo>
                  <a:pt x="6" y="152"/>
                </a:lnTo>
                <a:lnTo>
                  <a:pt x="0" y="146"/>
                </a:lnTo>
                <a:lnTo>
                  <a:pt x="0" y="135"/>
                </a:lnTo>
                <a:lnTo>
                  <a:pt x="0" y="124"/>
                </a:lnTo>
                <a:lnTo>
                  <a:pt x="0" y="118"/>
                </a:lnTo>
                <a:close/>
              </a:path>
            </a:pathLst>
          </a:custGeom>
          <a:solidFill>
            <a:srgbClr val="3366FF">
              <a:alpha val="50195"/>
            </a:srgbClr>
          </a:solidFill>
          <a:ln w="9525">
            <a:noFill/>
            <a:prstDash val="solid"/>
            <a:round/>
            <a:headEnd/>
            <a:tailEnd/>
          </a:ln>
        </p:spPr>
        <p:txBody>
          <a:bodyPr/>
          <a:lstStyle/>
          <a:p>
            <a:endParaRPr lang="en-US"/>
          </a:p>
        </p:txBody>
      </p:sp>
      <p:sp>
        <p:nvSpPr>
          <p:cNvPr id="15374" name="Freeform 14"/>
          <p:cNvSpPr>
            <a:spLocks/>
          </p:cNvSpPr>
          <p:nvPr/>
        </p:nvSpPr>
        <p:spPr bwMode="auto">
          <a:xfrm>
            <a:off x="5211763" y="6159500"/>
            <a:ext cx="257175" cy="293688"/>
          </a:xfrm>
          <a:custGeom>
            <a:avLst/>
            <a:gdLst>
              <a:gd name="T0" fmla="*/ 0 w 162"/>
              <a:gd name="T1" fmla="*/ 2147483647 h 185"/>
              <a:gd name="T2" fmla="*/ 0 w 162"/>
              <a:gd name="T3" fmla="*/ 2147483647 h 185"/>
              <a:gd name="T4" fmla="*/ 2147483647 w 162"/>
              <a:gd name="T5" fmla="*/ 2147483647 h 185"/>
              <a:gd name="T6" fmla="*/ 2147483647 w 162"/>
              <a:gd name="T7" fmla="*/ 2147483647 h 185"/>
              <a:gd name="T8" fmla="*/ 2147483647 w 162"/>
              <a:gd name="T9" fmla="*/ 0 h 185"/>
              <a:gd name="T10" fmla="*/ 2147483647 w 162"/>
              <a:gd name="T11" fmla="*/ 0 h 185"/>
              <a:gd name="T12" fmla="*/ 2147483647 w 162"/>
              <a:gd name="T13" fmla="*/ 2147483647 h 185"/>
              <a:gd name="T14" fmla="*/ 2147483647 w 162"/>
              <a:gd name="T15" fmla="*/ 2147483647 h 185"/>
              <a:gd name="T16" fmla="*/ 2147483647 w 162"/>
              <a:gd name="T17" fmla="*/ 2147483647 h 185"/>
              <a:gd name="T18" fmla="*/ 2147483647 w 162"/>
              <a:gd name="T19" fmla="*/ 2147483647 h 185"/>
              <a:gd name="T20" fmla="*/ 2147483647 w 162"/>
              <a:gd name="T21" fmla="*/ 2147483647 h 185"/>
              <a:gd name="T22" fmla="*/ 2147483647 w 162"/>
              <a:gd name="T23" fmla="*/ 2147483647 h 185"/>
              <a:gd name="T24" fmla="*/ 2147483647 w 162"/>
              <a:gd name="T25" fmla="*/ 2147483647 h 185"/>
              <a:gd name="T26" fmla="*/ 2147483647 w 162"/>
              <a:gd name="T27" fmla="*/ 2147483647 h 185"/>
              <a:gd name="T28" fmla="*/ 2147483647 w 162"/>
              <a:gd name="T29" fmla="*/ 2147483647 h 185"/>
              <a:gd name="T30" fmla="*/ 2147483647 w 162"/>
              <a:gd name="T31" fmla="*/ 2147483647 h 185"/>
              <a:gd name="T32" fmla="*/ 2147483647 w 162"/>
              <a:gd name="T33" fmla="*/ 2147483647 h 185"/>
              <a:gd name="T34" fmla="*/ 2147483647 w 162"/>
              <a:gd name="T35" fmla="*/ 2147483647 h 185"/>
              <a:gd name="T36" fmla="*/ 2147483647 w 162"/>
              <a:gd name="T37" fmla="*/ 2147483647 h 185"/>
              <a:gd name="T38" fmla="*/ 2147483647 w 162"/>
              <a:gd name="T39" fmla="*/ 2147483647 h 185"/>
              <a:gd name="T40" fmla="*/ 2147483647 w 162"/>
              <a:gd name="T41" fmla="*/ 2147483647 h 185"/>
              <a:gd name="T42" fmla="*/ 2147483647 w 162"/>
              <a:gd name="T43" fmla="*/ 2147483647 h 185"/>
              <a:gd name="T44" fmla="*/ 2147483647 w 162"/>
              <a:gd name="T45" fmla="*/ 2147483647 h 185"/>
              <a:gd name="T46" fmla="*/ 2147483647 w 162"/>
              <a:gd name="T47" fmla="*/ 2147483647 h 185"/>
              <a:gd name="T48" fmla="*/ 2147483647 w 162"/>
              <a:gd name="T49" fmla="*/ 2147483647 h 185"/>
              <a:gd name="T50" fmla="*/ 2147483647 w 162"/>
              <a:gd name="T51" fmla="*/ 2147483647 h 185"/>
              <a:gd name="T52" fmla="*/ 2147483647 w 162"/>
              <a:gd name="T53" fmla="*/ 2147483647 h 185"/>
              <a:gd name="T54" fmla="*/ 2147483647 w 162"/>
              <a:gd name="T55" fmla="*/ 2147483647 h 185"/>
              <a:gd name="T56" fmla="*/ 2147483647 w 162"/>
              <a:gd name="T57" fmla="*/ 2147483647 h 185"/>
              <a:gd name="T58" fmla="*/ 2147483647 w 162"/>
              <a:gd name="T59" fmla="*/ 2147483647 h 185"/>
              <a:gd name="T60" fmla="*/ 2147483647 w 162"/>
              <a:gd name="T61" fmla="*/ 2147483647 h 185"/>
              <a:gd name="T62" fmla="*/ 2147483647 w 162"/>
              <a:gd name="T63" fmla="*/ 2147483647 h 185"/>
              <a:gd name="T64" fmla="*/ 2147483647 w 162"/>
              <a:gd name="T65" fmla="*/ 2147483647 h 185"/>
              <a:gd name="T66" fmla="*/ 2147483647 w 162"/>
              <a:gd name="T67" fmla="*/ 2147483647 h 185"/>
              <a:gd name="T68" fmla="*/ 2147483647 w 162"/>
              <a:gd name="T69" fmla="*/ 2147483647 h 185"/>
              <a:gd name="T70" fmla="*/ 2147483647 w 162"/>
              <a:gd name="T71" fmla="*/ 2147483647 h 185"/>
              <a:gd name="T72" fmla="*/ 2147483647 w 162"/>
              <a:gd name="T73" fmla="*/ 2147483647 h 185"/>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62"/>
              <a:gd name="T112" fmla="*/ 0 h 185"/>
              <a:gd name="T113" fmla="*/ 162 w 162"/>
              <a:gd name="T114" fmla="*/ 185 h 185"/>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62" h="185">
                <a:moveTo>
                  <a:pt x="5" y="112"/>
                </a:moveTo>
                <a:lnTo>
                  <a:pt x="0" y="95"/>
                </a:lnTo>
                <a:lnTo>
                  <a:pt x="0" y="84"/>
                </a:lnTo>
                <a:lnTo>
                  <a:pt x="0" y="61"/>
                </a:lnTo>
                <a:lnTo>
                  <a:pt x="11" y="39"/>
                </a:lnTo>
                <a:lnTo>
                  <a:pt x="17" y="28"/>
                </a:lnTo>
                <a:lnTo>
                  <a:pt x="28" y="16"/>
                </a:lnTo>
                <a:lnTo>
                  <a:pt x="39" y="11"/>
                </a:lnTo>
                <a:lnTo>
                  <a:pt x="56" y="5"/>
                </a:lnTo>
                <a:lnTo>
                  <a:pt x="73" y="0"/>
                </a:lnTo>
                <a:lnTo>
                  <a:pt x="89" y="0"/>
                </a:lnTo>
                <a:lnTo>
                  <a:pt x="101" y="0"/>
                </a:lnTo>
                <a:lnTo>
                  <a:pt x="112" y="5"/>
                </a:lnTo>
                <a:lnTo>
                  <a:pt x="129" y="16"/>
                </a:lnTo>
                <a:lnTo>
                  <a:pt x="140" y="28"/>
                </a:lnTo>
                <a:lnTo>
                  <a:pt x="151" y="44"/>
                </a:lnTo>
                <a:lnTo>
                  <a:pt x="157" y="61"/>
                </a:lnTo>
                <a:lnTo>
                  <a:pt x="162" y="89"/>
                </a:lnTo>
                <a:lnTo>
                  <a:pt x="162" y="112"/>
                </a:lnTo>
                <a:lnTo>
                  <a:pt x="162" y="128"/>
                </a:lnTo>
                <a:lnTo>
                  <a:pt x="157" y="140"/>
                </a:lnTo>
                <a:lnTo>
                  <a:pt x="145" y="151"/>
                </a:lnTo>
                <a:lnTo>
                  <a:pt x="140" y="162"/>
                </a:lnTo>
                <a:lnTo>
                  <a:pt x="129" y="173"/>
                </a:lnTo>
                <a:lnTo>
                  <a:pt x="112" y="179"/>
                </a:lnTo>
                <a:lnTo>
                  <a:pt x="95" y="185"/>
                </a:lnTo>
                <a:lnTo>
                  <a:pt x="78" y="185"/>
                </a:lnTo>
                <a:lnTo>
                  <a:pt x="67" y="179"/>
                </a:lnTo>
                <a:lnTo>
                  <a:pt x="56" y="179"/>
                </a:lnTo>
                <a:lnTo>
                  <a:pt x="45" y="168"/>
                </a:lnTo>
                <a:lnTo>
                  <a:pt x="33" y="162"/>
                </a:lnTo>
                <a:lnTo>
                  <a:pt x="22" y="145"/>
                </a:lnTo>
                <a:lnTo>
                  <a:pt x="11" y="134"/>
                </a:lnTo>
                <a:lnTo>
                  <a:pt x="11" y="123"/>
                </a:lnTo>
                <a:lnTo>
                  <a:pt x="5" y="112"/>
                </a:lnTo>
                <a:lnTo>
                  <a:pt x="22" y="106"/>
                </a:lnTo>
                <a:lnTo>
                  <a:pt x="17" y="95"/>
                </a:lnTo>
                <a:lnTo>
                  <a:pt x="17" y="84"/>
                </a:lnTo>
                <a:lnTo>
                  <a:pt x="17" y="61"/>
                </a:lnTo>
                <a:lnTo>
                  <a:pt x="22" y="44"/>
                </a:lnTo>
                <a:lnTo>
                  <a:pt x="33" y="39"/>
                </a:lnTo>
                <a:lnTo>
                  <a:pt x="39" y="28"/>
                </a:lnTo>
                <a:lnTo>
                  <a:pt x="50" y="22"/>
                </a:lnTo>
                <a:lnTo>
                  <a:pt x="61" y="16"/>
                </a:lnTo>
                <a:lnTo>
                  <a:pt x="73" y="16"/>
                </a:lnTo>
                <a:lnTo>
                  <a:pt x="84" y="16"/>
                </a:lnTo>
                <a:lnTo>
                  <a:pt x="95" y="16"/>
                </a:lnTo>
                <a:lnTo>
                  <a:pt x="106" y="22"/>
                </a:lnTo>
                <a:lnTo>
                  <a:pt x="112" y="28"/>
                </a:lnTo>
                <a:lnTo>
                  <a:pt x="123" y="33"/>
                </a:lnTo>
                <a:lnTo>
                  <a:pt x="134" y="50"/>
                </a:lnTo>
                <a:lnTo>
                  <a:pt x="140" y="67"/>
                </a:lnTo>
                <a:lnTo>
                  <a:pt x="145" y="89"/>
                </a:lnTo>
                <a:lnTo>
                  <a:pt x="145" y="112"/>
                </a:lnTo>
                <a:lnTo>
                  <a:pt x="145" y="123"/>
                </a:lnTo>
                <a:lnTo>
                  <a:pt x="140" y="134"/>
                </a:lnTo>
                <a:lnTo>
                  <a:pt x="134" y="145"/>
                </a:lnTo>
                <a:lnTo>
                  <a:pt x="129" y="151"/>
                </a:lnTo>
                <a:lnTo>
                  <a:pt x="117" y="157"/>
                </a:lnTo>
                <a:lnTo>
                  <a:pt x="106" y="162"/>
                </a:lnTo>
                <a:lnTo>
                  <a:pt x="95" y="168"/>
                </a:lnTo>
                <a:lnTo>
                  <a:pt x="84" y="168"/>
                </a:lnTo>
                <a:lnTo>
                  <a:pt x="73" y="162"/>
                </a:lnTo>
                <a:lnTo>
                  <a:pt x="61" y="162"/>
                </a:lnTo>
                <a:lnTo>
                  <a:pt x="56" y="157"/>
                </a:lnTo>
                <a:lnTo>
                  <a:pt x="45" y="151"/>
                </a:lnTo>
                <a:lnTo>
                  <a:pt x="33" y="140"/>
                </a:lnTo>
                <a:lnTo>
                  <a:pt x="28" y="128"/>
                </a:lnTo>
                <a:lnTo>
                  <a:pt x="28" y="117"/>
                </a:lnTo>
                <a:lnTo>
                  <a:pt x="22" y="106"/>
                </a:lnTo>
                <a:lnTo>
                  <a:pt x="5" y="112"/>
                </a:lnTo>
                <a:close/>
              </a:path>
            </a:pathLst>
          </a:custGeom>
          <a:solidFill>
            <a:srgbClr val="3366FF">
              <a:alpha val="50195"/>
            </a:srgbClr>
          </a:solidFill>
          <a:ln w="9525">
            <a:noFill/>
            <a:prstDash val="solid"/>
            <a:round/>
            <a:headEnd/>
            <a:tailEnd/>
          </a:ln>
        </p:spPr>
        <p:txBody>
          <a:bodyPr/>
          <a:lstStyle/>
          <a:p>
            <a:endParaRPr lang="en-US"/>
          </a:p>
        </p:txBody>
      </p:sp>
      <p:sp>
        <p:nvSpPr>
          <p:cNvPr id="15375" name="Freeform 15"/>
          <p:cNvSpPr>
            <a:spLocks/>
          </p:cNvSpPr>
          <p:nvPr/>
        </p:nvSpPr>
        <p:spPr bwMode="auto">
          <a:xfrm>
            <a:off x="5532438" y="6007100"/>
            <a:ext cx="204787" cy="330200"/>
          </a:xfrm>
          <a:custGeom>
            <a:avLst/>
            <a:gdLst>
              <a:gd name="T0" fmla="*/ 0 w 129"/>
              <a:gd name="T1" fmla="*/ 2147483647 h 208"/>
              <a:gd name="T2" fmla="*/ 2147483647 w 129"/>
              <a:gd name="T3" fmla="*/ 0 h 208"/>
              <a:gd name="T4" fmla="*/ 2147483647 w 129"/>
              <a:gd name="T5" fmla="*/ 2147483647 h 208"/>
              <a:gd name="T6" fmla="*/ 2147483647 w 129"/>
              <a:gd name="T7" fmla="*/ 2147483647 h 208"/>
              <a:gd name="T8" fmla="*/ 2147483647 w 129"/>
              <a:gd name="T9" fmla="*/ 2147483647 h 208"/>
              <a:gd name="T10" fmla="*/ 2147483647 w 129"/>
              <a:gd name="T11" fmla="*/ 2147483647 h 208"/>
              <a:gd name="T12" fmla="*/ 2147483647 w 129"/>
              <a:gd name="T13" fmla="*/ 2147483647 h 208"/>
              <a:gd name="T14" fmla="*/ 2147483647 w 129"/>
              <a:gd name="T15" fmla="*/ 2147483647 h 208"/>
              <a:gd name="T16" fmla="*/ 2147483647 w 129"/>
              <a:gd name="T17" fmla="*/ 2147483647 h 208"/>
              <a:gd name="T18" fmla="*/ 2147483647 w 129"/>
              <a:gd name="T19" fmla="*/ 2147483647 h 208"/>
              <a:gd name="T20" fmla="*/ 0 w 129"/>
              <a:gd name="T21" fmla="*/ 2147483647 h 208"/>
              <a:gd name="T22" fmla="*/ 0 w 129"/>
              <a:gd name="T23" fmla="*/ 2147483647 h 20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29"/>
              <a:gd name="T37" fmla="*/ 0 h 208"/>
              <a:gd name="T38" fmla="*/ 129 w 129"/>
              <a:gd name="T39" fmla="*/ 208 h 20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29" h="208">
                <a:moveTo>
                  <a:pt x="0" y="45"/>
                </a:moveTo>
                <a:lnTo>
                  <a:pt x="100" y="0"/>
                </a:lnTo>
                <a:lnTo>
                  <a:pt x="106" y="17"/>
                </a:lnTo>
                <a:lnTo>
                  <a:pt x="22" y="56"/>
                </a:lnTo>
                <a:lnTo>
                  <a:pt x="44" y="112"/>
                </a:lnTo>
                <a:lnTo>
                  <a:pt x="123" y="79"/>
                </a:lnTo>
                <a:lnTo>
                  <a:pt x="129" y="90"/>
                </a:lnTo>
                <a:lnTo>
                  <a:pt x="50" y="124"/>
                </a:lnTo>
                <a:lnTo>
                  <a:pt x="84" y="202"/>
                </a:lnTo>
                <a:lnTo>
                  <a:pt x="67" y="208"/>
                </a:lnTo>
                <a:lnTo>
                  <a:pt x="0" y="45"/>
                </a:lnTo>
                <a:close/>
              </a:path>
            </a:pathLst>
          </a:custGeom>
          <a:solidFill>
            <a:srgbClr val="3366FF">
              <a:alpha val="50195"/>
            </a:srgbClr>
          </a:solidFill>
          <a:ln w="9525">
            <a:noFill/>
            <a:prstDash val="solid"/>
            <a:round/>
            <a:headEnd/>
            <a:tailEnd/>
          </a:ln>
        </p:spPr>
        <p:txBody>
          <a:bodyPr/>
          <a:lstStyle/>
          <a:p>
            <a:endParaRPr lang="en-US"/>
          </a:p>
        </p:txBody>
      </p:sp>
      <p:sp>
        <p:nvSpPr>
          <p:cNvPr id="15376" name="Freeform 16"/>
          <p:cNvSpPr>
            <a:spLocks/>
          </p:cNvSpPr>
          <p:nvPr/>
        </p:nvSpPr>
        <p:spPr bwMode="auto">
          <a:xfrm>
            <a:off x="6261100" y="5597525"/>
            <a:ext cx="285750" cy="303213"/>
          </a:xfrm>
          <a:custGeom>
            <a:avLst/>
            <a:gdLst>
              <a:gd name="T0" fmla="*/ 2147483647 w 180"/>
              <a:gd name="T1" fmla="*/ 2147483647 h 191"/>
              <a:gd name="T2" fmla="*/ 2147483647 w 180"/>
              <a:gd name="T3" fmla="*/ 2147483647 h 191"/>
              <a:gd name="T4" fmla="*/ 2147483647 w 180"/>
              <a:gd name="T5" fmla="*/ 2147483647 h 191"/>
              <a:gd name="T6" fmla="*/ 2147483647 w 180"/>
              <a:gd name="T7" fmla="*/ 2147483647 h 191"/>
              <a:gd name="T8" fmla="*/ 0 w 180"/>
              <a:gd name="T9" fmla="*/ 2147483647 h 191"/>
              <a:gd name="T10" fmla="*/ 2147483647 w 180"/>
              <a:gd name="T11" fmla="*/ 0 h 191"/>
              <a:gd name="T12" fmla="*/ 2147483647 w 180"/>
              <a:gd name="T13" fmla="*/ 2147483647 h 191"/>
              <a:gd name="T14" fmla="*/ 2147483647 w 180"/>
              <a:gd name="T15" fmla="*/ 2147483647 h 191"/>
              <a:gd name="T16" fmla="*/ 2147483647 w 180"/>
              <a:gd name="T17" fmla="*/ 2147483647 h 191"/>
              <a:gd name="T18" fmla="*/ 2147483647 w 180"/>
              <a:gd name="T19" fmla="*/ 2147483647 h 191"/>
              <a:gd name="T20" fmla="*/ 2147483647 w 180"/>
              <a:gd name="T21" fmla="*/ 2147483647 h 191"/>
              <a:gd name="T22" fmla="*/ 2147483647 w 180"/>
              <a:gd name="T23" fmla="*/ 2147483647 h 191"/>
              <a:gd name="T24" fmla="*/ 2147483647 w 180"/>
              <a:gd name="T25" fmla="*/ 2147483647 h 191"/>
              <a:gd name="T26" fmla="*/ 2147483647 w 180"/>
              <a:gd name="T27" fmla="*/ 2147483647 h 191"/>
              <a:gd name="T28" fmla="*/ 2147483647 w 180"/>
              <a:gd name="T29" fmla="*/ 2147483647 h 191"/>
              <a:gd name="T30" fmla="*/ 2147483647 w 180"/>
              <a:gd name="T31" fmla="*/ 2147483647 h 191"/>
              <a:gd name="T32" fmla="*/ 2147483647 w 180"/>
              <a:gd name="T33" fmla="*/ 2147483647 h 19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80"/>
              <a:gd name="T52" fmla="*/ 0 h 191"/>
              <a:gd name="T53" fmla="*/ 180 w 180"/>
              <a:gd name="T54" fmla="*/ 191 h 19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80" h="191">
                <a:moveTo>
                  <a:pt x="62" y="124"/>
                </a:moveTo>
                <a:lnTo>
                  <a:pt x="79" y="180"/>
                </a:lnTo>
                <a:lnTo>
                  <a:pt x="68" y="191"/>
                </a:lnTo>
                <a:lnTo>
                  <a:pt x="0" y="17"/>
                </a:lnTo>
                <a:lnTo>
                  <a:pt x="12" y="0"/>
                </a:lnTo>
                <a:lnTo>
                  <a:pt x="180" y="84"/>
                </a:lnTo>
                <a:lnTo>
                  <a:pt x="169" y="96"/>
                </a:lnTo>
                <a:lnTo>
                  <a:pt x="112" y="68"/>
                </a:lnTo>
                <a:lnTo>
                  <a:pt x="62" y="124"/>
                </a:lnTo>
                <a:lnTo>
                  <a:pt x="51" y="107"/>
                </a:lnTo>
                <a:lnTo>
                  <a:pt x="17" y="23"/>
                </a:lnTo>
                <a:lnTo>
                  <a:pt x="101" y="62"/>
                </a:lnTo>
                <a:lnTo>
                  <a:pt x="51" y="107"/>
                </a:lnTo>
                <a:lnTo>
                  <a:pt x="62" y="124"/>
                </a:lnTo>
                <a:close/>
              </a:path>
            </a:pathLst>
          </a:custGeom>
          <a:solidFill>
            <a:srgbClr val="3366FF">
              <a:alpha val="50195"/>
            </a:srgbClr>
          </a:solidFill>
          <a:ln w="9525">
            <a:noFill/>
            <a:prstDash val="solid"/>
            <a:round/>
            <a:headEnd/>
            <a:tailEnd/>
          </a:ln>
        </p:spPr>
        <p:txBody>
          <a:bodyPr/>
          <a:lstStyle/>
          <a:p>
            <a:endParaRPr lang="en-US"/>
          </a:p>
        </p:txBody>
      </p:sp>
      <p:sp>
        <p:nvSpPr>
          <p:cNvPr id="15377" name="Freeform 17"/>
          <p:cNvSpPr>
            <a:spLocks/>
          </p:cNvSpPr>
          <p:nvPr/>
        </p:nvSpPr>
        <p:spPr bwMode="auto">
          <a:xfrm>
            <a:off x="6457950" y="5232400"/>
            <a:ext cx="373063" cy="374650"/>
          </a:xfrm>
          <a:custGeom>
            <a:avLst/>
            <a:gdLst>
              <a:gd name="T0" fmla="*/ 0 w 235"/>
              <a:gd name="T1" fmla="*/ 2147483647 h 236"/>
              <a:gd name="T2" fmla="*/ 2147483647 w 235"/>
              <a:gd name="T3" fmla="*/ 2147483647 h 236"/>
              <a:gd name="T4" fmla="*/ 2147483647 w 235"/>
              <a:gd name="T5" fmla="*/ 2147483647 h 236"/>
              <a:gd name="T6" fmla="*/ 2147483647 w 235"/>
              <a:gd name="T7" fmla="*/ 2147483647 h 236"/>
              <a:gd name="T8" fmla="*/ 2147483647 w 235"/>
              <a:gd name="T9" fmla="*/ 0 h 236"/>
              <a:gd name="T10" fmla="*/ 2147483647 w 235"/>
              <a:gd name="T11" fmla="*/ 2147483647 h 236"/>
              <a:gd name="T12" fmla="*/ 2147483647 w 235"/>
              <a:gd name="T13" fmla="*/ 2147483647 h 236"/>
              <a:gd name="T14" fmla="*/ 2147483647 w 235"/>
              <a:gd name="T15" fmla="*/ 2147483647 h 236"/>
              <a:gd name="T16" fmla="*/ 2147483647 w 235"/>
              <a:gd name="T17" fmla="*/ 2147483647 h 236"/>
              <a:gd name="T18" fmla="*/ 2147483647 w 235"/>
              <a:gd name="T19" fmla="*/ 2147483647 h 236"/>
              <a:gd name="T20" fmla="*/ 2147483647 w 235"/>
              <a:gd name="T21" fmla="*/ 2147483647 h 236"/>
              <a:gd name="T22" fmla="*/ 2147483647 w 235"/>
              <a:gd name="T23" fmla="*/ 2147483647 h 236"/>
              <a:gd name="T24" fmla="*/ 2147483647 w 235"/>
              <a:gd name="T25" fmla="*/ 2147483647 h 236"/>
              <a:gd name="T26" fmla="*/ 0 w 235"/>
              <a:gd name="T27" fmla="*/ 2147483647 h 236"/>
              <a:gd name="T28" fmla="*/ 0 w 235"/>
              <a:gd name="T29" fmla="*/ 2147483647 h 2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35"/>
              <a:gd name="T46" fmla="*/ 0 h 236"/>
              <a:gd name="T47" fmla="*/ 235 w 235"/>
              <a:gd name="T48" fmla="*/ 236 h 2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35" h="236">
                <a:moveTo>
                  <a:pt x="0" y="118"/>
                </a:moveTo>
                <a:lnTo>
                  <a:pt x="17" y="101"/>
                </a:lnTo>
                <a:lnTo>
                  <a:pt x="168" y="163"/>
                </a:lnTo>
                <a:lnTo>
                  <a:pt x="89" y="17"/>
                </a:lnTo>
                <a:lnTo>
                  <a:pt x="106" y="0"/>
                </a:lnTo>
                <a:lnTo>
                  <a:pt x="235" y="118"/>
                </a:lnTo>
                <a:lnTo>
                  <a:pt x="224" y="129"/>
                </a:lnTo>
                <a:lnTo>
                  <a:pt x="112" y="23"/>
                </a:lnTo>
                <a:lnTo>
                  <a:pt x="190" y="174"/>
                </a:lnTo>
                <a:lnTo>
                  <a:pt x="179" y="185"/>
                </a:lnTo>
                <a:lnTo>
                  <a:pt x="22" y="118"/>
                </a:lnTo>
                <a:lnTo>
                  <a:pt x="140" y="225"/>
                </a:lnTo>
                <a:lnTo>
                  <a:pt x="134" y="236"/>
                </a:lnTo>
                <a:lnTo>
                  <a:pt x="0" y="118"/>
                </a:lnTo>
                <a:close/>
              </a:path>
            </a:pathLst>
          </a:custGeom>
          <a:solidFill>
            <a:srgbClr val="3366FF">
              <a:alpha val="50195"/>
            </a:srgbClr>
          </a:solidFill>
          <a:ln w="9525">
            <a:noFill/>
            <a:prstDash val="solid"/>
            <a:round/>
            <a:headEnd/>
            <a:tailEnd/>
          </a:ln>
        </p:spPr>
        <p:txBody>
          <a:bodyPr/>
          <a:lstStyle/>
          <a:p>
            <a:endParaRPr lang="en-US"/>
          </a:p>
        </p:txBody>
      </p:sp>
      <p:sp>
        <p:nvSpPr>
          <p:cNvPr id="15378" name="Freeform 18"/>
          <p:cNvSpPr>
            <a:spLocks/>
          </p:cNvSpPr>
          <p:nvPr/>
        </p:nvSpPr>
        <p:spPr bwMode="auto">
          <a:xfrm>
            <a:off x="6697663" y="4983163"/>
            <a:ext cx="330200" cy="303212"/>
          </a:xfrm>
          <a:custGeom>
            <a:avLst/>
            <a:gdLst>
              <a:gd name="T0" fmla="*/ 0 w 208"/>
              <a:gd name="T1" fmla="*/ 2147483647 h 191"/>
              <a:gd name="T2" fmla="*/ 2147483647 w 208"/>
              <a:gd name="T3" fmla="*/ 0 h 191"/>
              <a:gd name="T4" fmla="*/ 2147483647 w 208"/>
              <a:gd name="T5" fmla="*/ 2147483647 h 191"/>
              <a:gd name="T6" fmla="*/ 2147483647 w 208"/>
              <a:gd name="T7" fmla="*/ 2147483647 h 191"/>
              <a:gd name="T8" fmla="*/ 2147483647 w 208"/>
              <a:gd name="T9" fmla="*/ 2147483647 h 191"/>
              <a:gd name="T10" fmla="*/ 2147483647 w 208"/>
              <a:gd name="T11" fmla="*/ 2147483647 h 191"/>
              <a:gd name="T12" fmla="*/ 2147483647 w 208"/>
              <a:gd name="T13" fmla="*/ 2147483647 h 191"/>
              <a:gd name="T14" fmla="*/ 2147483647 w 208"/>
              <a:gd name="T15" fmla="*/ 2147483647 h 191"/>
              <a:gd name="T16" fmla="*/ 2147483647 w 208"/>
              <a:gd name="T17" fmla="*/ 2147483647 h 191"/>
              <a:gd name="T18" fmla="*/ 2147483647 w 208"/>
              <a:gd name="T19" fmla="*/ 2147483647 h 191"/>
              <a:gd name="T20" fmla="*/ 2147483647 w 208"/>
              <a:gd name="T21" fmla="*/ 2147483647 h 191"/>
              <a:gd name="T22" fmla="*/ 2147483647 w 208"/>
              <a:gd name="T23" fmla="*/ 2147483647 h 191"/>
              <a:gd name="T24" fmla="*/ 0 w 208"/>
              <a:gd name="T25" fmla="*/ 2147483647 h 191"/>
              <a:gd name="T26" fmla="*/ 0 w 208"/>
              <a:gd name="T27" fmla="*/ 2147483647 h 191"/>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08"/>
              <a:gd name="T43" fmla="*/ 0 h 191"/>
              <a:gd name="T44" fmla="*/ 208 w 208"/>
              <a:gd name="T45" fmla="*/ 191 h 191"/>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08" h="191">
                <a:moveTo>
                  <a:pt x="0" y="101"/>
                </a:moveTo>
                <a:lnTo>
                  <a:pt x="56" y="0"/>
                </a:lnTo>
                <a:lnTo>
                  <a:pt x="73" y="12"/>
                </a:lnTo>
                <a:lnTo>
                  <a:pt x="23" y="96"/>
                </a:lnTo>
                <a:lnTo>
                  <a:pt x="73" y="129"/>
                </a:lnTo>
                <a:lnTo>
                  <a:pt x="118" y="51"/>
                </a:lnTo>
                <a:lnTo>
                  <a:pt x="135" y="57"/>
                </a:lnTo>
                <a:lnTo>
                  <a:pt x="84" y="135"/>
                </a:lnTo>
                <a:lnTo>
                  <a:pt x="140" y="169"/>
                </a:lnTo>
                <a:lnTo>
                  <a:pt x="196" y="85"/>
                </a:lnTo>
                <a:lnTo>
                  <a:pt x="208" y="96"/>
                </a:lnTo>
                <a:lnTo>
                  <a:pt x="146" y="191"/>
                </a:lnTo>
                <a:lnTo>
                  <a:pt x="0" y="101"/>
                </a:lnTo>
                <a:close/>
              </a:path>
            </a:pathLst>
          </a:custGeom>
          <a:solidFill>
            <a:srgbClr val="3366FF">
              <a:alpha val="50195"/>
            </a:srgbClr>
          </a:solidFill>
          <a:ln w="9525">
            <a:noFill/>
            <a:prstDash val="solid"/>
            <a:round/>
            <a:headEnd/>
            <a:tailEnd/>
          </a:ln>
        </p:spPr>
        <p:txBody>
          <a:bodyPr/>
          <a:lstStyle/>
          <a:p>
            <a:endParaRPr lang="en-US"/>
          </a:p>
        </p:txBody>
      </p:sp>
      <p:sp>
        <p:nvSpPr>
          <p:cNvPr id="15379" name="Freeform 19"/>
          <p:cNvSpPr>
            <a:spLocks/>
          </p:cNvSpPr>
          <p:nvPr/>
        </p:nvSpPr>
        <p:spPr bwMode="auto">
          <a:xfrm>
            <a:off x="6858000" y="4725988"/>
            <a:ext cx="338138" cy="276225"/>
          </a:xfrm>
          <a:custGeom>
            <a:avLst/>
            <a:gdLst>
              <a:gd name="T0" fmla="*/ 2147483647 w 213"/>
              <a:gd name="T1" fmla="*/ 2147483647 h 174"/>
              <a:gd name="T2" fmla="*/ 2147483647 w 213"/>
              <a:gd name="T3" fmla="*/ 2147483647 h 174"/>
              <a:gd name="T4" fmla="*/ 2147483647 w 213"/>
              <a:gd name="T5" fmla="*/ 2147483647 h 174"/>
              <a:gd name="T6" fmla="*/ 2147483647 w 213"/>
              <a:gd name="T7" fmla="*/ 0 h 174"/>
              <a:gd name="T8" fmla="*/ 2147483647 w 213"/>
              <a:gd name="T9" fmla="*/ 0 h 174"/>
              <a:gd name="T10" fmla="*/ 2147483647 w 213"/>
              <a:gd name="T11" fmla="*/ 2147483647 h 174"/>
              <a:gd name="T12" fmla="*/ 2147483647 w 213"/>
              <a:gd name="T13" fmla="*/ 2147483647 h 174"/>
              <a:gd name="T14" fmla="*/ 2147483647 w 213"/>
              <a:gd name="T15" fmla="*/ 2147483647 h 174"/>
              <a:gd name="T16" fmla="*/ 2147483647 w 213"/>
              <a:gd name="T17" fmla="*/ 2147483647 h 174"/>
              <a:gd name="T18" fmla="*/ 2147483647 w 213"/>
              <a:gd name="T19" fmla="*/ 2147483647 h 174"/>
              <a:gd name="T20" fmla="*/ 2147483647 w 213"/>
              <a:gd name="T21" fmla="*/ 2147483647 h 174"/>
              <a:gd name="T22" fmla="*/ 2147483647 w 213"/>
              <a:gd name="T23" fmla="*/ 2147483647 h 174"/>
              <a:gd name="T24" fmla="*/ 2147483647 w 213"/>
              <a:gd name="T25" fmla="*/ 2147483647 h 174"/>
              <a:gd name="T26" fmla="*/ 2147483647 w 213"/>
              <a:gd name="T27" fmla="*/ 2147483647 h 174"/>
              <a:gd name="T28" fmla="*/ 2147483647 w 213"/>
              <a:gd name="T29" fmla="*/ 2147483647 h 174"/>
              <a:gd name="T30" fmla="*/ 2147483647 w 213"/>
              <a:gd name="T31" fmla="*/ 2147483647 h 174"/>
              <a:gd name="T32" fmla="*/ 2147483647 w 213"/>
              <a:gd name="T33" fmla="*/ 2147483647 h 174"/>
              <a:gd name="T34" fmla="*/ 2147483647 w 213"/>
              <a:gd name="T35" fmla="*/ 2147483647 h 174"/>
              <a:gd name="T36" fmla="*/ 2147483647 w 213"/>
              <a:gd name="T37" fmla="*/ 2147483647 h 174"/>
              <a:gd name="T38" fmla="*/ 2147483647 w 213"/>
              <a:gd name="T39" fmla="*/ 2147483647 h 174"/>
              <a:gd name="T40" fmla="*/ 2147483647 w 213"/>
              <a:gd name="T41" fmla="*/ 2147483647 h 174"/>
              <a:gd name="T42" fmla="*/ 2147483647 w 213"/>
              <a:gd name="T43" fmla="*/ 2147483647 h 174"/>
              <a:gd name="T44" fmla="*/ 2147483647 w 213"/>
              <a:gd name="T45" fmla="*/ 2147483647 h 174"/>
              <a:gd name="T46" fmla="*/ 2147483647 w 213"/>
              <a:gd name="T47" fmla="*/ 2147483647 h 174"/>
              <a:gd name="T48" fmla="*/ 0 w 213"/>
              <a:gd name="T49" fmla="*/ 2147483647 h 174"/>
              <a:gd name="T50" fmla="*/ 2147483647 w 213"/>
              <a:gd name="T51" fmla="*/ 2147483647 h 174"/>
              <a:gd name="T52" fmla="*/ 2147483647 w 213"/>
              <a:gd name="T53" fmla="*/ 2147483647 h 174"/>
              <a:gd name="T54" fmla="*/ 2147483647 w 213"/>
              <a:gd name="T55" fmla="*/ 2147483647 h 174"/>
              <a:gd name="T56" fmla="*/ 2147483647 w 213"/>
              <a:gd name="T57" fmla="*/ 2147483647 h 174"/>
              <a:gd name="T58" fmla="*/ 2147483647 w 213"/>
              <a:gd name="T59" fmla="*/ 2147483647 h 174"/>
              <a:gd name="T60" fmla="*/ 2147483647 w 213"/>
              <a:gd name="T61" fmla="*/ 2147483647 h 174"/>
              <a:gd name="T62" fmla="*/ 2147483647 w 213"/>
              <a:gd name="T63" fmla="*/ 2147483647 h 174"/>
              <a:gd name="T64" fmla="*/ 2147483647 w 213"/>
              <a:gd name="T65" fmla="*/ 2147483647 h 174"/>
              <a:gd name="T66" fmla="*/ 2147483647 w 213"/>
              <a:gd name="T67" fmla="*/ 2147483647 h 174"/>
              <a:gd name="T68" fmla="*/ 2147483647 w 213"/>
              <a:gd name="T69" fmla="*/ 2147483647 h 174"/>
              <a:gd name="T70" fmla="*/ 2147483647 w 213"/>
              <a:gd name="T71" fmla="*/ 2147483647 h 174"/>
              <a:gd name="T72" fmla="*/ 0 w 213"/>
              <a:gd name="T73" fmla="*/ 2147483647 h 174"/>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213"/>
              <a:gd name="T112" fmla="*/ 0 h 174"/>
              <a:gd name="T113" fmla="*/ 213 w 213"/>
              <a:gd name="T114" fmla="*/ 174 h 174"/>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213" h="174">
                <a:moveTo>
                  <a:pt x="0" y="101"/>
                </a:moveTo>
                <a:lnTo>
                  <a:pt x="28" y="45"/>
                </a:lnTo>
                <a:lnTo>
                  <a:pt x="34" y="34"/>
                </a:lnTo>
                <a:lnTo>
                  <a:pt x="34" y="28"/>
                </a:lnTo>
                <a:lnTo>
                  <a:pt x="39" y="17"/>
                </a:lnTo>
                <a:lnTo>
                  <a:pt x="51" y="11"/>
                </a:lnTo>
                <a:lnTo>
                  <a:pt x="56" y="6"/>
                </a:lnTo>
                <a:lnTo>
                  <a:pt x="62" y="0"/>
                </a:lnTo>
                <a:lnTo>
                  <a:pt x="67" y="0"/>
                </a:lnTo>
                <a:lnTo>
                  <a:pt x="79" y="0"/>
                </a:lnTo>
                <a:lnTo>
                  <a:pt x="84" y="0"/>
                </a:lnTo>
                <a:lnTo>
                  <a:pt x="95" y="6"/>
                </a:lnTo>
                <a:lnTo>
                  <a:pt x="107" y="11"/>
                </a:lnTo>
                <a:lnTo>
                  <a:pt x="112" y="17"/>
                </a:lnTo>
                <a:lnTo>
                  <a:pt x="118" y="22"/>
                </a:lnTo>
                <a:lnTo>
                  <a:pt x="118" y="28"/>
                </a:lnTo>
                <a:lnTo>
                  <a:pt x="123" y="34"/>
                </a:lnTo>
                <a:lnTo>
                  <a:pt x="123" y="39"/>
                </a:lnTo>
                <a:lnTo>
                  <a:pt x="123" y="45"/>
                </a:lnTo>
                <a:lnTo>
                  <a:pt x="123" y="50"/>
                </a:lnTo>
                <a:lnTo>
                  <a:pt x="129" y="45"/>
                </a:lnTo>
                <a:lnTo>
                  <a:pt x="135" y="39"/>
                </a:lnTo>
                <a:lnTo>
                  <a:pt x="140" y="39"/>
                </a:lnTo>
                <a:lnTo>
                  <a:pt x="151" y="45"/>
                </a:lnTo>
                <a:lnTo>
                  <a:pt x="163" y="45"/>
                </a:lnTo>
                <a:lnTo>
                  <a:pt x="179" y="50"/>
                </a:lnTo>
                <a:lnTo>
                  <a:pt x="196" y="56"/>
                </a:lnTo>
                <a:lnTo>
                  <a:pt x="202" y="62"/>
                </a:lnTo>
                <a:lnTo>
                  <a:pt x="208" y="62"/>
                </a:lnTo>
                <a:lnTo>
                  <a:pt x="213" y="62"/>
                </a:lnTo>
                <a:lnTo>
                  <a:pt x="202" y="78"/>
                </a:lnTo>
                <a:lnTo>
                  <a:pt x="196" y="78"/>
                </a:lnTo>
                <a:lnTo>
                  <a:pt x="191" y="73"/>
                </a:lnTo>
                <a:lnTo>
                  <a:pt x="185" y="73"/>
                </a:lnTo>
                <a:lnTo>
                  <a:pt x="174" y="67"/>
                </a:lnTo>
                <a:lnTo>
                  <a:pt x="157" y="62"/>
                </a:lnTo>
                <a:lnTo>
                  <a:pt x="151" y="62"/>
                </a:lnTo>
                <a:lnTo>
                  <a:pt x="140" y="56"/>
                </a:lnTo>
                <a:lnTo>
                  <a:pt x="135" y="56"/>
                </a:lnTo>
                <a:lnTo>
                  <a:pt x="135" y="62"/>
                </a:lnTo>
                <a:lnTo>
                  <a:pt x="129" y="62"/>
                </a:lnTo>
                <a:lnTo>
                  <a:pt x="123" y="62"/>
                </a:lnTo>
                <a:lnTo>
                  <a:pt x="123" y="73"/>
                </a:lnTo>
                <a:lnTo>
                  <a:pt x="112" y="78"/>
                </a:lnTo>
                <a:lnTo>
                  <a:pt x="95" y="129"/>
                </a:lnTo>
                <a:lnTo>
                  <a:pt x="163" y="162"/>
                </a:lnTo>
                <a:lnTo>
                  <a:pt x="157" y="174"/>
                </a:lnTo>
                <a:lnTo>
                  <a:pt x="0" y="101"/>
                </a:lnTo>
                <a:lnTo>
                  <a:pt x="22" y="90"/>
                </a:lnTo>
                <a:lnTo>
                  <a:pt x="45" y="45"/>
                </a:lnTo>
                <a:lnTo>
                  <a:pt x="51" y="34"/>
                </a:lnTo>
                <a:lnTo>
                  <a:pt x="56" y="28"/>
                </a:lnTo>
                <a:lnTo>
                  <a:pt x="62" y="22"/>
                </a:lnTo>
                <a:lnTo>
                  <a:pt x="67" y="22"/>
                </a:lnTo>
                <a:lnTo>
                  <a:pt x="73" y="17"/>
                </a:lnTo>
                <a:lnTo>
                  <a:pt x="79" y="17"/>
                </a:lnTo>
                <a:lnTo>
                  <a:pt x="84" y="17"/>
                </a:lnTo>
                <a:lnTo>
                  <a:pt x="90" y="22"/>
                </a:lnTo>
                <a:lnTo>
                  <a:pt x="95" y="28"/>
                </a:lnTo>
                <a:lnTo>
                  <a:pt x="101" y="28"/>
                </a:lnTo>
                <a:lnTo>
                  <a:pt x="101" y="34"/>
                </a:lnTo>
                <a:lnTo>
                  <a:pt x="107" y="39"/>
                </a:lnTo>
                <a:lnTo>
                  <a:pt x="107" y="45"/>
                </a:lnTo>
                <a:lnTo>
                  <a:pt x="107" y="50"/>
                </a:lnTo>
                <a:lnTo>
                  <a:pt x="107" y="62"/>
                </a:lnTo>
                <a:lnTo>
                  <a:pt x="101" y="73"/>
                </a:lnTo>
                <a:lnTo>
                  <a:pt x="79" y="118"/>
                </a:lnTo>
                <a:lnTo>
                  <a:pt x="22" y="90"/>
                </a:lnTo>
                <a:lnTo>
                  <a:pt x="0" y="101"/>
                </a:lnTo>
                <a:close/>
              </a:path>
            </a:pathLst>
          </a:custGeom>
          <a:solidFill>
            <a:srgbClr val="3366FF">
              <a:alpha val="50195"/>
            </a:srgbClr>
          </a:solidFill>
          <a:ln w="9525">
            <a:noFill/>
            <a:prstDash val="solid"/>
            <a:round/>
            <a:headEnd/>
            <a:tailEnd/>
          </a:ln>
        </p:spPr>
        <p:txBody>
          <a:bodyPr/>
          <a:lstStyle/>
          <a:p>
            <a:endParaRPr lang="en-US"/>
          </a:p>
        </p:txBody>
      </p:sp>
      <p:sp>
        <p:nvSpPr>
          <p:cNvPr id="15380" name="Freeform 20"/>
          <p:cNvSpPr>
            <a:spLocks/>
          </p:cNvSpPr>
          <p:nvPr/>
        </p:nvSpPr>
        <p:spPr bwMode="auto">
          <a:xfrm>
            <a:off x="6991350" y="4583113"/>
            <a:ext cx="266700" cy="133350"/>
          </a:xfrm>
          <a:custGeom>
            <a:avLst/>
            <a:gdLst>
              <a:gd name="T0" fmla="*/ 0 w 168"/>
              <a:gd name="T1" fmla="*/ 2147483647 h 84"/>
              <a:gd name="T2" fmla="*/ 2147483647 w 168"/>
              <a:gd name="T3" fmla="*/ 0 h 84"/>
              <a:gd name="T4" fmla="*/ 2147483647 w 168"/>
              <a:gd name="T5" fmla="*/ 2147483647 h 84"/>
              <a:gd name="T6" fmla="*/ 2147483647 w 168"/>
              <a:gd name="T7" fmla="*/ 2147483647 h 84"/>
              <a:gd name="T8" fmla="*/ 0 w 168"/>
              <a:gd name="T9" fmla="*/ 2147483647 h 84"/>
              <a:gd name="T10" fmla="*/ 0 w 168"/>
              <a:gd name="T11" fmla="*/ 2147483647 h 84"/>
              <a:gd name="T12" fmla="*/ 0 60000 65536"/>
              <a:gd name="T13" fmla="*/ 0 60000 65536"/>
              <a:gd name="T14" fmla="*/ 0 60000 65536"/>
              <a:gd name="T15" fmla="*/ 0 60000 65536"/>
              <a:gd name="T16" fmla="*/ 0 60000 65536"/>
              <a:gd name="T17" fmla="*/ 0 60000 65536"/>
              <a:gd name="T18" fmla="*/ 0 w 168"/>
              <a:gd name="T19" fmla="*/ 0 h 84"/>
              <a:gd name="T20" fmla="*/ 168 w 168"/>
              <a:gd name="T21" fmla="*/ 84 h 84"/>
            </a:gdLst>
            <a:ahLst/>
            <a:cxnLst>
              <a:cxn ang="T12">
                <a:pos x="T0" y="T1"/>
              </a:cxn>
              <a:cxn ang="T13">
                <a:pos x="T2" y="T3"/>
              </a:cxn>
              <a:cxn ang="T14">
                <a:pos x="T4" y="T5"/>
              </a:cxn>
              <a:cxn ang="T15">
                <a:pos x="T6" y="T7"/>
              </a:cxn>
              <a:cxn ang="T16">
                <a:pos x="T8" y="T9"/>
              </a:cxn>
              <a:cxn ang="T17">
                <a:pos x="T10" y="T11"/>
              </a:cxn>
            </a:cxnLst>
            <a:rect l="T18" t="T19" r="T20" b="T21"/>
            <a:pathLst>
              <a:path w="168" h="84">
                <a:moveTo>
                  <a:pt x="0" y="17"/>
                </a:moveTo>
                <a:lnTo>
                  <a:pt x="6" y="0"/>
                </a:lnTo>
                <a:lnTo>
                  <a:pt x="168" y="67"/>
                </a:lnTo>
                <a:lnTo>
                  <a:pt x="157" y="84"/>
                </a:lnTo>
                <a:lnTo>
                  <a:pt x="0" y="17"/>
                </a:lnTo>
                <a:close/>
              </a:path>
            </a:pathLst>
          </a:custGeom>
          <a:solidFill>
            <a:srgbClr val="3366FF">
              <a:alpha val="50195"/>
            </a:srgbClr>
          </a:solidFill>
          <a:ln w="9525">
            <a:noFill/>
            <a:prstDash val="solid"/>
            <a:round/>
            <a:headEnd/>
            <a:tailEnd/>
          </a:ln>
        </p:spPr>
        <p:txBody>
          <a:bodyPr/>
          <a:lstStyle/>
          <a:p>
            <a:endParaRPr lang="en-US"/>
          </a:p>
        </p:txBody>
      </p:sp>
      <p:sp>
        <p:nvSpPr>
          <p:cNvPr id="15381" name="Freeform 21"/>
          <p:cNvSpPr>
            <a:spLocks/>
          </p:cNvSpPr>
          <p:nvPr/>
        </p:nvSpPr>
        <p:spPr bwMode="auto">
          <a:xfrm>
            <a:off x="7053263" y="4316413"/>
            <a:ext cx="293687" cy="249237"/>
          </a:xfrm>
          <a:custGeom>
            <a:avLst/>
            <a:gdLst>
              <a:gd name="T0" fmla="*/ 2147483647 w 185"/>
              <a:gd name="T1" fmla="*/ 2147483647 h 157"/>
              <a:gd name="T2" fmla="*/ 2147483647 w 185"/>
              <a:gd name="T3" fmla="*/ 2147483647 h 157"/>
              <a:gd name="T4" fmla="*/ 2147483647 w 185"/>
              <a:gd name="T5" fmla="*/ 2147483647 h 157"/>
              <a:gd name="T6" fmla="*/ 2147483647 w 185"/>
              <a:gd name="T7" fmla="*/ 2147483647 h 157"/>
              <a:gd name="T8" fmla="*/ 2147483647 w 185"/>
              <a:gd name="T9" fmla="*/ 2147483647 h 157"/>
              <a:gd name="T10" fmla="*/ 2147483647 w 185"/>
              <a:gd name="T11" fmla="*/ 2147483647 h 157"/>
              <a:gd name="T12" fmla="*/ 2147483647 w 185"/>
              <a:gd name="T13" fmla="*/ 2147483647 h 157"/>
              <a:gd name="T14" fmla="*/ 2147483647 w 185"/>
              <a:gd name="T15" fmla="*/ 2147483647 h 157"/>
              <a:gd name="T16" fmla="*/ 2147483647 w 185"/>
              <a:gd name="T17" fmla="*/ 2147483647 h 157"/>
              <a:gd name="T18" fmla="*/ 2147483647 w 185"/>
              <a:gd name="T19" fmla="*/ 2147483647 h 157"/>
              <a:gd name="T20" fmla="*/ 2147483647 w 185"/>
              <a:gd name="T21" fmla="*/ 2147483647 h 157"/>
              <a:gd name="T22" fmla="*/ 2147483647 w 185"/>
              <a:gd name="T23" fmla="*/ 2147483647 h 157"/>
              <a:gd name="T24" fmla="*/ 2147483647 w 185"/>
              <a:gd name="T25" fmla="*/ 2147483647 h 157"/>
              <a:gd name="T26" fmla="*/ 2147483647 w 185"/>
              <a:gd name="T27" fmla="*/ 2147483647 h 157"/>
              <a:gd name="T28" fmla="*/ 2147483647 w 185"/>
              <a:gd name="T29" fmla="*/ 2147483647 h 157"/>
              <a:gd name="T30" fmla="*/ 2147483647 w 185"/>
              <a:gd name="T31" fmla="*/ 2147483647 h 157"/>
              <a:gd name="T32" fmla="*/ 2147483647 w 185"/>
              <a:gd name="T33" fmla="*/ 2147483647 h 157"/>
              <a:gd name="T34" fmla="*/ 2147483647 w 185"/>
              <a:gd name="T35" fmla="*/ 2147483647 h 157"/>
              <a:gd name="T36" fmla="*/ 2147483647 w 185"/>
              <a:gd name="T37" fmla="*/ 2147483647 h 157"/>
              <a:gd name="T38" fmla="*/ 2147483647 w 185"/>
              <a:gd name="T39" fmla="*/ 2147483647 h 157"/>
              <a:gd name="T40" fmla="*/ 2147483647 w 185"/>
              <a:gd name="T41" fmla="*/ 2147483647 h 157"/>
              <a:gd name="T42" fmla="*/ 2147483647 w 185"/>
              <a:gd name="T43" fmla="*/ 2147483647 h 157"/>
              <a:gd name="T44" fmla="*/ 2147483647 w 185"/>
              <a:gd name="T45" fmla="*/ 2147483647 h 157"/>
              <a:gd name="T46" fmla="*/ 2147483647 w 185"/>
              <a:gd name="T47" fmla="*/ 2147483647 h 157"/>
              <a:gd name="T48" fmla="*/ 2147483647 w 185"/>
              <a:gd name="T49" fmla="*/ 2147483647 h 157"/>
              <a:gd name="T50" fmla="*/ 2147483647 w 185"/>
              <a:gd name="T51" fmla="*/ 2147483647 h 157"/>
              <a:gd name="T52" fmla="*/ 2147483647 w 185"/>
              <a:gd name="T53" fmla="*/ 2147483647 h 157"/>
              <a:gd name="T54" fmla="*/ 2147483647 w 185"/>
              <a:gd name="T55" fmla="*/ 2147483647 h 157"/>
              <a:gd name="T56" fmla="*/ 2147483647 w 185"/>
              <a:gd name="T57" fmla="*/ 2147483647 h 157"/>
              <a:gd name="T58" fmla="*/ 2147483647 w 185"/>
              <a:gd name="T59" fmla="*/ 2147483647 h 157"/>
              <a:gd name="T60" fmla="*/ 2147483647 w 185"/>
              <a:gd name="T61" fmla="*/ 2147483647 h 157"/>
              <a:gd name="T62" fmla="*/ 2147483647 w 185"/>
              <a:gd name="T63" fmla="*/ 2147483647 h 157"/>
              <a:gd name="T64" fmla="*/ 2147483647 w 185"/>
              <a:gd name="T65" fmla="*/ 2147483647 h 157"/>
              <a:gd name="T66" fmla="*/ 2147483647 w 185"/>
              <a:gd name="T67" fmla="*/ 2147483647 h 157"/>
              <a:gd name="T68" fmla="*/ 2147483647 w 185"/>
              <a:gd name="T69" fmla="*/ 2147483647 h 157"/>
              <a:gd name="T70" fmla="*/ 2147483647 w 185"/>
              <a:gd name="T71" fmla="*/ 2147483647 h 157"/>
              <a:gd name="T72" fmla="*/ 2147483647 w 185"/>
              <a:gd name="T73" fmla="*/ 2147483647 h 157"/>
              <a:gd name="T74" fmla="*/ 2147483647 w 185"/>
              <a:gd name="T75" fmla="*/ 0 h 157"/>
              <a:gd name="T76" fmla="*/ 2147483647 w 185"/>
              <a:gd name="T77" fmla="*/ 0 h 157"/>
              <a:gd name="T78" fmla="*/ 2147483647 w 185"/>
              <a:gd name="T79" fmla="*/ 0 h 157"/>
              <a:gd name="T80" fmla="*/ 2147483647 w 185"/>
              <a:gd name="T81" fmla="*/ 0 h 157"/>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185"/>
              <a:gd name="T124" fmla="*/ 0 h 157"/>
              <a:gd name="T125" fmla="*/ 185 w 185"/>
              <a:gd name="T126" fmla="*/ 157 h 157"/>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185" h="157">
                <a:moveTo>
                  <a:pt x="79" y="0"/>
                </a:moveTo>
                <a:lnTo>
                  <a:pt x="73" y="17"/>
                </a:lnTo>
                <a:lnTo>
                  <a:pt x="68" y="17"/>
                </a:lnTo>
                <a:lnTo>
                  <a:pt x="62" y="17"/>
                </a:lnTo>
                <a:lnTo>
                  <a:pt x="56" y="17"/>
                </a:lnTo>
                <a:lnTo>
                  <a:pt x="45" y="22"/>
                </a:lnTo>
                <a:lnTo>
                  <a:pt x="40" y="22"/>
                </a:lnTo>
                <a:lnTo>
                  <a:pt x="34" y="28"/>
                </a:lnTo>
                <a:lnTo>
                  <a:pt x="28" y="34"/>
                </a:lnTo>
                <a:lnTo>
                  <a:pt x="28" y="45"/>
                </a:lnTo>
                <a:lnTo>
                  <a:pt x="23" y="56"/>
                </a:lnTo>
                <a:lnTo>
                  <a:pt x="17" y="67"/>
                </a:lnTo>
                <a:lnTo>
                  <a:pt x="17" y="78"/>
                </a:lnTo>
                <a:lnTo>
                  <a:pt x="23" y="90"/>
                </a:lnTo>
                <a:lnTo>
                  <a:pt x="23" y="101"/>
                </a:lnTo>
                <a:lnTo>
                  <a:pt x="34" y="112"/>
                </a:lnTo>
                <a:lnTo>
                  <a:pt x="40" y="118"/>
                </a:lnTo>
                <a:lnTo>
                  <a:pt x="56" y="129"/>
                </a:lnTo>
                <a:lnTo>
                  <a:pt x="79" y="135"/>
                </a:lnTo>
                <a:lnTo>
                  <a:pt x="96" y="140"/>
                </a:lnTo>
                <a:lnTo>
                  <a:pt x="118" y="140"/>
                </a:lnTo>
                <a:lnTo>
                  <a:pt x="129" y="135"/>
                </a:lnTo>
                <a:lnTo>
                  <a:pt x="141" y="135"/>
                </a:lnTo>
                <a:lnTo>
                  <a:pt x="146" y="129"/>
                </a:lnTo>
                <a:lnTo>
                  <a:pt x="157" y="118"/>
                </a:lnTo>
                <a:lnTo>
                  <a:pt x="163" y="112"/>
                </a:lnTo>
                <a:lnTo>
                  <a:pt x="169" y="95"/>
                </a:lnTo>
                <a:lnTo>
                  <a:pt x="169" y="90"/>
                </a:lnTo>
                <a:lnTo>
                  <a:pt x="169" y="78"/>
                </a:lnTo>
                <a:lnTo>
                  <a:pt x="163" y="67"/>
                </a:lnTo>
                <a:lnTo>
                  <a:pt x="163" y="56"/>
                </a:lnTo>
                <a:lnTo>
                  <a:pt x="157" y="50"/>
                </a:lnTo>
                <a:lnTo>
                  <a:pt x="152" y="45"/>
                </a:lnTo>
                <a:lnTo>
                  <a:pt x="146" y="39"/>
                </a:lnTo>
                <a:lnTo>
                  <a:pt x="141" y="34"/>
                </a:lnTo>
                <a:lnTo>
                  <a:pt x="135" y="34"/>
                </a:lnTo>
                <a:lnTo>
                  <a:pt x="141" y="17"/>
                </a:lnTo>
                <a:lnTo>
                  <a:pt x="146" y="17"/>
                </a:lnTo>
                <a:lnTo>
                  <a:pt x="157" y="22"/>
                </a:lnTo>
                <a:lnTo>
                  <a:pt x="163" y="34"/>
                </a:lnTo>
                <a:lnTo>
                  <a:pt x="174" y="45"/>
                </a:lnTo>
                <a:lnTo>
                  <a:pt x="180" y="56"/>
                </a:lnTo>
                <a:lnTo>
                  <a:pt x="180" y="67"/>
                </a:lnTo>
                <a:lnTo>
                  <a:pt x="185" y="78"/>
                </a:lnTo>
                <a:lnTo>
                  <a:pt x="185" y="90"/>
                </a:lnTo>
                <a:lnTo>
                  <a:pt x="180" y="101"/>
                </a:lnTo>
                <a:lnTo>
                  <a:pt x="174" y="118"/>
                </a:lnTo>
                <a:lnTo>
                  <a:pt x="169" y="129"/>
                </a:lnTo>
                <a:lnTo>
                  <a:pt x="157" y="140"/>
                </a:lnTo>
                <a:lnTo>
                  <a:pt x="146" y="151"/>
                </a:lnTo>
                <a:lnTo>
                  <a:pt x="135" y="157"/>
                </a:lnTo>
                <a:lnTo>
                  <a:pt x="124" y="157"/>
                </a:lnTo>
                <a:lnTo>
                  <a:pt x="107" y="157"/>
                </a:lnTo>
                <a:lnTo>
                  <a:pt x="96" y="157"/>
                </a:lnTo>
                <a:lnTo>
                  <a:pt x="85" y="157"/>
                </a:lnTo>
                <a:lnTo>
                  <a:pt x="73" y="151"/>
                </a:lnTo>
                <a:lnTo>
                  <a:pt x="56" y="146"/>
                </a:lnTo>
                <a:lnTo>
                  <a:pt x="45" y="140"/>
                </a:lnTo>
                <a:lnTo>
                  <a:pt x="34" y="135"/>
                </a:lnTo>
                <a:lnTo>
                  <a:pt x="28" y="129"/>
                </a:lnTo>
                <a:lnTo>
                  <a:pt x="17" y="118"/>
                </a:lnTo>
                <a:lnTo>
                  <a:pt x="12" y="107"/>
                </a:lnTo>
                <a:lnTo>
                  <a:pt x="6" y="95"/>
                </a:lnTo>
                <a:lnTo>
                  <a:pt x="0" y="84"/>
                </a:lnTo>
                <a:lnTo>
                  <a:pt x="6" y="67"/>
                </a:lnTo>
                <a:lnTo>
                  <a:pt x="6" y="50"/>
                </a:lnTo>
                <a:lnTo>
                  <a:pt x="12" y="34"/>
                </a:lnTo>
                <a:lnTo>
                  <a:pt x="17" y="22"/>
                </a:lnTo>
                <a:lnTo>
                  <a:pt x="28" y="11"/>
                </a:lnTo>
                <a:lnTo>
                  <a:pt x="34" y="6"/>
                </a:lnTo>
                <a:lnTo>
                  <a:pt x="40" y="6"/>
                </a:lnTo>
                <a:lnTo>
                  <a:pt x="51" y="0"/>
                </a:lnTo>
                <a:lnTo>
                  <a:pt x="56" y="0"/>
                </a:lnTo>
                <a:lnTo>
                  <a:pt x="62" y="0"/>
                </a:lnTo>
                <a:lnTo>
                  <a:pt x="68" y="0"/>
                </a:lnTo>
                <a:lnTo>
                  <a:pt x="73" y="0"/>
                </a:lnTo>
                <a:lnTo>
                  <a:pt x="79" y="0"/>
                </a:lnTo>
                <a:close/>
              </a:path>
            </a:pathLst>
          </a:custGeom>
          <a:solidFill>
            <a:srgbClr val="3366FF">
              <a:alpha val="50195"/>
            </a:srgbClr>
          </a:solidFill>
          <a:ln w="9525">
            <a:noFill/>
            <a:prstDash val="solid"/>
            <a:round/>
            <a:headEnd/>
            <a:tailEnd/>
          </a:ln>
        </p:spPr>
        <p:txBody>
          <a:bodyPr/>
          <a:lstStyle/>
          <a:p>
            <a:endParaRPr lang="en-US"/>
          </a:p>
        </p:txBody>
      </p:sp>
      <p:sp>
        <p:nvSpPr>
          <p:cNvPr id="15382" name="Freeform 22"/>
          <p:cNvSpPr>
            <a:spLocks/>
          </p:cNvSpPr>
          <p:nvPr/>
        </p:nvSpPr>
        <p:spPr bwMode="auto">
          <a:xfrm>
            <a:off x="7161213" y="4013200"/>
            <a:ext cx="293687" cy="241300"/>
          </a:xfrm>
          <a:custGeom>
            <a:avLst/>
            <a:gdLst>
              <a:gd name="T0" fmla="*/ 2147483647 w 185"/>
              <a:gd name="T1" fmla="*/ 2147483647 h 152"/>
              <a:gd name="T2" fmla="*/ 2147483647 w 185"/>
              <a:gd name="T3" fmla="*/ 2147483647 h 152"/>
              <a:gd name="T4" fmla="*/ 2147483647 w 185"/>
              <a:gd name="T5" fmla="*/ 2147483647 h 152"/>
              <a:gd name="T6" fmla="*/ 2147483647 w 185"/>
              <a:gd name="T7" fmla="*/ 2147483647 h 152"/>
              <a:gd name="T8" fmla="*/ 0 w 185"/>
              <a:gd name="T9" fmla="*/ 2147483647 h 152"/>
              <a:gd name="T10" fmla="*/ 0 w 185"/>
              <a:gd name="T11" fmla="*/ 2147483647 h 152"/>
              <a:gd name="T12" fmla="*/ 2147483647 w 185"/>
              <a:gd name="T13" fmla="*/ 0 h 152"/>
              <a:gd name="T14" fmla="*/ 2147483647 w 185"/>
              <a:gd name="T15" fmla="*/ 2147483647 h 152"/>
              <a:gd name="T16" fmla="*/ 2147483647 w 185"/>
              <a:gd name="T17" fmla="*/ 2147483647 h 152"/>
              <a:gd name="T18" fmla="*/ 2147483647 w 185"/>
              <a:gd name="T19" fmla="*/ 2147483647 h 152"/>
              <a:gd name="T20" fmla="*/ 2147483647 w 185"/>
              <a:gd name="T21" fmla="*/ 2147483647 h 152"/>
              <a:gd name="T22" fmla="*/ 2147483647 w 185"/>
              <a:gd name="T23" fmla="*/ 2147483647 h 152"/>
              <a:gd name="T24" fmla="*/ 2147483647 w 185"/>
              <a:gd name="T25" fmla="*/ 2147483647 h 152"/>
              <a:gd name="T26" fmla="*/ 2147483647 w 185"/>
              <a:gd name="T27" fmla="*/ 2147483647 h 152"/>
              <a:gd name="T28" fmla="*/ 2147483647 w 185"/>
              <a:gd name="T29" fmla="*/ 2147483647 h 152"/>
              <a:gd name="T30" fmla="*/ 2147483647 w 185"/>
              <a:gd name="T31" fmla="*/ 2147483647 h 152"/>
              <a:gd name="T32" fmla="*/ 2147483647 w 185"/>
              <a:gd name="T33" fmla="*/ 2147483647 h 15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85"/>
              <a:gd name="T52" fmla="*/ 0 h 152"/>
              <a:gd name="T53" fmla="*/ 185 w 185"/>
              <a:gd name="T54" fmla="*/ 152 h 15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85" h="152">
                <a:moveTo>
                  <a:pt x="106" y="101"/>
                </a:moveTo>
                <a:lnTo>
                  <a:pt x="157" y="135"/>
                </a:lnTo>
                <a:lnTo>
                  <a:pt x="157" y="152"/>
                </a:lnTo>
                <a:lnTo>
                  <a:pt x="0" y="51"/>
                </a:lnTo>
                <a:lnTo>
                  <a:pt x="0" y="34"/>
                </a:lnTo>
                <a:lnTo>
                  <a:pt x="185" y="0"/>
                </a:lnTo>
                <a:lnTo>
                  <a:pt x="179" y="17"/>
                </a:lnTo>
                <a:lnTo>
                  <a:pt x="123" y="23"/>
                </a:lnTo>
                <a:lnTo>
                  <a:pt x="106" y="101"/>
                </a:lnTo>
                <a:lnTo>
                  <a:pt x="95" y="96"/>
                </a:lnTo>
                <a:lnTo>
                  <a:pt x="17" y="45"/>
                </a:lnTo>
                <a:lnTo>
                  <a:pt x="106" y="28"/>
                </a:lnTo>
                <a:lnTo>
                  <a:pt x="95" y="96"/>
                </a:lnTo>
                <a:lnTo>
                  <a:pt x="106" y="101"/>
                </a:lnTo>
                <a:close/>
              </a:path>
            </a:pathLst>
          </a:custGeom>
          <a:solidFill>
            <a:srgbClr val="3366FF">
              <a:alpha val="50195"/>
            </a:srgbClr>
          </a:solidFill>
          <a:ln w="9525">
            <a:noFill/>
            <a:prstDash val="solid"/>
            <a:round/>
            <a:headEnd/>
            <a:tailEnd/>
          </a:ln>
        </p:spPr>
        <p:txBody>
          <a:bodyPr/>
          <a:lstStyle/>
          <a:p>
            <a:endParaRPr lang="en-US"/>
          </a:p>
        </p:txBody>
      </p:sp>
      <p:sp>
        <p:nvSpPr>
          <p:cNvPr id="15383" name="Freeform 23"/>
          <p:cNvSpPr>
            <a:spLocks/>
          </p:cNvSpPr>
          <p:nvPr/>
        </p:nvSpPr>
        <p:spPr bwMode="auto">
          <a:xfrm>
            <a:off x="1392238" y="3265488"/>
            <a:ext cx="276225" cy="241300"/>
          </a:xfrm>
          <a:custGeom>
            <a:avLst/>
            <a:gdLst>
              <a:gd name="T0" fmla="*/ 2147483647 w 174"/>
              <a:gd name="T1" fmla="*/ 2147483647 h 152"/>
              <a:gd name="T2" fmla="*/ 0 w 174"/>
              <a:gd name="T3" fmla="*/ 2147483647 h 152"/>
              <a:gd name="T4" fmla="*/ 0 w 174"/>
              <a:gd name="T5" fmla="*/ 2147483647 h 152"/>
              <a:gd name="T6" fmla="*/ 2147483647 w 174"/>
              <a:gd name="T7" fmla="*/ 2147483647 h 152"/>
              <a:gd name="T8" fmla="*/ 2147483647 w 174"/>
              <a:gd name="T9" fmla="*/ 2147483647 h 152"/>
              <a:gd name="T10" fmla="*/ 2147483647 w 174"/>
              <a:gd name="T11" fmla="*/ 2147483647 h 152"/>
              <a:gd name="T12" fmla="*/ 2147483647 w 174"/>
              <a:gd name="T13" fmla="*/ 2147483647 h 152"/>
              <a:gd name="T14" fmla="*/ 2147483647 w 174"/>
              <a:gd name="T15" fmla="*/ 2147483647 h 152"/>
              <a:gd name="T16" fmla="*/ 2147483647 w 174"/>
              <a:gd name="T17" fmla="*/ 2147483647 h 152"/>
              <a:gd name="T18" fmla="*/ 2147483647 w 174"/>
              <a:gd name="T19" fmla="*/ 2147483647 h 152"/>
              <a:gd name="T20" fmla="*/ 2147483647 w 174"/>
              <a:gd name="T21" fmla="*/ 2147483647 h 152"/>
              <a:gd name="T22" fmla="*/ 2147483647 w 174"/>
              <a:gd name="T23" fmla="*/ 0 h 152"/>
              <a:gd name="T24" fmla="*/ 2147483647 w 174"/>
              <a:gd name="T25" fmla="*/ 0 h 152"/>
              <a:gd name="T26" fmla="*/ 2147483647 w 174"/>
              <a:gd name="T27" fmla="*/ 0 h 152"/>
              <a:gd name="T28" fmla="*/ 2147483647 w 174"/>
              <a:gd name="T29" fmla="*/ 0 h 152"/>
              <a:gd name="T30" fmla="*/ 2147483647 w 174"/>
              <a:gd name="T31" fmla="*/ 0 h 152"/>
              <a:gd name="T32" fmla="*/ 2147483647 w 174"/>
              <a:gd name="T33" fmla="*/ 2147483647 h 152"/>
              <a:gd name="T34" fmla="*/ 2147483647 w 174"/>
              <a:gd name="T35" fmla="*/ 2147483647 h 152"/>
              <a:gd name="T36" fmla="*/ 2147483647 w 174"/>
              <a:gd name="T37" fmla="*/ 2147483647 h 152"/>
              <a:gd name="T38" fmla="*/ 2147483647 w 174"/>
              <a:gd name="T39" fmla="*/ 2147483647 h 152"/>
              <a:gd name="T40" fmla="*/ 2147483647 w 174"/>
              <a:gd name="T41" fmla="*/ 2147483647 h 152"/>
              <a:gd name="T42" fmla="*/ 2147483647 w 174"/>
              <a:gd name="T43" fmla="*/ 2147483647 h 152"/>
              <a:gd name="T44" fmla="*/ 2147483647 w 174"/>
              <a:gd name="T45" fmla="*/ 2147483647 h 152"/>
              <a:gd name="T46" fmla="*/ 2147483647 w 174"/>
              <a:gd name="T47" fmla="*/ 2147483647 h 152"/>
              <a:gd name="T48" fmla="*/ 2147483647 w 174"/>
              <a:gd name="T49" fmla="*/ 2147483647 h 152"/>
              <a:gd name="T50" fmla="*/ 2147483647 w 174"/>
              <a:gd name="T51" fmla="*/ 2147483647 h 152"/>
              <a:gd name="T52" fmla="*/ 2147483647 w 174"/>
              <a:gd name="T53" fmla="*/ 2147483647 h 152"/>
              <a:gd name="T54" fmla="*/ 2147483647 w 174"/>
              <a:gd name="T55" fmla="*/ 2147483647 h 152"/>
              <a:gd name="T56" fmla="*/ 2147483647 w 174"/>
              <a:gd name="T57" fmla="*/ 2147483647 h 152"/>
              <a:gd name="T58" fmla="*/ 2147483647 w 174"/>
              <a:gd name="T59" fmla="*/ 2147483647 h 152"/>
              <a:gd name="T60" fmla="*/ 2147483647 w 174"/>
              <a:gd name="T61" fmla="*/ 2147483647 h 152"/>
              <a:gd name="T62" fmla="*/ 2147483647 w 174"/>
              <a:gd name="T63" fmla="*/ 2147483647 h 152"/>
              <a:gd name="T64" fmla="*/ 2147483647 w 174"/>
              <a:gd name="T65" fmla="*/ 2147483647 h 152"/>
              <a:gd name="T66" fmla="*/ 2147483647 w 174"/>
              <a:gd name="T67" fmla="*/ 2147483647 h 152"/>
              <a:gd name="T68" fmla="*/ 2147483647 w 174"/>
              <a:gd name="T69" fmla="*/ 2147483647 h 152"/>
              <a:gd name="T70" fmla="*/ 2147483647 w 174"/>
              <a:gd name="T71" fmla="*/ 2147483647 h 152"/>
              <a:gd name="T72" fmla="*/ 2147483647 w 174"/>
              <a:gd name="T73" fmla="*/ 2147483647 h 152"/>
              <a:gd name="T74" fmla="*/ 2147483647 w 174"/>
              <a:gd name="T75" fmla="*/ 2147483647 h 152"/>
              <a:gd name="T76" fmla="*/ 2147483647 w 174"/>
              <a:gd name="T77" fmla="*/ 2147483647 h 152"/>
              <a:gd name="T78" fmla="*/ 2147483647 w 174"/>
              <a:gd name="T79" fmla="*/ 2147483647 h 152"/>
              <a:gd name="T80" fmla="*/ 2147483647 w 174"/>
              <a:gd name="T81" fmla="*/ 2147483647 h 152"/>
              <a:gd name="T82" fmla="*/ 2147483647 w 174"/>
              <a:gd name="T83" fmla="*/ 2147483647 h 152"/>
              <a:gd name="T84" fmla="*/ 2147483647 w 174"/>
              <a:gd name="T85" fmla="*/ 2147483647 h 152"/>
              <a:gd name="T86" fmla="*/ 2147483647 w 174"/>
              <a:gd name="T87" fmla="*/ 2147483647 h 152"/>
              <a:gd name="T88" fmla="*/ 2147483647 w 174"/>
              <a:gd name="T89" fmla="*/ 2147483647 h 152"/>
              <a:gd name="T90" fmla="*/ 2147483647 w 174"/>
              <a:gd name="T91" fmla="*/ 2147483647 h 152"/>
              <a:gd name="T92" fmla="*/ 2147483647 w 174"/>
              <a:gd name="T93" fmla="*/ 2147483647 h 152"/>
              <a:gd name="T94" fmla="*/ 2147483647 w 174"/>
              <a:gd name="T95" fmla="*/ 2147483647 h 152"/>
              <a:gd name="T96" fmla="*/ 2147483647 w 174"/>
              <a:gd name="T97" fmla="*/ 2147483647 h 152"/>
              <a:gd name="T98" fmla="*/ 2147483647 w 174"/>
              <a:gd name="T99" fmla="*/ 2147483647 h 152"/>
              <a:gd name="T100" fmla="*/ 2147483647 w 174"/>
              <a:gd name="T101" fmla="*/ 2147483647 h 152"/>
              <a:gd name="T102" fmla="*/ 2147483647 w 174"/>
              <a:gd name="T103" fmla="*/ 2147483647 h 152"/>
              <a:gd name="T104" fmla="*/ 2147483647 w 174"/>
              <a:gd name="T105" fmla="*/ 2147483647 h 152"/>
              <a:gd name="T106" fmla="*/ 2147483647 w 174"/>
              <a:gd name="T107" fmla="*/ 2147483647 h 152"/>
              <a:gd name="T108" fmla="*/ 2147483647 w 174"/>
              <a:gd name="T109" fmla="*/ 2147483647 h 152"/>
              <a:gd name="T110" fmla="*/ 2147483647 w 174"/>
              <a:gd name="T111" fmla="*/ 2147483647 h 152"/>
              <a:gd name="T112" fmla="*/ 2147483647 w 174"/>
              <a:gd name="T113" fmla="*/ 2147483647 h 152"/>
              <a:gd name="T114" fmla="*/ 2147483647 w 174"/>
              <a:gd name="T115" fmla="*/ 2147483647 h 152"/>
              <a:gd name="T116" fmla="*/ 2147483647 w 174"/>
              <a:gd name="T117" fmla="*/ 2147483647 h 152"/>
              <a:gd name="T118" fmla="*/ 2147483647 w 174"/>
              <a:gd name="T119" fmla="*/ 2147483647 h 152"/>
              <a:gd name="T120" fmla="*/ 2147483647 w 174"/>
              <a:gd name="T121" fmla="*/ 2147483647 h 152"/>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74"/>
              <a:gd name="T184" fmla="*/ 0 h 152"/>
              <a:gd name="T185" fmla="*/ 174 w 174"/>
              <a:gd name="T186" fmla="*/ 152 h 152"/>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74" h="152">
                <a:moveTo>
                  <a:pt x="168" y="152"/>
                </a:moveTo>
                <a:lnTo>
                  <a:pt x="0" y="135"/>
                </a:lnTo>
                <a:lnTo>
                  <a:pt x="0" y="73"/>
                </a:lnTo>
                <a:lnTo>
                  <a:pt x="6" y="62"/>
                </a:lnTo>
                <a:lnTo>
                  <a:pt x="6" y="51"/>
                </a:lnTo>
                <a:lnTo>
                  <a:pt x="11" y="40"/>
                </a:lnTo>
                <a:lnTo>
                  <a:pt x="11" y="28"/>
                </a:lnTo>
                <a:lnTo>
                  <a:pt x="23" y="23"/>
                </a:lnTo>
                <a:lnTo>
                  <a:pt x="28" y="17"/>
                </a:lnTo>
                <a:lnTo>
                  <a:pt x="34" y="12"/>
                </a:lnTo>
                <a:lnTo>
                  <a:pt x="51" y="6"/>
                </a:lnTo>
                <a:lnTo>
                  <a:pt x="62" y="0"/>
                </a:lnTo>
                <a:lnTo>
                  <a:pt x="73" y="0"/>
                </a:lnTo>
                <a:lnTo>
                  <a:pt x="84" y="0"/>
                </a:lnTo>
                <a:lnTo>
                  <a:pt x="95" y="0"/>
                </a:lnTo>
                <a:lnTo>
                  <a:pt x="112" y="0"/>
                </a:lnTo>
                <a:lnTo>
                  <a:pt x="124" y="6"/>
                </a:lnTo>
                <a:lnTo>
                  <a:pt x="135" y="12"/>
                </a:lnTo>
                <a:lnTo>
                  <a:pt x="140" y="12"/>
                </a:lnTo>
                <a:lnTo>
                  <a:pt x="152" y="23"/>
                </a:lnTo>
                <a:lnTo>
                  <a:pt x="163" y="28"/>
                </a:lnTo>
                <a:lnTo>
                  <a:pt x="168" y="40"/>
                </a:lnTo>
                <a:lnTo>
                  <a:pt x="174" y="51"/>
                </a:lnTo>
                <a:lnTo>
                  <a:pt x="174" y="57"/>
                </a:lnTo>
                <a:lnTo>
                  <a:pt x="174" y="68"/>
                </a:lnTo>
                <a:lnTo>
                  <a:pt x="174" y="79"/>
                </a:lnTo>
                <a:lnTo>
                  <a:pt x="174" y="85"/>
                </a:lnTo>
                <a:lnTo>
                  <a:pt x="174" y="96"/>
                </a:lnTo>
                <a:lnTo>
                  <a:pt x="168" y="152"/>
                </a:lnTo>
                <a:lnTo>
                  <a:pt x="157" y="129"/>
                </a:lnTo>
                <a:lnTo>
                  <a:pt x="17" y="118"/>
                </a:lnTo>
                <a:lnTo>
                  <a:pt x="17" y="79"/>
                </a:lnTo>
                <a:lnTo>
                  <a:pt x="17" y="68"/>
                </a:lnTo>
                <a:lnTo>
                  <a:pt x="23" y="62"/>
                </a:lnTo>
                <a:lnTo>
                  <a:pt x="23" y="57"/>
                </a:lnTo>
                <a:lnTo>
                  <a:pt x="23" y="51"/>
                </a:lnTo>
                <a:lnTo>
                  <a:pt x="28" y="40"/>
                </a:lnTo>
                <a:lnTo>
                  <a:pt x="34" y="34"/>
                </a:lnTo>
                <a:lnTo>
                  <a:pt x="45" y="28"/>
                </a:lnTo>
                <a:lnTo>
                  <a:pt x="56" y="23"/>
                </a:lnTo>
                <a:lnTo>
                  <a:pt x="62" y="17"/>
                </a:lnTo>
                <a:lnTo>
                  <a:pt x="73" y="17"/>
                </a:lnTo>
                <a:lnTo>
                  <a:pt x="84" y="17"/>
                </a:lnTo>
                <a:lnTo>
                  <a:pt x="95" y="17"/>
                </a:lnTo>
                <a:lnTo>
                  <a:pt x="107" y="17"/>
                </a:lnTo>
                <a:lnTo>
                  <a:pt x="112" y="23"/>
                </a:lnTo>
                <a:lnTo>
                  <a:pt x="124" y="23"/>
                </a:lnTo>
                <a:lnTo>
                  <a:pt x="135" y="28"/>
                </a:lnTo>
                <a:lnTo>
                  <a:pt x="140" y="34"/>
                </a:lnTo>
                <a:lnTo>
                  <a:pt x="152" y="40"/>
                </a:lnTo>
                <a:lnTo>
                  <a:pt x="157" y="51"/>
                </a:lnTo>
                <a:lnTo>
                  <a:pt x="157" y="57"/>
                </a:lnTo>
                <a:lnTo>
                  <a:pt x="163" y="68"/>
                </a:lnTo>
                <a:lnTo>
                  <a:pt x="163" y="73"/>
                </a:lnTo>
                <a:lnTo>
                  <a:pt x="163" y="85"/>
                </a:lnTo>
                <a:lnTo>
                  <a:pt x="163" y="90"/>
                </a:lnTo>
                <a:lnTo>
                  <a:pt x="157" y="129"/>
                </a:lnTo>
                <a:lnTo>
                  <a:pt x="168" y="152"/>
                </a:lnTo>
                <a:close/>
              </a:path>
            </a:pathLst>
          </a:custGeom>
          <a:solidFill>
            <a:srgbClr val="3366FF">
              <a:alpha val="50195"/>
            </a:srgbClr>
          </a:solidFill>
          <a:ln w="9525">
            <a:noFill/>
            <a:prstDash val="solid"/>
            <a:round/>
            <a:headEnd/>
            <a:tailEnd/>
          </a:ln>
        </p:spPr>
        <p:txBody>
          <a:bodyPr/>
          <a:lstStyle/>
          <a:p>
            <a:endParaRPr lang="en-US"/>
          </a:p>
        </p:txBody>
      </p:sp>
      <p:sp>
        <p:nvSpPr>
          <p:cNvPr id="15384" name="Freeform 24"/>
          <p:cNvSpPr>
            <a:spLocks/>
          </p:cNvSpPr>
          <p:nvPr/>
        </p:nvSpPr>
        <p:spPr bwMode="auto">
          <a:xfrm>
            <a:off x="1419225" y="2936875"/>
            <a:ext cx="311150" cy="239713"/>
          </a:xfrm>
          <a:custGeom>
            <a:avLst/>
            <a:gdLst>
              <a:gd name="T0" fmla="*/ 0 w 196"/>
              <a:gd name="T1" fmla="*/ 2147483647 h 151"/>
              <a:gd name="T2" fmla="*/ 2147483647 w 196"/>
              <a:gd name="T3" fmla="*/ 0 h 151"/>
              <a:gd name="T4" fmla="*/ 2147483647 w 196"/>
              <a:gd name="T5" fmla="*/ 2147483647 h 151"/>
              <a:gd name="T6" fmla="*/ 2147483647 w 196"/>
              <a:gd name="T7" fmla="*/ 2147483647 h 151"/>
              <a:gd name="T8" fmla="*/ 2147483647 w 196"/>
              <a:gd name="T9" fmla="*/ 2147483647 h 151"/>
              <a:gd name="T10" fmla="*/ 2147483647 w 196"/>
              <a:gd name="T11" fmla="*/ 2147483647 h 151"/>
              <a:gd name="T12" fmla="*/ 2147483647 w 196"/>
              <a:gd name="T13" fmla="*/ 2147483647 h 151"/>
              <a:gd name="T14" fmla="*/ 2147483647 w 196"/>
              <a:gd name="T15" fmla="*/ 2147483647 h 151"/>
              <a:gd name="T16" fmla="*/ 2147483647 w 196"/>
              <a:gd name="T17" fmla="*/ 2147483647 h 151"/>
              <a:gd name="T18" fmla="*/ 2147483647 w 196"/>
              <a:gd name="T19" fmla="*/ 2147483647 h 151"/>
              <a:gd name="T20" fmla="*/ 2147483647 w 196"/>
              <a:gd name="T21" fmla="*/ 2147483647 h 151"/>
              <a:gd name="T22" fmla="*/ 2147483647 w 196"/>
              <a:gd name="T23" fmla="*/ 2147483647 h 151"/>
              <a:gd name="T24" fmla="*/ 0 w 196"/>
              <a:gd name="T25" fmla="*/ 2147483647 h 151"/>
              <a:gd name="T26" fmla="*/ 0 w 196"/>
              <a:gd name="T27" fmla="*/ 2147483647 h 151"/>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96"/>
              <a:gd name="T43" fmla="*/ 0 h 151"/>
              <a:gd name="T44" fmla="*/ 196 w 196"/>
              <a:gd name="T45" fmla="*/ 151 h 151"/>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96" h="151">
                <a:moveTo>
                  <a:pt x="0" y="118"/>
                </a:moveTo>
                <a:lnTo>
                  <a:pt x="22" y="0"/>
                </a:lnTo>
                <a:lnTo>
                  <a:pt x="39" y="6"/>
                </a:lnTo>
                <a:lnTo>
                  <a:pt x="22" y="101"/>
                </a:lnTo>
                <a:lnTo>
                  <a:pt x="78" y="112"/>
                </a:lnTo>
                <a:lnTo>
                  <a:pt x="95" y="22"/>
                </a:lnTo>
                <a:lnTo>
                  <a:pt x="112" y="28"/>
                </a:lnTo>
                <a:lnTo>
                  <a:pt x="95" y="118"/>
                </a:lnTo>
                <a:lnTo>
                  <a:pt x="163" y="129"/>
                </a:lnTo>
                <a:lnTo>
                  <a:pt x="179" y="28"/>
                </a:lnTo>
                <a:lnTo>
                  <a:pt x="196" y="34"/>
                </a:lnTo>
                <a:lnTo>
                  <a:pt x="174" y="151"/>
                </a:lnTo>
                <a:lnTo>
                  <a:pt x="0" y="118"/>
                </a:lnTo>
                <a:close/>
              </a:path>
            </a:pathLst>
          </a:custGeom>
          <a:solidFill>
            <a:srgbClr val="3366FF">
              <a:alpha val="50195"/>
            </a:srgbClr>
          </a:solidFill>
          <a:ln w="9525">
            <a:noFill/>
            <a:prstDash val="solid"/>
            <a:round/>
            <a:headEnd/>
            <a:tailEnd/>
          </a:ln>
        </p:spPr>
        <p:txBody>
          <a:bodyPr/>
          <a:lstStyle/>
          <a:p>
            <a:endParaRPr lang="en-US"/>
          </a:p>
        </p:txBody>
      </p:sp>
      <p:sp>
        <p:nvSpPr>
          <p:cNvPr id="15385" name="Freeform 25"/>
          <p:cNvSpPr>
            <a:spLocks/>
          </p:cNvSpPr>
          <p:nvPr/>
        </p:nvSpPr>
        <p:spPr bwMode="auto">
          <a:xfrm>
            <a:off x="1490663" y="2616200"/>
            <a:ext cx="276225" cy="241300"/>
          </a:xfrm>
          <a:custGeom>
            <a:avLst/>
            <a:gdLst>
              <a:gd name="T0" fmla="*/ 0 w 174"/>
              <a:gd name="T1" fmla="*/ 2147483647 h 152"/>
              <a:gd name="T2" fmla="*/ 2147483647 w 174"/>
              <a:gd name="T3" fmla="*/ 2147483647 h 152"/>
              <a:gd name="T4" fmla="*/ 2147483647 w 174"/>
              <a:gd name="T5" fmla="*/ 2147483647 h 152"/>
              <a:gd name="T6" fmla="*/ 2147483647 w 174"/>
              <a:gd name="T7" fmla="*/ 2147483647 h 152"/>
              <a:gd name="T8" fmla="*/ 2147483647 w 174"/>
              <a:gd name="T9" fmla="*/ 2147483647 h 152"/>
              <a:gd name="T10" fmla="*/ 2147483647 w 174"/>
              <a:gd name="T11" fmla="*/ 2147483647 h 152"/>
              <a:gd name="T12" fmla="*/ 2147483647 w 174"/>
              <a:gd name="T13" fmla="*/ 2147483647 h 152"/>
              <a:gd name="T14" fmla="*/ 2147483647 w 174"/>
              <a:gd name="T15" fmla="*/ 2147483647 h 152"/>
              <a:gd name="T16" fmla="*/ 2147483647 w 174"/>
              <a:gd name="T17" fmla="*/ 0 h 152"/>
              <a:gd name="T18" fmla="*/ 2147483647 w 174"/>
              <a:gd name="T19" fmla="*/ 0 h 152"/>
              <a:gd name="T20" fmla="*/ 2147483647 w 174"/>
              <a:gd name="T21" fmla="*/ 0 h 152"/>
              <a:gd name="T22" fmla="*/ 2147483647 w 174"/>
              <a:gd name="T23" fmla="*/ 0 h 152"/>
              <a:gd name="T24" fmla="*/ 2147483647 w 174"/>
              <a:gd name="T25" fmla="*/ 2147483647 h 152"/>
              <a:gd name="T26" fmla="*/ 2147483647 w 174"/>
              <a:gd name="T27" fmla="*/ 2147483647 h 152"/>
              <a:gd name="T28" fmla="*/ 2147483647 w 174"/>
              <a:gd name="T29" fmla="*/ 2147483647 h 152"/>
              <a:gd name="T30" fmla="*/ 2147483647 w 174"/>
              <a:gd name="T31" fmla="*/ 2147483647 h 152"/>
              <a:gd name="T32" fmla="*/ 2147483647 w 174"/>
              <a:gd name="T33" fmla="*/ 2147483647 h 152"/>
              <a:gd name="T34" fmla="*/ 2147483647 w 174"/>
              <a:gd name="T35" fmla="*/ 2147483647 h 152"/>
              <a:gd name="T36" fmla="*/ 2147483647 w 174"/>
              <a:gd name="T37" fmla="*/ 2147483647 h 152"/>
              <a:gd name="T38" fmla="*/ 2147483647 w 174"/>
              <a:gd name="T39" fmla="*/ 2147483647 h 152"/>
              <a:gd name="T40" fmla="*/ 2147483647 w 174"/>
              <a:gd name="T41" fmla="*/ 2147483647 h 152"/>
              <a:gd name="T42" fmla="*/ 2147483647 w 174"/>
              <a:gd name="T43" fmla="*/ 2147483647 h 152"/>
              <a:gd name="T44" fmla="*/ 2147483647 w 174"/>
              <a:gd name="T45" fmla="*/ 2147483647 h 152"/>
              <a:gd name="T46" fmla="*/ 2147483647 w 174"/>
              <a:gd name="T47" fmla="*/ 2147483647 h 152"/>
              <a:gd name="T48" fmla="*/ 2147483647 w 174"/>
              <a:gd name="T49" fmla="*/ 2147483647 h 152"/>
              <a:gd name="T50" fmla="*/ 2147483647 w 174"/>
              <a:gd name="T51" fmla="*/ 2147483647 h 152"/>
              <a:gd name="T52" fmla="*/ 2147483647 w 174"/>
              <a:gd name="T53" fmla="*/ 2147483647 h 152"/>
              <a:gd name="T54" fmla="*/ 0 w 174"/>
              <a:gd name="T55" fmla="*/ 2147483647 h 152"/>
              <a:gd name="T56" fmla="*/ 0 w 174"/>
              <a:gd name="T57" fmla="*/ 2147483647 h 152"/>
              <a:gd name="T58" fmla="*/ 2147483647 w 174"/>
              <a:gd name="T59" fmla="*/ 2147483647 h 152"/>
              <a:gd name="T60" fmla="*/ 2147483647 w 174"/>
              <a:gd name="T61" fmla="*/ 2147483647 h 152"/>
              <a:gd name="T62" fmla="*/ 2147483647 w 174"/>
              <a:gd name="T63" fmla="*/ 2147483647 h 152"/>
              <a:gd name="T64" fmla="*/ 2147483647 w 174"/>
              <a:gd name="T65" fmla="*/ 2147483647 h 152"/>
              <a:gd name="T66" fmla="*/ 2147483647 w 174"/>
              <a:gd name="T67" fmla="*/ 2147483647 h 152"/>
              <a:gd name="T68" fmla="*/ 2147483647 w 174"/>
              <a:gd name="T69" fmla="*/ 2147483647 h 152"/>
              <a:gd name="T70" fmla="*/ 2147483647 w 174"/>
              <a:gd name="T71" fmla="*/ 2147483647 h 152"/>
              <a:gd name="T72" fmla="*/ 2147483647 w 174"/>
              <a:gd name="T73" fmla="*/ 2147483647 h 152"/>
              <a:gd name="T74" fmla="*/ 2147483647 w 174"/>
              <a:gd name="T75" fmla="*/ 2147483647 h 152"/>
              <a:gd name="T76" fmla="*/ 2147483647 w 174"/>
              <a:gd name="T77" fmla="*/ 2147483647 h 152"/>
              <a:gd name="T78" fmla="*/ 2147483647 w 174"/>
              <a:gd name="T79" fmla="*/ 2147483647 h 152"/>
              <a:gd name="T80" fmla="*/ 2147483647 w 174"/>
              <a:gd name="T81" fmla="*/ 2147483647 h 152"/>
              <a:gd name="T82" fmla="*/ 2147483647 w 174"/>
              <a:gd name="T83" fmla="*/ 2147483647 h 152"/>
              <a:gd name="T84" fmla="*/ 2147483647 w 174"/>
              <a:gd name="T85" fmla="*/ 2147483647 h 152"/>
              <a:gd name="T86" fmla="*/ 2147483647 w 174"/>
              <a:gd name="T87" fmla="*/ 2147483647 h 152"/>
              <a:gd name="T88" fmla="*/ 2147483647 w 174"/>
              <a:gd name="T89" fmla="*/ 2147483647 h 152"/>
              <a:gd name="T90" fmla="*/ 2147483647 w 174"/>
              <a:gd name="T91" fmla="*/ 2147483647 h 152"/>
              <a:gd name="T92" fmla="*/ 2147483647 w 174"/>
              <a:gd name="T93" fmla="*/ 2147483647 h 152"/>
              <a:gd name="T94" fmla="*/ 2147483647 w 174"/>
              <a:gd name="T95" fmla="*/ 2147483647 h 152"/>
              <a:gd name="T96" fmla="*/ 2147483647 w 174"/>
              <a:gd name="T97" fmla="*/ 2147483647 h 152"/>
              <a:gd name="T98" fmla="*/ 2147483647 w 174"/>
              <a:gd name="T99" fmla="*/ 2147483647 h 152"/>
              <a:gd name="T100" fmla="*/ 0 w 174"/>
              <a:gd name="T101" fmla="*/ 2147483647 h 152"/>
              <a:gd name="T102" fmla="*/ 0 w 174"/>
              <a:gd name="T103" fmla="*/ 2147483647 h 152"/>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74"/>
              <a:gd name="T157" fmla="*/ 0 h 152"/>
              <a:gd name="T158" fmla="*/ 174 w 174"/>
              <a:gd name="T159" fmla="*/ 152 h 152"/>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74" h="152">
                <a:moveTo>
                  <a:pt x="0" y="101"/>
                </a:moveTo>
                <a:lnTo>
                  <a:pt x="22" y="39"/>
                </a:lnTo>
                <a:lnTo>
                  <a:pt x="22" y="34"/>
                </a:lnTo>
                <a:lnTo>
                  <a:pt x="28" y="28"/>
                </a:lnTo>
                <a:lnTo>
                  <a:pt x="28" y="17"/>
                </a:lnTo>
                <a:lnTo>
                  <a:pt x="33" y="17"/>
                </a:lnTo>
                <a:lnTo>
                  <a:pt x="39" y="11"/>
                </a:lnTo>
                <a:lnTo>
                  <a:pt x="45" y="6"/>
                </a:lnTo>
                <a:lnTo>
                  <a:pt x="50" y="0"/>
                </a:lnTo>
                <a:lnTo>
                  <a:pt x="62" y="0"/>
                </a:lnTo>
                <a:lnTo>
                  <a:pt x="73" y="0"/>
                </a:lnTo>
                <a:lnTo>
                  <a:pt x="84" y="0"/>
                </a:lnTo>
                <a:lnTo>
                  <a:pt x="95" y="6"/>
                </a:lnTo>
                <a:lnTo>
                  <a:pt x="101" y="11"/>
                </a:lnTo>
                <a:lnTo>
                  <a:pt x="106" y="17"/>
                </a:lnTo>
                <a:lnTo>
                  <a:pt x="112" y="28"/>
                </a:lnTo>
                <a:lnTo>
                  <a:pt x="118" y="34"/>
                </a:lnTo>
                <a:lnTo>
                  <a:pt x="118" y="39"/>
                </a:lnTo>
                <a:lnTo>
                  <a:pt x="118" y="45"/>
                </a:lnTo>
                <a:lnTo>
                  <a:pt x="118" y="51"/>
                </a:lnTo>
                <a:lnTo>
                  <a:pt x="118" y="56"/>
                </a:lnTo>
                <a:lnTo>
                  <a:pt x="118" y="62"/>
                </a:lnTo>
                <a:lnTo>
                  <a:pt x="112" y="73"/>
                </a:lnTo>
                <a:lnTo>
                  <a:pt x="112" y="79"/>
                </a:lnTo>
                <a:lnTo>
                  <a:pt x="101" y="118"/>
                </a:lnTo>
                <a:lnTo>
                  <a:pt x="174" y="140"/>
                </a:lnTo>
                <a:lnTo>
                  <a:pt x="168" y="152"/>
                </a:lnTo>
                <a:lnTo>
                  <a:pt x="0" y="101"/>
                </a:lnTo>
                <a:lnTo>
                  <a:pt x="22" y="90"/>
                </a:lnTo>
                <a:lnTo>
                  <a:pt x="39" y="45"/>
                </a:lnTo>
                <a:lnTo>
                  <a:pt x="39" y="34"/>
                </a:lnTo>
                <a:lnTo>
                  <a:pt x="45" y="28"/>
                </a:lnTo>
                <a:lnTo>
                  <a:pt x="50" y="23"/>
                </a:lnTo>
                <a:lnTo>
                  <a:pt x="56" y="23"/>
                </a:lnTo>
                <a:lnTo>
                  <a:pt x="56" y="17"/>
                </a:lnTo>
                <a:lnTo>
                  <a:pt x="62" y="17"/>
                </a:lnTo>
                <a:lnTo>
                  <a:pt x="73" y="17"/>
                </a:lnTo>
                <a:lnTo>
                  <a:pt x="78" y="17"/>
                </a:lnTo>
                <a:lnTo>
                  <a:pt x="84" y="23"/>
                </a:lnTo>
                <a:lnTo>
                  <a:pt x="90" y="28"/>
                </a:lnTo>
                <a:lnTo>
                  <a:pt x="95" y="28"/>
                </a:lnTo>
                <a:lnTo>
                  <a:pt x="101" y="34"/>
                </a:lnTo>
                <a:lnTo>
                  <a:pt x="101" y="39"/>
                </a:lnTo>
                <a:lnTo>
                  <a:pt x="101" y="45"/>
                </a:lnTo>
                <a:lnTo>
                  <a:pt x="101" y="56"/>
                </a:lnTo>
                <a:lnTo>
                  <a:pt x="101" y="67"/>
                </a:lnTo>
                <a:lnTo>
                  <a:pt x="84" y="112"/>
                </a:lnTo>
                <a:lnTo>
                  <a:pt x="22" y="90"/>
                </a:lnTo>
                <a:lnTo>
                  <a:pt x="0" y="101"/>
                </a:lnTo>
                <a:close/>
              </a:path>
            </a:pathLst>
          </a:custGeom>
          <a:solidFill>
            <a:srgbClr val="3366FF">
              <a:alpha val="50195"/>
            </a:srgbClr>
          </a:solidFill>
          <a:ln w="9525">
            <a:noFill/>
            <a:prstDash val="solid"/>
            <a:round/>
            <a:headEnd/>
            <a:tailEnd/>
          </a:ln>
        </p:spPr>
        <p:txBody>
          <a:bodyPr/>
          <a:lstStyle/>
          <a:p>
            <a:endParaRPr lang="en-US"/>
          </a:p>
        </p:txBody>
      </p:sp>
      <p:sp>
        <p:nvSpPr>
          <p:cNvPr id="15386" name="Freeform 26"/>
          <p:cNvSpPr>
            <a:spLocks/>
          </p:cNvSpPr>
          <p:nvPr/>
        </p:nvSpPr>
        <p:spPr bwMode="auto">
          <a:xfrm>
            <a:off x="1606550" y="2428875"/>
            <a:ext cx="311150" cy="231775"/>
          </a:xfrm>
          <a:custGeom>
            <a:avLst/>
            <a:gdLst>
              <a:gd name="T0" fmla="*/ 2147483647 w 196"/>
              <a:gd name="T1" fmla="*/ 2147483647 h 146"/>
              <a:gd name="T2" fmla="*/ 2147483647 w 196"/>
              <a:gd name="T3" fmla="*/ 2147483647 h 146"/>
              <a:gd name="T4" fmla="*/ 2147483647 w 196"/>
              <a:gd name="T5" fmla="*/ 2147483647 h 146"/>
              <a:gd name="T6" fmla="*/ 2147483647 w 196"/>
              <a:gd name="T7" fmla="*/ 2147483647 h 146"/>
              <a:gd name="T8" fmla="*/ 0 w 196"/>
              <a:gd name="T9" fmla="*/ 2147483647 h 146"/>
              <a:gd name="T10" fmla="*/ 2147483647 w 196"/>
              <a:gd name="T11" fmla="*/ 0 h 146"/>
              <a:gd name="T12" fmla="*/ 2147483647 w 196"/>
              <a:gd name="T13" fmla="*/ 2147483647 h 146"/>
              <a:gd name="T14" fmla="*/ 2147483647 w 196"/>
              <a:gd name="T15" fmla="*/ 2147483647 h 146"/>
              <a:gd name="T16" fmla="*/ 2147483647 w 196"/>
              <a:gd name="T17" fmla="*/ 2147483647 h 146"/>
              <a:gd name="T18" fmla="*/ 2147483647 w 196"/>
              <a:gd name="T19" fmla="*/ 2147483647 h 146"/>
              <a:gd name="T20" fmla="*/ 2147483647 w 196"/>
              <a:gd name="T21" fmla="*/ 2147483647 h 146"/>
              <a:gd name="T22" fmla="*/ 2147483647 w 196"/>
              <a:gd name="T23" fmla="*/ 2147483647 h 146"/>
              <a:gd name="T24" fmla="*/ 2147483647 w 196"/>
              <a:gd name="T25" fmla="*/ 2147483647 h 146"/>
              <a:gd name="T26" fmla="*/ 2147483647 w 196"/>
              <a:gd name="T27" fmla="*/ 2147483647 h 146"/>
              <a:gd name="T28" fmla="*/ 2147483647 w 196"/>
              <a:gd name="T29" fmla="*/ 2147483647 h 146"/>
              <a:gd name="T30" fmla="*/ 2147483647 w 196"/>
              <a:gd name="T31" fmla="*/ 2147483647 h 146"/>
              <a:gd name="T32" fmla="*/ 2147483647 w 196"/>
              <a:gd name="T33" fmla="*/ 2147483647 h 14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96"/>
              <a:gd name="T52" fmla="*/ 0 h 146"/>
              <a:gd name="T53" fmla="*/ 196 w 196"/>
              <a:gd name="T54" fmla="*/ 146 h 14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96" h="146">
                <a:moveTo>
                  <a:pt x="101" y="90"/>
                </a:moveTo>
                <a:lnTo>
                  <a:pt x="140" y="135"/>
                </a:lnTo>
                <a:lnTo>
                  <a:pt x="134" y="146"/>
                </a:lnTo>
                <a:lnTo>
                  <a:pt x="0" y="17"/>
                </a:lnTo>
                <a:lnTo>
                  <a:pt x="5" y="0"/>
                </a:lnTo>
                <a:lnTo>
                  <a:pt x="196" y="6"/>
                </a:lnTo>
                <a:lnTo>
                  <a:pt x="185" y="23"/>
                </a:lnTo>
                <a:lnTo>
                  <a:pt x="129" y="17"/>
                </a:lnTo>
                <a:lnTo>
                  <a:pt x="101" y="90"/>
                </a:lnTo>
                <a:lnTo>
                  <a:pt x="84" y="79"/>
                </a:lnTo>
                <a:lnTo>
                  <a:pt x="22" y="17"/>
                </a:lnTo>
                <a:lnTo>
                  <a:pt x="112" y="17"/>
                </a:lnTo>
                <a:lnTo>
                  <a:pt x="84" y="79"/>
                </a:lnTo>
                <a:lnTo>
                  <a:pt x="101" y="90"/>
                </a:lnTo>
                <a:close/>
              </a:path>
            </a:pathLst>
          </a:custGeom>
          <a:solidFill>
            <a:srgbClr val="3366FF">
              <a:alpha val="50195"/>
            </a:srgbClr>
          </a:solidFill>
          <a:ln w="9525">
            <a:noFill/>
            <a:prstDash val="solid"/>
            <a:round/>
            <a:headEnd/>
            <a:tailEnd/>
          </a:ln>
        </p:spPr>
        <p:txBody>
          <a:bodyPr/>
          <a:lstStyle/>
          <a:p>
            <a:endParaRPr lang="en-US"/>
          </a:p>
        </p:txBody>
      </p:sp>
      <p:sp>
        <p:nvSpPr>
          <p:cNvPr id="15387" name="Freeform 27"/>
          <p:cNvSpPr>
            <a:spLocks/>
          </p:cNvSpPr>
          <p:nvPr/>
        </p:nvSpPr>
        <p:spPr bwMode="auto">
          <a:xfrm>
            <a:off x="1730375" y="2020888"/>
            <a:ext cx="338138" cy="284162"/>
          </a:xfrm>
          <a:custGeom>
            <a:avLst/>
            <a:gdLst>
              <a:gd name="T0" fmla="*/ 2147483647 w 213"/>
              <a:gd name="T1" fmla="*/ 2147483647 h 179"/>
              <a:gd name="T2" fmla="*/ 2147483647 w 213"/>
              <a:gd name="T3" fmla="*/ 2147483647 h 179"/>
              <a:gd name="T4" fmla="*/ 2147483647 w 213"/>
              <a:gd name="T5" fmla="*/ 2147483647 h 179"/>
              <a:gd name="T6" fmla="*/ 2147483647 w 213"/>
              <a:gd name="T7" fmla="*/ 0 h 179"/>
              <a:gd name="T8" fmla="*/ 2147483647 w 213"/>
              <a:gd name="T9" fmla="*/ 0 h 179"/>
              <a:gd name="T10" fmla="*/ 2147483647 w 213"/>
              <a:gd name="T11" fmla="*/ 2147483647 h 179"/>
              <a:gd name="T12" fmla="*/ 2147483647 w 213"/>
              <a:gd name="T13" fmla="*/ 2147483647 h 179"/>
              <a:gd name="T14" fmla="*/ 2147483647 w 213"/>
              <a:gd name="T15" fmla="*/ 2147483647 h 179"/>
              <a:gd name="T16" fmla="*/ 2147483647 w 213"/>
              <a:gd name="T17" fmla="*/ 2147483647 h 179"/>
              <a:gd name="T18" fmla="*/ 2147483647 w 213"/>
              <a:gd name="T19" fmla="*/ 2147483647 h 179"/>
              <a:gd name="T20" fmla="*/ 2147483647 w 213"/>
              <a:gd name="T21" fmla="*/ 2147483647 h 179"/>
              <a:gd name="T22" fmla="*/ 2147483647 w 213"/>
              <a:gd name="T23" fmla="*/ 2147483647 h 179"/>
              <a:gd name="T24" fmla="*/ 2147483647 w 213"/>
              <a:gd name="T25" fmla="*/ 2147483647 h 179"/>
              <a:gd name="T26" fmla="*/ 2147483647 w 213"/>
              <a:gd name="T27" fmla="*/ 2147483647 h 179"/>
              <a:gd name="T28" fmla="*/ 2147483647 w 213"/>
              <a:gd name="T29" fmla="*/ 2147483647 h 179"/>
              <a:gd name="T30" fmla="*/ 2147483647 w 213"/>
              <a:gd name="T31" fmla="*/ 2147483647 h 179"/>
              <a:gd name="T32" fmla="*/ 2147483647 w 213"/>
              <a:gd name="T33" fmla="*/ 2147483647 h 179"/>
              <a:gd name="T34" fmla="*/ 2147483647 w 213"/>
              <a:gd name="T35" fmla="*/ 2147483647 h 179"/>
              <a:gd name="T36" fmla="*/ 2147483647 w 213"/>
              <a:gd name="T37" fmla="*/ 2147483647 h 179"/>
              <a:gd name="T38" fmla="*/ 2147483647 w 213"/>
              <a:gd name="T39" fmla="*/ 2147483647 h 179"/>
              <a:gd name="T40" fmla="*/ 2147483647 w 213"/>
              <a:gd name="T41" fmla="*/ 2147483647 h 179"/>
              <a:gd name="T42" fmla="*/ 2147483647 w 213"/>
              <a:gd name="T43" fmla="*/ 2147483647 h 179"/>
              <a:gd name="T44" fmla="*/ 2147483647 w 213"/>
              <a:gd name="T45" fmla="*/ 2147483647 h 179"/>
              <a:gd name="T46" fmla="*/ 2147483647 w 213"/>
              <a:gd name="T47" fmla="*/ 2147483647 h 179"/>
              <a:gd name="T48" fmla="*/ 0 w 213"/>
              <a:gd name="T49" fmla="*/ 2147483647 h 179"/>
              <a:gd name="T50" fmla="*/ 2147483647 w 213"/>
              <a:gd name="T51" fmla="*/ 2147483647 h 179"/>
              <a:gd name="T52" fmla="*/ 2147483647 w 213"/>
              <a:gd name="T53" fmla="*/ 2147483647 h 179"/>
              <a:gd name="T54" fmla="*/ 2147483647 w 213"/>
              <a:gd name="T55" fmla="*/ 2147483647 h 179"/>
              <a:gd name="T56" fmla="*/ 2147483647 w 213"/>
              <a:gd name="T57" fmla="*/ 2147483647 h 179"/>
              <a:gd name="T58" fmla="*/ 2147483647 w 213"/>
              <a:gd name="T59" fmla="*/ 2147483647 h 179"/>
              <a:gd name="T60" fmla="*/ 2147483647 w 213"/>
              <a:gd name="T61" fmla="*/ 2147483647 h 179"/>
              <a:gd name="T62" fmla="*/ 2147483647 w 213"/>
              <a:gd name="T63" fmla="*/ 2147483647 h 179"/>
              <a:gd name="T64" fmla="*/ 2147483647 w 213"/>
              <a:gd name="T65" fmla="*/ 2147483647 h 179"/>
              <a:gd name="T66" fmla="*/ 2147483647 w 213"/>
              <a:gd name="T67" fmla="*/ 2147483647 h 179"/>
              <a:gd name="T68" fmla="*/ 2147483647 w 213"/>
              <a:gd name="T69" fmla="*/ 2147483647 h 179"/>
              <a:gd name="T70" fmla="*/ 2147483647 w 213"/>
              <a:gd name="T71" fmla="*/ 2147483647 h 179"/>
              <a:gd name="T72" fmla="*/ 0 w 213"/>
              <a:gd name="T73" fmla="*/ 2147483647 h 179"/>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213"/>
              <a:gd name="T112" fmla="*/ 0 h 179"/>
              <a:gd name="T113" fmla="*/ 213 w 213"/>
              <a:gd name="T114" fmla="*/ 179 h 179"/>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213" h="179">
                <a:moveTo>
                  <a:pt x="0" y="95"/>
                </a:moveTo>
                <a:lnTo>
                  <a:pt x="28" y="39"/>
                </a:lnTo>
                <a:lnTo>
                  <a:pt x="34" y="28"/>
                </a:lnTo>
                <a:lnTo>
                  <a:pt x="34" y="22"/>
                </a:lnTo>
                <a:lnTo>
                  <a:pt x="45" y="16"/>
                </a:lnTo>
                <a:lnTo>
                  <a:pt x="51" y="5"/>
                </a:lnTo>
                <a:lnTo>
                  <a:pt x="56" y="5"/>
                </a:lnTo>
                <a:lnTo>
                  <a:pt x="62" y="0"/>
                </a:lnTo>
                <a:lnTo>
                  <a:pt x="73" y="0"/>
                </a:lnTo>
                <a:lnTo>
                  <a:pt x="79" y="0"/>
                </a:lnTo>
                <a:lnTo>
                  <a:pt x="90" y="0"/>
                </a:lnTo>
                <a:lnTo>
                  <a:pt x="101" y="5"/>
                </a:lnTo>
                <a:lnTo>
                  <a:pt x="107" y="11"/>
                </a:lnTo>
                <a:lnTo>
                  <a:pt x="112" y="16"/>
                </a:lnTo>
                <a:lnTo>
                  <a:pt x="118" y="22"/>
                </a:lnTo>
                <a:lnTo>
                  <a:pt x="118" y="28"/>
                </a:lnTo>
                <a:lnTo>
                  <a:pt x="124" y="33"/>
                </a:lnTo>
                <a:lnTo>
                  <a:pt x="124" y="39"/>
                </a:lnTo>
                <a:lnTo>
                  <a:pt x="124" y="44"/>
                </a:lnTo>
                <a:lnTo>
                  <a:pt x="124" y="50"/>
                </a:lnTo>
                <a:lnTo>
                  <a:pt x="129" y="44"/>
                </a:lnTo>
                <a:lnTo>
                  <a:pt x="135" y="44"/>
                </a:lnTo>
                <a:lnTo>
                  <a:pt x="140" y="44"/>
                </a:lnTo>
                <a:lnTo>
                  <a:pt x="146" y="44"/>
                </a:lnTo>
                <a:lnTo>
                  <a:pt x="152" y="44"/>
                </a:lnTo>
                <a:lnTo>
                  <a:pt x="163" y="50"/>
                </a:lnTo>
                <a:lnTo>
                  <a:pt x="180" y="56"/>
                </a:lnTo>
                <a:lnTo>
                  <a:pt x="196" y="61"/>
                </a:lnTo>
                <a:lnTo>
                  <a:pt x="202" y="67"/>
                </a:lnTo>
                <a:lnTo>
                  <a:pt x="213" y="67"/>
                </a:lnTo>
                <a:lnTo>
                  <a:pt x="202" y="84"/>
                </a:lnTo>
                <a:lnTo>
                  <a:pt x="196" y="84"/>
                </a:lnTo>
                <a:lnTo>
                  <a:pt x="191" y="78"/>
                </a:lnTo>
                <a:lnTo>
                  <a:pt x="180" y="78"/>
                </a:lnTo>
                <a:lnTo>
                  <a:pt x="174" y="72"/>
                </a:lnTo>
                <a:lnTo>
                  <a:pt x="157" y="67"/>
                </a:lnTo>
                <a:lnTo>
                  <a:pt x="146" y="61"/>
                </a:lnTo>
                <a:lnTo>
                  <a:pt x="140" y="61"/>
                </a:lnTo>
                <a:lnTo>
                  <a:pt x="135" y="61"/>
                </a:lnTo>
                <a:lnTo>
                  <a:pt x="129" y="61"/>
                </a:lnTo>
                <a:lnTo>
                  <a:pt x="124" y="67"/>
                </a:lnTo>
                <a:lnTo>
                  <a:pt x="118" y="72"/>
                </a:lnTo>
                <a:lnTo>
                  <a:pt x="112" y="78"/>
                </a:lnTo>
                <a:lnTo>
                  <a:pt x="90" y="128"/>
                </a:lnTo>
                <a:lnTo>
                  <a:pt x="157" y="162"/>
                </a:lnTo>
                <a:lnTo>
                  <a:pt x="152" y="179"/>
                </a:lnTo>
                <a:lnTo>
                  <a:pt x="0" y="95"/>
                </a:lnTo>
                <a:lnTo>
                  <a:pt x="17" y="89"/>
                </a:lnTo>
                <a:lnTo>
                  <a:pt x="45" y="39"/>
                </a:lnTo>
                <a:lnTo>
                  <a:pt x="51" y="28"/>
                </a:lnTo>
                <a:lnTo>
                  <a:pt x="56" y="22"/>
                </a:lnTo>
                <a:lnTo>
                  <a:pt x="62" y="22"/>
                </a:lnTo>
                <a:lnTo>
                  <a:pt x="68" y="16"/>
                </a:lnTo>
                <a:lnTo>
                  <a:pt x="73" y="16"/>
                </a:lnTo>
                <a:lnTo>
                  <a:pt x="79" y="16"/>
                </a:lnTo>
                <a:lnTo>
                  <a:pt x="84" y="16"/>
                </a:lnTo>
                <a:lnTo>
                  <a:pt x="90" y="22"/>
                </a:lnTo>
                <a:lnTo>
                  <a:pt x="96" y="28"/>
                </a:lnTo>
                <a:lnTo>
                  <a:pt x="101" y="28"/>
                </a:lnTo>
                <a:lnTo>
                  <a:pt x="107" y="33"/>
                </a:lnTo>
                <a:lnTo>
                  <a:pt x="107" y="39"/>
                </a:lnTo>
                <a:lnTo>
                  <a:pt x="107" y="44"/>
                </a:lnTo>
                <a:lnTo>
                  <a:pt x="107" y="50"/>
                </a:lnTo>
                <a:lnTo>
                  <a:pt x="107" y="61"/>
                </a:lnTo>
                <a:lnTo>
                  <a:pt x="101" y="72"/>
                </a:lnTo>
                <a:lnTo>
                  <a:pt x="73" y="117"/>
                </a:lnTo>
                <a:lnTo>
                  <a:pt x="17" y="89"/>
                </a:lnTo>
                <a:lnTo>
                  <a:pt x="0" y="95"/>
                </a:lnTo>
                <a:close/>
              </a:path>
            </a:pathLst>
          </a:custGeom>
          <a:solidFill>
            <a:srgbClr val="3366FF">
              <a:alpha val="50195"/>
            </a:srgbClr>
          </a:solidFill>
          <a:ln w="9525">
            <a:noFill/>
            <a:prstDash val="solid"/>
            <a:round/>
            <a:headEnd/>
            <a:tailEnd/>
          </a:ln>
        </p:spPr>
        <p:txBody>
          <a:bodyPr/>
          <a:lstStyle/>
          <a:p>
            <a:endParaRPr lang="en-US"/>
          </a:p>
        </p:txBody>
      </p:sp>
      <p:sp>
        <p:nvSpPr>
          <p:cNvPr id="15388" name="Freeform 28"/>
          <p:cNvSpPr>
            <a:spLocks/>
          </p:cNvSpPr>
          <p:nvPr/>
        </p:nvSpPr>
        <p:spPr bwMode="auto">
          <a:xfrm>
            <a:off x="1882775" y="1727200"/>
            <a:ext cx="293688" cy="249238"/>
          </a:xfrm>
          <a:custGeom>
            <a:avLst/>
            <a:gdLst>
              <a:gd name="T0" fmla="*/ 0 w 185"/>
              <a:gd name="T1" fmla="*/ 2147483647 h 157"/>
              <a:gd name="T2" fmla="*/ 2147483647 w 185"/>
              <a:gd name="T3" fmla="*/ 0 h 157"/>
              <a:gd name="T4" fmla="*/ 2147483647 w 185"/>
              <a:gd name="T5" fmla="*/ 2147483647 h 157"/>
              <a:gd name="T6" fmla="*/ 2147483647 w 185"/>
              <a:gd name="T7" fmla="*/ 2147483647 h 157"/>
              <a:gd name="T8" fmla="*/ 2147483647 w 185"/>
              <a:gd name="T9" fmla="*/ 2147483647 h 157"/>
              <a:gd name="T10" fmla="*/ 2147483647 w 185"/>
              <a:gd name="T11" fmla="*/ 2147483647 h 157"/>
              <a:gd name="T12" fmla="*/ 2147483647 w 185"/>
              <a:gd name="T13" fmla="*/ 2147483647 h 157"/>
              <a:gd name="T14" fmla="*/ 2147483647 w 185"/>
              <a:gd name="T15" fmla="*/ 2147483647 h 157"/>
              <a:gd name="T16" fmla="*/ 0 w 185"/>
              <a:gd name="T17" fmla="*/ 2147483647 h 157"/>
              <a:gd name="T18" fmla="*/ 0 w 185"/>
              <a:gd name="T19" fmla="*/ 2147483647 h 15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5"/>
              <a:gd name="T31" fmla="*/ 0 h 157"/>
              <a:gd name="T32" fmla="*/ 185 w 185"/>
              <a:gd name="T33" fmla="*/ 157 h 15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5" h="157">
                <a:moveTo>
                  <a:pt x="0" y="100"/>
                </a:moveTo>
                <a:lnTo>
                  <a:pt x="72" y="0"/>
                </a:lnTo>
                <a:lnTo>
                  <a:pt x="84" y="5"/>
                </a:lnTo>
                <a:lnTo>
                  <a:pt x="56" y="50"/>
                </a:lnTo>
                <a:lnTo>
                  <a:pt x="185" y="145"/>
                </a:lnTo>
                <a:lnTo>
                  <a:pt x="173" y="157"/>
                </a:lnTo>
                <a:lnTo>
                  <a:pt x="44" y="67"/>
                </a:lnTo>
                <a:lnTo>
                  <a:pt x="16" y="112"/>
                </a:lnTo>
                <a:lnTo>
                  <a:pt x="0" y="100"/>
                </a:lnTo>
                <a:close/>
              </a:path>
            </a:pathLst>
          </a:custGeom>
          <a:solidFill>
            <a:srgbClr val="3366FF">
              <a:alpha val="50195"/>
            </a:srgbClr>
          </a:solidFill>
          <a:ln w="9525">
            <a:noFill/>
            <a:prstDash val="solid"/>
            <a:round/>
            <a:headEnd/>
            <a:tailEnd/>
          </a:ln>
        </p:spPr>
        <p:txBody>
          <a:bodyPr/>
          <a:lstStyle/>
          <a:p>
            <a:endParaRPr lang="en-US"/>
          </a:p>
        </p:txBody>
      </p:sp>
      <p:sp>
        <p:nvSpPr>
          <p:cNvPr id="15389" name="Freeform 29"/>
          <p:cNvSpPr>
            <a:spLocks/>
          </p:cNvSpPr>
          <p:nvPr/>
        </p:nvSpPr>
        <p:spPr bwMode="auto">
          <a:xfrm>
            <a:off x="2068513" y="1433513"/>
            <a:ext cx="374650" cy="373062"/>
          </a:xfrm>
          <a:custGeom>
            <a:avLst/>
            <a:gdLst>
              <a:gd name="T0" fmla="*/ 0 w 236"/>
              <a:gd name="T1" fmla="*/ 2147483647 h 235"/>
              <a:gd name="T2" fmla="*/ 2147483647 w 236"/>
              <a:gd name="T3" fmla="*/ 2147483647 h 235"/>
              <a:gd name="T4" fmla="*/ 2147483647 w 236"/>
              <a:gd name="T5" fmla="*/ 2147483647 h 235"/>
              <a:gd name="T6" fmla="*/ 2147483647 w 236"/>
              <a:gd name="T7" fmla="*/ 2147483647 h 235"/>
              <a:gd name="T8" fmla="*/ 2147483647 w 236"/>
              <a:gd name="T9" fmla="*/ 0 h 235"/>
              <a:gd name="T10" fmla="*/ 2147483647 w 236"/>
              <a:gd name="T11" fmla="*/ 2147483647 h 235"/>
              <a:gd name="T12" fmla="*/ 2147483647 w 236"/>
              <a:gd name="T13" fmla="*/ 2147483647 h 235"/>
              <a:gd name="T14" fmla="*/ 2147483647 w 236"/>
              <a:gd name="T15" fmla="*/ 2147483647 h 235"/>
              <a:gd name="T16" fmla="*/ 2147483647 w 236"/>
              <a:gd name="T17" fmla="*/ 2147483647 h 235"/>
              <a:gd name="T18" fmla="*/ 2147483647 w 236"/>
              <a:gd name="T19" fmla="*/ 2147483647 h 235"/>
              <a:gd name="T20" fmla="*/ 2147483647 w 236"/>
              <a:gd name="T21" fmla="*/ 2147483647 h 235"/>
              <a:gd name="T22" fmla="*/ 2147483647 w 236"/>
              <a:gd name="T23" fmla="*/ 2147483647 h 235"/>
              <a:gd name="T24" fmla="*/ 2147483647 w 236"/>
              <a:gd name="T25" fmla="*/ 2147483647 h 235"/>
              <a:gd name="T26" fmla="*/ 0 w 236"/>
              <a:gd name="T27" fmla="*/ 2147483647 h 235"/>
              <a:gd name="T28" fmla="*/ 0 w 236"/>
              <a:gd name="T29" fmla="*/ 2147483647 h 23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36"/>
              <a:gd name="T46" fmla="*/ 0 h 235"/>
              <a:gd name="T47" fmla="*/ 236 w 236"/>
              <a:gd name="T48" fmla="*/ 235 h 235"/>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36" h="235">
                <a:moveTo>
                  <a:pt x="0" y="117"/>
                </a:moveTo>
                <a:lnTo>
                  <a:pt x="17" y="100"/>
                </a:lnTo>
                <a:lnTo>
                  <a:pt x="169" y="162"/>
                </a:lnTo>
                <a:lnTo>
                  <a:pt x="90" y="16"/>
                </a:lnTo>
                <a:lnTo>
                  <a:pt x="107" y="0"/>
                </a:lnTo>
                <a:lnTo>
                  <a:pt x="236" y="117"/>
                </a:lnTo>
                <a:lnTo>
                  <a:pt x="225" y="128"/>
                </a:lnTo>
                <a:lnTo>
                  <a:pt x="107" y="16"/>
                </a:lnTo>
                <a:lnTo>
                  <a:pt x="185" y="173"/>
                </a:lnTo>
                <a:lnTo>
                  <a:pt x="180" y="179"/>
                </a:lnTo>
                <a:lnTo>
                  <a:pt x="23" y="117"/>
                </a:lnTo>
                <a:lnTo>
                  <a:pt x="140" y="224"/>
                </a:lnTo>
                <a:lnTo>
                  <a:pt x="129" y="235"/>
                </a:lnTo>
                <a:lnTo>
                  <a:pt x="0" y="117"/>
                </a:lnTo>
                <a:close/>
              </a:path>
            </a:pathLst>
          </a:custGeom>
          <a:solidFill>
            <a:srgbClr val="3366FF">
              <a:alpha val="50195"/>
            </a:srgbClr>
          </a:solidFill>
          <a:ln w="9525">
            <a:noFill/>
            <a:prstDash val="solid"/>
            <a:round/>
            <a:headEnd/>
            <a:tailEnd/>
          </a:ln>
        </p:spPr>
        <p:txBody>
          <a:bodyPr/>
          <a:lstStyle/>
          <a:p>
            <a:endParaRPr lang="en-US"/>
          </a:p>
        </p:txBody>
      </p:sp>
      <p:sp>
        <p:nvSpPr>
          <p:cNvPr id="15390" name="Freeform 30"/>
          <p:cNvSpPr>
            <a:spLocks/>
          </p:cNvSpPr>
          <p:nvPr/>
        </p:nvSpPr>
        <p:spPr bwMode="auto">
          <a:xfrm>
            <a:off x="2344738" y="1192213"/>
            <a:ext cx="320675" cy="330200"/>
          </a:xfrm>
          <a:custGeom>
            <a:avLst/>
            <a:gdLst>
              <a:gd name="T0" fmla="*/ 0 w 202"/>
              <a:gd name="T1" fmla="*/ 2147483647 h 208"/>
              <a:gd name="T2" fmla="*/ 2147483647 w 202"/>
              <a:gd name="T3" fmla="*/ 0 h 208"/>
              <a:gd name="T4" fmla="*/ 2147483647 w 202"/>
              <a:gd name="T5" fmla="*/ 2147483647 h 208"/>
              <a:gd name="T6" fmla="*/ 2147483647 w 202"/>
              <a:gd name="T7" fmla="*/ 2147483647 h 208"/>
              <a:gd name="T8" fmla="*/ 2147483647 w 202"/>
              <a:gd name="T9" fmla="*/ 2147483647 h 208"/>
              <a:gd name="T10" fmla="*/ 2147483647 w 202"/>
              <a:gd name="T11" fmla="*/ 2147483647 h 208"/>
              <a:gd name="T12" fmla="*/ 2147483647 w 202"/>
              <a:gd name="T13" fmla="*/ 2147483647 h 208"/>
              <a:gd name="T14" fmla="*/ 2147483647 w 202"/>
              <a:gd name="T15" fmla="*/ 2147483647 h 208"/>
              <a:gd name="T16" fmla="*/ 2147483647 w 202"/>
              <a:gd name="T17" fmla="*/ 2147483647 h 208"/>
              <a:gd name="T18" fmla="*/ 2147483647 w 202"/>
              <a:gd name="T19" fmla="*/ 2147483647 h 208"/>
              <a:gd name="T20" fmla="*/ 2147483647 w 202"/>
              <a:gd name="T21" fmla="*/ 2147483647 h 208"/>
              <a:gd name="T22" fmla="*/ 2147483647 w 202"/>
              <a:gd name="T23" fmla="*/ 2147483647 h 208"/>
              <a:gd name="T24" fmla="*/ 0 w 202"/>
              <a:gd name="T25" fmla="*/ 2147483647 h 208"/>
              <a:gd name="T26" fmla="*/ 0 w 202"/>
              <a:gd name="T27" fmla="*/ 2147483647 h 20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02"/>
              <a:gd name="T43" fmla="*/ 0 h 208"/>
              <a:gd name="T44" fmla="*/ 202 w 202"/>
              <a:gd name="T45" fmla="*/ 208 h 20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02" h="208">
                <a:moveTo>
                  <a:pt x="0" y="73"/>
                </a:moveTo>
                <a:lnTo>
                  <a:pt x="84" y="0"/>
                </a:lnTo>
                <a:lnTo>
                  <a:pt x="95" y="11"/>
                </a:lnTo>
                <a:lnTo>
                  <a:pt x="23" y="73"/>
                </a:lnTo>
                <a:lnTo>
                  <a:pt x="67" y="123"/>
                </a:lnTo>
                <a:lnTo>
                  <a:pt x="129" y="62"/>
                </a:lnTo>
                <a:lnTo>
                  <a:pt x="140" y="73"/>
                </a:lnTo>
                <a:lnTo>
                  <a:pt x="73" y="135"/>
                </a:lnTo>
                <a:lnTo>
                  <a:pt x="118" y="185"/>
                </a:lnTo>
                <a:lnTo>
                  <a:pt x="191" y="118"/>
                </a:lnTo>
                <a:lnTo>
                  <a:pt x="202" y="129"/>
                </a:lnTo>
                <a:lnTo>
                  <a:pt x="118" y="208"/>
                </a:lnTo>
                <a:lnTo>
                  <a:pt x="0" y="73"/>
                </a:lnTo>
                <a:close/>
              </a:path>
            </a:pathLst>
          </a:custGeom>
          <a:solidFill>
            <a:srgbClr val="3366FF">
              <a:alpha val="50195"/>
            </a:srgbClr>
          </a:solidFill>
          <a:ln w="9525">
            <a:noFill/>
            <a:prstDash val="solid"/>
            <a:round/>
            <a:headEnd/>
            <a:tailEnd/>
          </a:ln>
        </p:spPr>
        <p:txBody>
          <a:bodyPr/>
          <a:lstStyle/>
          <a:p>
            <a:endParaRPr lang="en-US"/>
          </a:p>
        </p:txBody>
      </p:sp>
      <p:sp>
        <p:nvSpPr>
          <p:cNvPr id="15391" name="Freeform 31"/>
          <p:cNvSpPr>
            <a:spLocks/>
          </p:cNvSpPr>
          <p:nvPr/>
        </p:nvSpPr>
        <p:spPr bwMode="auto">
          <a:xfrm>
            <a:off x="2576513" y="969963"/>
            <a:ext cx="338137" cy="355600"/>
          </a:xfrm>
          <a:custGeom>
            <a:avLst/>
            <a:gdLst>
              <a:gd name="T0" fmla="*/ 0 w 213"/>
              <a:gd name="T1" fmla="*/ 2147483647 h 224"/>
              <a:gd name="T2" fmla="*/ 2147483647 w 213"/>
              <a:gd name="T3" fmla="*/ 2147483647 h 224"/>
              <a:gd name="T4" fmla="*/ 2147483647 w 213"/>
              <a:gd name="T5" fmla="*/ 2147483647 h 224"/>
              <a:gd name="T6" fmla="*/ 2147483647 w 213"/>
              <a:gd name="T7" fmla="*/ 2147483647 h 224"/>
              <a:gd name="T8" fmla="*/ 2147483647 w 213"/>
              <a:gd name="T9" fmla="*/ 0 h 224"/>
              <a:gd name="T10" fmla="*/ 2147483647 w 213"/>
              <a:gd name="T11" fmla="*/ 2147483647 h 224"/>
              <a:gd name="T12" fmla="*/ 2147483647 w 213"/>
              <a:gd name="T13" fmla="*/ 2147483647 h 224"/>
              <a:gd name="T14" fmla="*/ 2147483647 w 213"/>
              <a:gd name="T15" fmla="*/ 2147483647 h 224"/>
              <a:gd name="T16" fmla="*/ 2147483647 w 213"/>
              <a:gd name="T17" fmla="*/ 2147483647 h 224"/>
              <a:gd name="T18" fmla="*/ 2147483647 w 213"/>
              <a:gd name="T19" fmla="*/ 2147483647 h 224"/>
              <a:gd name="T20" fmla="*/ 0 w 213"/>
              <a:gd name="T21" fmla="*/ 2147483647 h 224"/>
              <a:gd name="T22" fmla="*/ 0 w 213"/>
              <a:gd name="T23" fmla="*/ 2147483647 h 22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13"/>
              <a:gd name="T37" fmla="*/ 0 h 224"/>
              <a:gd name="T38" fmla="*/ 213 w 213"/>
              <a:gd name="T39" fmla="*/ 224 h 22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13" h="224">
                <a:moveTo>
                  <a:pt x="0" y="78"/>
                </a:moveTo>
                <a:lnTo>
                  <a:pt x="17" y="73"/>
                </a:lnTo>
                <a:lnTo>
                  <a:pt x="191" y="140"/>
                </a:lnTo>
                <a:lnTo>
                  <a:pt x="95" y="11"/>
                </a:lnTo>
                <a:lnTo>
                  <a:pt x="112" y="0"/>
                </a:lnTo>
                <a:lnTo>
                  <a:pt x="213" y="146"/>
                </a:lnTo>
                <a:lnTo>
                  <a:pt x="196" y="157"/>
                </a:lnTo>
                <a:lnTo>
                  <a:pt x="28" y="90"/>
                </a:lnTo>
                <a:lnTo>
                  <a:pt x="118" y="213"/>
                </a:lnTo>
                <a:lnTo>
                  <a:pt x="106" y="224"/>
                </a:lnTo>
                <a:lnTo>
                  <a:pt x="0" y="78"/>
                </a:lnTo>
                <a:close/>
              </a:path>
            </a:pathLst>
          </a:custGeom>
          <a:solidFill>
            <a:srgbClr val="3366FF">
              <a:alpha val="50195"/>
            </a:srgbClr>
          </a:solidFill>
          <a:ln w="9525">
            <a:noFill/>
            <a:prstDash val="solid"/>
            <a:round/>
            <a:headEnd/>
            <a:tailEnd/>
          </a:ln>
        </p:spPr>
        <p:txBody>
          <a:bodyPr/>
          <a:lstStyle/>
          <a:p>
            <a:endParaRPr lang="en-US"/>
          </a:p>
        </p:txBody>
      </p:sp>
      <p:sp>
        <p:nvSpPr>
          <p:cNvPr id="15392" name="Freeform 32"/>
          <p:cNvSpPr>
            <a:spLocks/>
          </p:cNvSpPr>
          <p:nvPr/>
        </p:nvSpPr>
        <p:spPr bwMode="auto">
          <a:xfrm>
            <a:off x="2835275" y="809625"/>
            <a:ext cx="239713" cy="303213"/>
          </a:xfrm>
          <a:custGeom>
            <a:avLst/>
            <a:gdLst>
              <a:gd name="T0" fmla="*/ 0 w 151"/>
              <a:gd name="T1" fmla="*/ 2147483647 h 191"/>
              <a:gd name="T2" fmla="*/ 2147483647 w 151"/>
              <a:gd name="T3" fmla="*/ 0 h 191"/>
              <a:gd name="T4" fmla="*/ 2147483647 w 151"/>
              <a:gd name="T5" fmla="*/ 2147483647 h 191"/>
              <a:gd name="T6" fmla="*/ 2147483647 w 151"/>
              <a:gd name="T7" fmla="*/ 2147483647 h 191"/>
              <a:gd name="T8" fmla="*/ 2147483647 w 151"/>
              <a:gd name="T9" fmla="*/ 2147483647 h 191"/>
              <a:gd name="T10" fmla="*/ 2147483647 w 151"/>
              <a:gd name="T11" fmla="*/ 2147483647 h 191"/>
              <a:gd name="T12" fmla="*/ 2147483647 w 151"/>
              <a:gd name="T13" fmla="*/ 2147483647 h 191"/>
              <a:gd name="T14" fmla="*/ 2147483647 w 151"/>
              <a:gd name="T15" fmla="*/ 2147483647 h 191"/>
              <a:gd name="T16" fmla="*/ 0 w 151"/>
              <a:gd name="T17" fmla="*/ 2147483647 h 191"/>
              <a:gd name="T18" fmla="*/ 0 w 151"/>
              <a:gd name="T19" fmla="*/ 2147483647 h 19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51"/>
              <a:gd name="T31" fmla="*/ 0 h 191"/>
              <a:gd name="T32" fmla="*/ 151 w 151"/>
              <a:gd name="T33" fmla="*/ 191 h 19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51" h="191">
                <a:moveTo>
                  <a:pt x="0" y="62"/>
                </a:moveTo>
                <a:lnTo>
                  <a:pt x="112" y="0"/>
                </a:lnTo>
                <a:lnTo>
                  <a:pt x="117" y="11"/>
                </a:lnTo>
                <a:lnTo>
                  <a:pt x="72" y="39"/>
                </a:lnTo>
                <a:lnTo>
                  <a:pt x="151" y="179"/>
                </a:lnTo>
                <a:lnTo>
                  <a:pt x="134" y="191"/>
                </a:lnTo>
                <a:lnTo>
                  <a:pt x="56" y="51"/>
                </a:lnTo>
                <a:lnTo>
                  <a:pt x="11" y="79"/>
                </a:lnTo>
                <a:lnTo>
                  <a:pt x="0" y="62"/>
                </a:lnTo>
                <a:close/>
              </a:path>
            </a:pathLst>
          </a:custGeom>
          <a:solidFill>
            <a:srgbClr val="3366FF">
              <a:alpha val="50195"/>
            </a:srgbClr>
          </a:solidFill>
          <a:ln w="9525">
            <a:noFill/>
            <a:prstDash val="solid"/>
            <a:round/>
            <a:headEnd/>
            <a:tailEnd/>
          </a:ln>
        </p:spPr>
        <p:txBody>
          <a:bodyPr/>
          <a:lstStyle/>
          <a:p>
            <a:endParaRPr lang="en-US"/>
          </a:p>
        </p:txBody>
      </p:sp>
      <p:sp>
        <p:nvSpPr>
          <p:cNvPr id="15393" name="Freeform 33"/>
          <p:cNvSpPr>
            <a:spLocks/>
          </p:cNvSpPr>
          <p:nvPr/>
        </p:nvSpPr>
        <p:spPr bwMode="auto">
          <a:xfrm>
            <a:off x="3627438" y="515938"/>
            <a:ext cx="257175" cy="293687"/>
          </a:xfrm>
          <a:custGeom>
            <a:avLst/>
            <a:gdLst>
              <a:gd name="T0" fmla="*/ 0 w 162"/>
              <a:gd name="T1" fmla="*/ 2147483647 h 185"/>
              <a:gd name="T2" fmla="*/ 2147483647 w 162"/>
              <a:gd name="T3" fmla="*/ 2147483647 h 185"/>
              <a:gd name="T4" fmla="*/ 2147483647 w 162"/>
              <a:gd name="T5" fmla="*/ 2147483647 h 185"/>
              <a:gd name="T6" fmla="*/ 2147483647 w 162"/>
              <a:gd name="T7" fmla="*/ 2147483647 h 185"/>
              <a:gd name="T8" fmla="*/ 2147483647 w 162"/>
              <a:gd name="T9" fmla="*/ 0 h 185"/>
              <a:gd name="T10" fmla="*/ 2147483647 w 162"/>
              <a:gd name="T11" fmla="*/ 2147483647 h 185"/>
              <a:gd name="T12" fmla="*/ 2147483647 w 162"/>
              <a:gd name="T13" fmla="*/ 2147483647 h 185"/>
              <a:gd name="T14" fmla="*/ 2147483647 w 162"/>
              <a:gd name="T15" fmla="*/ 2147483647 h 185"/>
              <a:gd name="T16" fmla="*/ 2147483647 w 162"/>
              <a:gd name="T17" fmla="*/ 2147483647 h 185"/>
              <a:gd name="T18" fmla="*/ 2147483647 w 162"/>
              <a:gd name="T19" fmla="*/ 2147483647 h 185"/>
              <a:gd name="T20" fmla="*/ 2147483647 w 162"/>
              <a:gd name="T21" fmla="*/ 2147483647 h 185"/>
              <a:gd name="T22" fmla="*/ 2147483647 w 162"/>
              <a:gd name="T23" fmla="*/ 2147483647 h 185"/>
              <a:gd name="T24" fmla="*/ 2147483647 w 162"/>
              <a:gd name="T25" fmla="*/ 2147483647 h 185"/>
              <a:gd name="T26" fmla="*/ 2147483647 w 162"/>
              <a:gd name="T27" fmla="*/ 2147483647 h 185"/>
              <a:gd name="T28" fmla="*/ 2147483647 w 162"/>
              <a:gd name="T29" fmla="*/ 2147483647 h 185"/>
              <a:gd name="T30" fmla="*/ 2147483647 w 162"/>
              <a:gd name="T31" fmla="*/ 2147483647 h 185"/>
              <a:gd name="T32" fmla="*/ 2147483647 w 162"/>
              <a:gd name="T33" fmla="*/ 2147483647 h 185"/>
              <a:gd name="T34" fmla="*/ 2147483647 w 162"/>
              <a:gd name="T35" fmla="*/ 2147483647 h 185"/>
              <a:gd name="T36" fmla="*/ 2147483647 w 162"/>
              <a:gd name="T37" fmla="*/ 2147483647 h 185"/>
              <a:gd name="T38" fmla="*/ 2147483647 w 162"/>
              <a:gd name="T39" fmla="*/ 2147483647 h 185"/>
              <a:gd name="T40" fmla="*/ 2147483647 w 162"/>
              <a:gd name="T41" fmla="*/ 2147483647 h 185"/>
              <a:gd name="T42" fmla="*/ 2147483647 w 162"/>
              <a:gd name="T43" fmla="*/ 2147483647 h 185"/>
              <a:gd name="T44" fmla="*/ 2147483647 w 162"/>
              <a:gd name="T45" fmla="*/ 2147483647 h 185"/>
              <a:gd name="T46" fmla="*/ 2147483647 w 162"/>
              <a:gd name="T47" fmla="*/ 2147483647 h 185"/>
              <a:gd name="T48" fmla="*/ 2147483647 w 162"/>
              <a:gd name="T49" fmla="*/ 2147483647 h 185"/>
              <a:gd name="T50" fmla="*/ 2147483647 w 162"/>
              <a:gd name="T51" fmla="*/ 2147483647 h 185"/>
              <a:gd name="T52" fmla="*/ 2147483647 w 162"/>
              <a:gd name="T53" fmla="*/ 2147483647 h 185"/>
              <a:gd name="T54" fmla="*/ 2147483647 w 162"/>
              <a:gd name="T55" fmla="*/ 2147483647 h 185"/>
              <a:gd name="T56" fmla="*/ 2147483647 w 162"/>
              <a:gd name="T57" fmla="*/ 2147483647 h 185"/>
              <a:gd name="T58" fmla="*/ 2147483647 w 162"/>
              <a:gd name="T59" fmla="*/ 2147483647 h 185"/>
              <a:gd name="T60" fmla="*/ 2147483647 w 162"/>
              <a:gd name="T61" fmla="*/ 2147483647 h 185"/>
              <a:gd name="T62" fmla="*/ 2147483647 w 162"/>
              <a:gd name="T63" fmla="*/ 2147483647 h 185"/>
              <a:gd name="T64" fmla="*/ 2147483647 w 162"/>
              <a:gd name="T65" fmla="*/ 2147483647 h 185"/>
              <a:gd name="T66" fmla="*/ 2147483647 w 162"/>
              <a:gd name="T67" fmla="*/ 2147483647 h 185"/>
              <a:gd name="T68" fmla="*/ 2147483647 w 162"/>
              <a:gd name="T69" fmla="*/ 2147483647 h 185"/>
              <a:gd name="T70" fmla="*/ 2147483647 w 162"/>
              <a:gd name="T71" fmla="*/ 2147483647 h 185"/>
              <a:gd name="T72" fmla="*/ 2147483647 w 162"/>
              <a:gd name="T73" fmla="*/ 2147483647 h 185"/>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62"/>
              <a:gd name="T112" fmla="*/ 0 h 185"/>
              <a:gd name="T113" fmla="*/ 162 w 162"/>
              <a:gd name="T114" fmla="*/ 185 h 185"/>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62" h="185">
                <a:moveTo>
                  <a:pt x="5" y="107"/>
                </a:moveTo>
                <a:lnTo>
                  <a:pt x="0" y="90"/>
                </a:lnTo>
                <a:lnTo>
                  <a:pt x="0" y="79"/>
                </a:lnTo>
                <a:lnTo>
                  <a:pt x="5" y="56"/>
                </a:lnTo>
                <a:lnTo>
                  <a:pt x="11" y="34"/>
                </a:lnTo>
                <a:lnTo>
                  <a:pt x="22" y="22"/>
                </a:lnTo>
                <a:lnTo>
                  <a:pt x="33" y="17"/>
                </a:lnTo>
                <a:lnTo>
                  <a:pt x="44" y="6"/>
                </a:lnTo>
                <a:lnTo>
                  <a:pt x="61" y="0"/>
                </a:lnTo>
                <a:lnTo>
                  <a:pt x="78" y="0"/>
                </a:lnTo>
                <a:lnTo>
                  <a:pt x="95" y="0"/>
                </a:lnTo>
                <a:lnTo>
                  <a:pt x="106" y="6"/>
                </a:lnTo>
                <a:lnTo>
                  <a:pt x="117" y="11"/>
                </a:lnTo>
                <a:lnTo>
                  <a:pt x="134" y="22"/>
                </a:lnTo>
                <a:lnTo>
                  <a:pt x="140" y="34"/>
                </a:lnTo>
                <a:lnTo>
                  <a:pt x="151" y="51"/>
                </a:lnTo>
                <a:lnTo>
                  <a:pt x="157" y="73"/>
                </a:lnTo>
                <a:lnTo>
                  <a:pt x="162" y="95"/>
                </a:lnTo>
                <a:lnTo>
                  <a:pt x="162" y="118"/>
                </a:lnTo>
                <a:lnTo>
                  <a:pt x="157" y="135"/>
                </a:lnTo>
                <a:lnTo>
                  <a:pt x="151" y="146"/>
                </a:lnTo>
                <a:lnTo>
                  <a:pt x="140" y="157"/>
                </a:lnTo>
                <a:lnTo>
                  <a:pt x="129" y="168"/>
                </a:lnTo>
                <a:lnTo>
                  <a:pt x="117" y="174"/>
                </a:lnTo>
                <a:lnTo>
                  <a:pt x="101" y="179"/>
                </a:lnTo>
                <a:lnTo>
                  <a:pt x="89" y="185"/>
                </a:lnTo>
                <a:lnTo>
                  <a:pt x="72" y="185"/>
                </a:lnTo>
                <a:lnTo>
                  <a:pt x="56" y="179"/>
                </a:lnTo>
                <a:lnTo>
                  <a:pt x="50" y="174"/>
                </a:lnTo>
                <a:lnTo>
                  <a:pt x="39" y="168"/>
                </a:lnTo>
                <a:lnTo>
                  <a:pt x="28" y="157"/>
                </a:lnTo>
                <a:lnTo>
                  <a:pt x="16" y="140"/>
                </a:lnTo>
                <a:lnTo>
                  <a:pt x="11" y="129"/>
                </a:lnTo>
                <a:lnTo>
                  <a:pt x="5" y="118"/>
                </a:lnTo>
                <a:lnTo>
                  <a:pt x="5" y="107"/>
                </a:lnTo>
                <a:lnTo>
                  <a:pt x="22" y="101"/>
                </a:lnTo>
                <a:lnTo>
                  <a:pt x="16" y="90"/>
                </a:lnTo>
                <a:lnTo>
                  <a:pt x="16" y="79"/>
                </a:lnTo>
                <a:lnTo>
                  <a:pt x="22" y="56"/>
                </a:lnTo>
                <a:lnTo>
                  <a:pt x="28" y="39"/>
                </a:lnTo>
                <a:lnTo>
                  <a:pt x="33" y="34"/>
                </a:lnTo>
                <a:lnTo>
                  <a:pt x="44" y="28"/>
                </a:lnTo>
                <a:lnTo>
                  <a:pt x="56" y="22"/>
                </a:lnTo>
                <a:lnTo>
                  <a:pt x="67" y="17"/>
                </a:lnTo>
                <a:lnTo>
                  <a:pt x="78" y="17"/>
                </a:lnTo>
                <a:lnTo>
                  <a:pt x="89" y="17"/>
                </a:lnTo>
                <a:lnTo>
                  <a:pt x="101" y="17"/>
                </a:lnTo>
                <a:lnTo>
                  <a:pt x="112" y="22"/>
                </a:lnTo>
                <a:lnTo>
                  <a:pt x="117" y="34"/>
                </a:lnTo>
                <a:lnTo>
                  <a:pt x="129" y="39"/>
                </a:lnTo>
                <a:lnTo>
                  <a:pt x="134" y="56"/>
                </a:lnTo>
                <a:lnTo>
                  <a:pt x="145" y="79"/>
                </a:lnTo>
                <a:lnTo>
                  <a:pt x="145" y="95"/>
                </a:lnTo>
                <a:lnTo>
                  <a:pt x="145" y="118"/>
                </a:lnTo>
                <a:lnTo>
                  <a:pt x="140" y="129"/>
                </a:lnTo>
                <a:lnTo>
                  <a:pt x="134" y="140"/>
                </a:lnTo>
                <a:lnTo>
                  <a:pt x="129" y="151"/>
                </a:lnTo>
                <a:lnTo>
                  <a:pt x="123" y="157"/>
                </a:lnTo>
                <a:lnTo>
                  <a:pt x="112" y="163"/>
                </a:lnTo>
                <a:lnTo>
                  <a:pt x="95" y="168"/>
                </a:lnTo>
                <a:lnTo>
                  <a:pt x="84" y="168"/>
                </a:lnTo>
                <a:lnTo>
                  <a:pt x="72" y="168"/>
                </a:lnTo>
                <a:lnTo>
                  <a:pt x="67" y="163"/>
                </a:lnTo>
                <a:lnTo>
                  <a:pt x="56" y="163"/>
                </a:lnTo>
                <a:lnTo>
                  <a:pt x="44" y="151"/>
                </a:lnTo>
                <a:lnTo>
                  <a:pt x="39" y="146"/>
                </a:lnTo>
                <a:lnTo>
                  <a:pt x="33" y="135"/>
                </a:lnTo>
                <a:lnTo>
                  <a:pt x="22" y="123"/>
                </a:lnTo>
                <a:lnTo>
                  <a:pt x="22" y="112"/>
                </a:lnTo>
                <a:lnTo>
                  <a:pt x="22" y="101"/>
                </a:lnTo>
                <a:lnTo>
                  <a:pt x="5" y="107"/>
                </a:lnTo>
                <a:close/>
              </a:path>
            </a:pathLst>
          </a:custGeom>
          <a:solidFill>
            <a:srgbClr val="3366FF">
              <a:alpha val="50195"/>
            </a:srgbClr>
          </a:solidFill>
          <a:ln w="9525">
            <a:noFill/>
            <a:prstDash val="solid"/>
            <a:round/>
            <a:headEnd/>
            <a:tailEnd/>
          </a:ln>
        </p:spPr>
        <p:txBody>
          <a:bodyPr/>
          <a:lstStyle/>
          <a:p>
            <a:endParaRPr lang="en-US"/>
          </a:p>
        </p:txBody>
      </p:sp>
      <p:sp>
        <p:nvSpPr>
          <p:cNvPr id="15394" name="Freeform 34"/>
          <p:cNvSpPr>
            <a:spLocks/>
          </p:cNvSpPr>
          <p:nvPr/>
        </p:nvSpPr>
        <p:spPr bwMode="auto">
          <a:xfrm>
            <a:off x="4010025" y="444500"/>
            <a:ext cx="177800" cy="303213"/>
          </a:xfrm>
          <a:custGeom>
            <a:avLst/>
            <a:gdLst>
              <a:gd name="T0" fmla="*/ 0 w 112"/>
              <a:gd name="T1" fmla="*/ 2147483647 h 191"/>
              <a:gd name="T2" fmla="*/ 2147483647 w 112"/>
              <a:gd name="T3" fmla="*/ 0 h 191"/>
              <a:gd name="T4" fmla="*/ 2147483647 w 112"/>
              <a:gd name="T5" fmla="*/ 2147483647 h 191"/>
              <a:gd name="T6" fmla="*/ 2147483647 w 112"/>
              <a:gd name="T7" fmla="*/ 2147483647 h 191"/>
              <a:gd name="T8" fmla="*/ 2147483647 w 112"/>
              <a:gd name="T9" fmla="*/ 2147483647 h 191"/>
              <a:gd name="T10" fmla="*/ 2147483647 w 112"/>
              <a:gd name="T11" fmla="*/ 2147483647 h 191"/>
              <a:gd name="T12" fmla="*/ 2147483647 w 112"/>
              <a:gd name="T13" fmla="*/ 2147483647 h 191"/>
              <a:gd name="T14" fmla="*/ 2147483647 w 112"/>
              <a:gd name="T15" fmla="*/ 2147483647 h 191"/>
              <a:gd name="T16" fmla="*/ 2147483647 w 112"/>
              <a:gd name="T17" fmla="*/ 2147483647 h 191"/>
              <a:gd name="T18" fmla="*/ 2147483647 w 112"/>
              <a:gd name="T19" fmla="*/ 2147483647 h 191"/>
              <a:gd name="T20" fmla="*/ 0 w 112"/>
              <a:gd name="T21" fmla="*/ 2147483647 h 191"/>
              <a:gd name="T22" fmla="*/ 0 w 112"/>
              <a:gd name="T23" fmla="*/ 2147483647 h 1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12"/>
              <a:gd name="T37" fmla="*/ 0 h 191"/>
              <a:gd name="T38" fmla="*/ 112 w 112"/>
              <a:gd name="T39" fmla="*/ 191 h 19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12" h="191">
                <a:moveTo>
                  <a:pt x="0" y="11"/>
                </a:moveTo>
                <a:lnTo>
                  <a:pt x="112" y="0"/>
                </a:lnTo>
                <a:lnTo>
                  <a:pt x="112" y="17"/>
                </a:lnTo>
                <a:lnTo>
                  <a:pt x="22" y="28"/>
                </a:lnTo>
                <a:lnTo>
                  <a:pt x="28" y="90"/>
                </a:lnTo>
                <a:lnTo>
                  <a:pt x="112" y="79"/>
                </a:lnTo>
                <a:lnTo>
                  <a:pt x="112" y="90"/>
                </a:lnTo>
                <a:lnTo>
                  <a:pt x="28" y="101"/>
                </a:lnTo>
                <a:lnTo>
                  <a:pt x="39" y="185"/>
                </a:lnTo>
                <a:lnTo>
                  <a:pt x="22" y="191"/>
                </a:lnTo>
                <a:lnTo>
                  <a:pt x="0" y="11"/>
                </a:lnTo>
                <a:close/>
              </a:path>
            </a:pathLst>
          </a:custGeom>
          <a:solidFill>
            <a:srgbClr val="3366FF">
              <a:alpha val="50195"/>
            </a:srgbClr>
          </a:solidFill>
          <a:ln w="9525">
            <a:noFill/>
            <a:prstDash val="solid"/>
            <a:round/>
            <a:headEnd/>
            <a:tailEnd/>
          </a:ln>
        </p:spPr>
        <p:txBody>
          <a:bodyPr/>
          <a:lstStyle/>
          <a:p>
            <a:endParaRPr lang="en-US"/>
          </a:p>
        </p:txBody>
      </p:sp>
      <p:sp>
        <p:nvSpPr>
          <p:cNvPr id="15395" name="Freeform 35"/>
          <p:cNvSpPr>
            <a:spLocks/>
          </p:cNvSpPr>
          <p:nvPr/>
        </p:nvSpPr>
        <p:spPr bwMode="auto">
          <a:xfrm>
            <a:off x="4784725" y="444500"/>
            <a:ext cx="195263" cy="293688"/>
          </a:xfrm>
          <a:custGeom>
            <a:avLst/>
            <a:gdLst>
              <a:gd name="T0" fmla="*/ 0 w 123"/>
              <a:gd name="T1" fmla="*/ 0 h 185"/>
              <a:gd name="T2" fmla="*/ 2147483647 w 123"/>
              <a:gd name="T3" fmla="*/ 2147483647 h 185"/>
              <a:gd name="T4" fmla="*/ 2147483647 w 123"/>
              <a:gd name="T5" fmla="*/ 2147483647 h 185"/>
              <a:gd name="T6" fmla="*/ 2147483647 w 123"/>
              <a:gd name="T7" fmla="*/ 2147483647 h 185"/>
              <a:gd name="T8" fmla="*/ 2147483647 w 123"/>
              <a:gd name="T9" fmla="*/ 2147483647 h 185"/>
              <a:gd name="T10" fmla="*/ 2147483647 w 123"/>
              <a:gd name="T11" fmla="*/ 2147483647 h 185"/>
              <a:gd name="T12" fmla="*/ 2147483647 w 123"/>
              <a:gd name="T13" fmla="*/ 2147483647 h 185"/>
              <a:gd name="T14" fmla="*/ 0 w 123"/>
              <a:gd name="T15" fmla="*/ 2147483647 h 185"/>
              <a:gd name="T16" fmla="*/ 0 w 123"/>
              <a:gd name="T17" fmla="*/ 0 h 185"/>
              <a:gd name="T18" fmla="*/ 0 w 123"/>
              <a:gd name="T19" fmla="*/ 0 h 18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23"/>
              <a:gd name="T31" fmla="*/ 0 h 185"/>
              <a:gd name="T32" fmla="*/ 123 w 123"/>
              <a:gd name="T33" fmla="*/ 185 h 18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23" h="185">
                <a:moveTo>
                  <a:pt x="0" y="0"/>
                </a:moveTo>
                <a:lnTo>
                  <a:pt x="123" y="23"/>
                </a:lnTo>
                <a:lnTo>
                  <a:pt x="123" y="34"/>
                </a:lnTo>
                <a:lnTo>
                  <a:pt x="67" y="28"/>
                </a:lnTo>
                <a:lnTo>
                  <a:pt x="44" y="185"/>
                </a:lnTo>
                <a:lnTo>
                  <a:pt x="33" y="185"/>
                </a:lnTo>
                <a:lnTo>
                  <a:pt x="56" y="23"/>
                </a:lnTo>
                <a:lnTo>
                  <a:pt x="0" y="17"/>
                </a:lnTo>
                <a:lnTo>
                  <a:pt x="0" y="0"/>
                </a:lnTo>
                <a:close/>
              </a:path>
            </a:pathLst>
          </a:custGeom>
          <a:solidFill>
            <a:srgbClr val="3366FF">
              <a:alpha val="50195"/>
            </a:srgbClr>
          </a:solidFill>
          <a:ln w="9525">
            <a:noFill/>
            <a:prstDash val="solid"/>
            <a:round/>
            <a:headEnd/>
            <a:tailEnd/>
          </a:ln>
        </p:spPr>
        <p:txBody>
          <a:bodyPr/>
          <a:lstStyle/>
          <a:p>
            <a:endParaRPr lang="en-US"/>
          </a:p>
        </p:txBody>
      </p:sp>
      <p:sp>
        <p:nvSpPr>
          <p:cNvPr id="15396" name="Freeform 36"/>
          <p:cNvSpPr>
            <a:spLocks/>
          </p:cNvSpPr>
          <p:nvPr/>
        </p:nvSpPr>
        <p:spPr bwMode="auto">
          <a:xfrm>
            <a:off x="5051425" y="506413"/>
            <a:ext cx="239713" cy="320675"/>
          </a:xfrm>
          <a:custGeom>
            <a:avLst/>
            <a:gdLst>
              <a:gd name="T0" fmla="*/ 2147483647 w 151"/>
              <a:gd name="T1" fmla="*/ 2147483647 h 202"/>
              <a:gd name="T2" fmla="*/ 2147483647 w 151"/>
              <a:gd name="T3" fmla="*/ 2147483647 h 202"/>
              <a:gd name="T4" fmla="*/ 2147483647 w 151"/>
              <a:gd name="T5" fmla="*/ 2147483647 h 202"/>
              <a:gd name="T6" fmla="*/ 2147483647 w 151"/>
              <a:gd name="T7" fmla="*/ 2147483647 h 202"/>
              <a:gd name="T8" fmla="*/ 2147483647 w 151"/>
              <a:gd name="T9" fmla="*/ 2147483647 h 202"/>
              <a:gd name="T10" fmla="*/ 2147483647 w 151"/>
              <a:gd name="T11" fmla="*/ 2147483647 h 202"/>
              <a:gd name="T12" fmla="*/ 2147483647 w 151"/>
              <a:gd name="T13" fmla="*/ 2147483647 h 202"/>
              <a:gd name="T14" fmla="*/ 2147483647 w 151"/>
              <a:gd name="T15" fmla="*/ 2147483647 h 202"/>
              <a:gd name="T16" fmla="*/ 2147483647 w 151"/>
              <a:gd name="T17" fmla="*/ 2147483647 h 202"/>
              <a:gd name="T18" fmla="*/ 2147483647 w 151"/>
              <a:gd name="T19" fmla="*/ 2147483647 h 202"/>
              <a:gd name="T20" fmla="*/ 2147483647 w 151"/>
              <a:gd name="T21" fmla="*/ 2147483647 h 202"/>
              <a:gd name="T22" fmla="*/ 2147483647 w 151"/>
              <a:gd name="T23" fmla="*/ 2147483647 h 202"/>
              <a:gd name="T24" fmla="*/ 2147483647 w 151"/>
              <a:gd name="T25" fmla="*/ 2147483647 h 202"/>
              <a:gd name="T26" fmla="*/ 2147483647 w 151"/>
              <a:gd name="T27" fmla="*/ 2147483647 h 202"/>
              <a:gd name="T28" fmla="*/ 2147483647 w 151"/>
              <a:gd name="T29" fmla="*/ 2147483647 h 202"/>
              <a:gd name="T30" fmla="*/ 2147483647 w 151"/>
              <a:gd name="T31" fmla="*/ 2147483647 h 202"/>
              <a:gd name="T32" fmla="*/ 2147483647 w 151"/>
              <a:gd name="T33" fmla="*/ 2147483647 h 202"/>
              <a:gd name="T34" fmla="*/ 2147483647 w 151"/>
              <a:gd name="T35" fmla="*/ 2147483647 h 202"/>
              <a:gd name="T36" fmla="*/ 2147483647 w 151"/>
              <a:gd name="T37" fmla="*/ 2147483647 h 202"/>
              <a:gd name="T38" fmla="*/ 2147483647 w 151"/>
              <a:gd name="T39" fmla="*/ 2147483647 h 202"/>
              <a:gd name="T40" fmla="*/ 2147483647 w 151"/>
              <a:gd name="T41" fmla="*/ 2147483647 h 202"/>
              <a:gd name="T42" fmla="*/ 2147483647 w 151"/>
              <a:gd name="T43" fmla="*/ 2147483647 h 202"/>
              <a:gd name="T44" fmla="*/ 2147483647 w 151"/>
              <a:gd name="T45" fmla="*/ 2147483647 h 202"/>
              <a:gd name="T46" fmla="*/ 2147483647 w 151"/>
              <a:gd name="T47" fmla="*/ 2147483647 h 202"/>
              <a:gd name="T48" fmla="*/ 2147483647 w 151"/>
              <a:gd name="T49" fmla="*/ 0 h 202"/>
              <a:gd name="T50" fmla="*/ 2147483647 w 151"/>
              <a:gd name="T51" fmla="*/ 2147483647 h 202"/>
              <a:gd name="T52" fmla="*/ 2147483647 w 151"/>
              <a:gd name="T53" fmla="*/ 2147483647 h 202"/>
              <a:gd name="T54" fmla="*/ 2147483647 w 151"/>
              <a:gd name="T55" fmla="*/ 2147483647 h 202"/>
              <a:gd name="T56" fmla="*/ 2147483647 w 151"/>
              <a:gd name="T57" fmla="*/ 2147483647 h 202"/>
              <a:gd name="T58" fmla="*/ 2147483647 w 151"/>
              <a:gd name="T59" fmla="*/ 2147483647 h 202"/>
              <a:gd name="T60" fmla="*/ 2147483647 w 151"/>
              <a:gd name="T61" fmla="*/ 2147483647 h 202"/>
              <a:gd name="T62" fmla="*/ 2147483647 w 151"/>
              <a:gd name="T63" fmla="*/ 2147483647 h 202"/>
              <a:gd name="T64" fmla="*/ 2147483647 w 151"/>
              <a:gd name="T65" fmla="*/ 2147483647 h 202"/>
              <a:gd name="T66" fmla="*/ 2147483647 w 151"/>
              <a:gd name="T67" fmla="*/ 2147483647 h 202"/>
              <a:gd name="T68" fmla="*/ 2147483647 w 151"/>
              <a:gd name="T69" fmla="*/ 2147483647 h 202"/>
              <a:gd name="T70" fmla="*/ 2147483647 w 151"/>
              <a:gd name="T71" fmla="*/ 2147483647 h 202"/>
              <a:gd name="T72" fmla="*/ 2147483647 w 151"/>
              <a:gd name="T73" fmla="*/ 0 h 20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51"/>
              <a:gd name="T112" fmla="*/ 0 h 202"/>
              <a:gd name="T113" fmla="*/ 151 w 151"/>
              <a:gd name="T114" fmla="*/ 202 h 202"/>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51" h="202">
                <a:moveTo>
                  <a:pt x="45" y="0"/>
                </a:moveTo>
                <a:lnTo>
                  <a:pt x="101" y="17"/>
                </a:lnTo>
                <a:lnTo>
                  <a:pt x="112" y="17"/>
                </a:lnTo>
                <a:lnTo>
                  <a:pt x="118" y="23"/>
                </a:lnTo>
                <a:lnTo>
                  <a:pt x="129" y="23"/>
                </a:lnTo>
                <a:lnTo>
                  <a:pt x="140" y="28"/>
                </a:lnTo>
                <a:lnTo>
                  <a:pt x="146" y="34"/>
                </a:lnTo>
                <a:lnTo>
                  <a:pt x="146" y="40"/>
                </a:lnTo>
                <a:lnTo>
                  <a:pt x="151" y="51"/>
                </a:lnTo>
                <a:lnTo>
                  <a:pt x="151" y="57"/>
                </a:lnTo>
                <a:lnTo>
                  <a:pt x="151" y="68"/>
                </a:lnTo>
                <a:lnTo>
                  <a:pt x="151" y="79"/>
                </a:lnTo>
                <a:lnTo>
                  <a:pt x="151" y="85"/>
                </a:lnTo>
                <a:lnTo>
                  <a:pt x="146" y="96"/>
                </a:lnTo>
                <a:lnTo>
                  <a:pt x="140" y="101"/>
                </a:lnTo>
                <a:lnTo>
                  <a:pt x="134" y="101"/>
                </a:lnTo>
                <a:lnTo>
                  <a:pt x="129" y="107"/>
                </a:lnTo>
                <a:lnTo>
                  <a:pt x="123" y="107"/>
                </a:lnTo>
                <a:lnTo>
                  <a:pt x="123" y="113"/>
                </a:lnTo>
                <a:lnTo>
                  <a:pt x="118" y="113"/>
                </a:lnTo>
                <a:lnTo>
                  <a:pt x="123" y="118"/>
                </a:lnTo>
                <a:lnTo>
                  <a:pt x="123" y="124"/>
                </a:lnTo>
                <a:lnTo>
                  <a:pt x="129" y="129"/>
                </a:lnTo>
                <a:lnTo>
                  <a:pt x="129" y="141"/>
                </a:lnTo>
                <a:lnTo>
                  <a:pt x="129" y="152"/>
                </a:lnTo>
                <a:lnTo>
                  <a:pt x="123" y="169"/>
                </a:lnTo>
                <a:lnTo>
                  <a:pt x="123" y="185"/>
                </a:lnTo>
                <a:lnTo>
                  <a:pt x="123" y="191"/>
                </a:lnTo>
                <a:lnTo>
                  <a:pt x="123" y="197"/>
                </a:lnTo>
                <a:lnTo>
                  <a:pt x="123" y="202"/>
                </a:lnTo>
                <a:lnTo>
                  <a:pt x="106" y="197"/>
                </a:lnTo>
                <a:lnTo>
                  <a:pt x="106" y="191"/>
                </a:lnTo>
                <a:lnTo>
                  <a:pt x="106" y="185"/>
                </a:lnTo>
                <a:lnTo>
                  <a:pt x="106" y="180"/>
                </a:lnTo>
                <a:lnTo>
                  <a:pt x="106" y="169"/>
                </a:lnTo>
                <a:lnTo>
                  <a:pt x="112" y="152"/>
                </a:lnTo>
                <a:lnTo>
                  <a:pt x="112" y="141"/>
                </a:lnTo>
                <a:lnTo>
                  <a:pt x="112" y="129"/>
                </a:lnTo>
                <a:lnTo>
                  <a:pt x="106" y="129"/>
                </a:lnTo>
                <a:lnTo>
                  <a:pt x="106" y="124"/>
                </a:lnTo>
                <a:lnTo>
                  <a:pt x="106" y="118"/>
                </a:lnTo>
                <a:lnTo>
                  <a:pt x="101" y="118"/>
                </a:lnTo>
                <a:lnTo>
                  <a:pt x="95" y="113"/>
                </a:lnTo>
                <a:lnTo>
                  <a:pt x="84" y="113"/>
                </a:lnTo>
                <a:lnTo>
                  <a:pt x="33" y="101"/>
                </a:lnTo>
                <a:lnTo>
                  <a:pt x="17" y="174"/>
                </a:lnTo>
                <a:lnTo>
                  <a:pt x="0" y="174"/>
                </a:lnTo>
                <a:lnTo>
                  <a:pt x="45" y="0"/>
                </a:lnTo>
                <a:lnTo>
                  <a:pt x="56" y="17"/>
                </a:lnTo>
                <a:lnTo>
                  <a:pt x="106" y="34"/>
                </a:lnTo>
                <a:lnTo>
                  <a:pt x="118" y="34"/>
                </a:lnTo>
                <a:lnTo>
                  <a:pt x="123" y="40"/>
                </a:lnTo>
                <a:lnTo>
                  <a:pt x="129" y="45"/>
                </a:lnTo>
                <a:lnTo>
                  <a:pt x="134" y="51"/>
                </a:lnTo>
                <a:lnTo>
                  <a:pt x="134" y="62"/>
                </a:lnTo>
                <a:lnTo>
                  <a:pt x="134" y="68"/>
                </a:lnTo>
                <a:lnTo>
                  <a:pt x="134" y="73"/>
                </a:lnTo>
                <a:lnTo>
                  <a:pt x="134" y="79"/>
                </a:lnTo>
                <a:lnTo>
                  <a:pt x="129" y="85"/>
                </a:lnTo>
                <a:lnTo>
                  <a:pt x="123" y="90"/>
                </a:lnTo>
                <a:lnTo>
                  <a:pt x="118" y="96"/>
                </a:lnTo>
                <a:lnTo>
                  <a:pt x="112" y="96"/>
                </a:lnTo>
                <a:lnTo>
                  <a:pt x="101" y="96"/>
                </a:lnTo>
                <a:lnTo>
                  <a:pt x="89" y="96"/>
                </a:lnTo>
                <a:lnTo>
                  <a:pt x="39" y="85"/>
                </a:lnTo>
                <a:lnTo>
                  <a:pt x="56" y="17"/>
                </a:lnTo>
                <a:lnTo>
                  <a:pt x="45" y="0"/>
                </a:lnTo>
                <a:close/>
              </a:path>
            </a:pathLst>
          </a:custGeom>
          <a:solidFill>
            <a:srgbClr val="3366FF">
              <a:alpha val="50195"/>
            </a:srgbClr>
          </a:solidFill>
          <a:ln w="9525">
            <a:noFill/>
            <a:prstDash val="solid"/>
            <a:round/>
            <a:headEnd/>
            <a:tailEnd/>
          </a:ln>
        </p:spPr>
        <p:txBody>
          <a:bodyPr/>
          <a:lstStyle/>
          <a:p>
            <a:endParaRPr lang="en-US"/>
          </a:p>
        </p:txBody>
      </p:sp>
      <p:sp>
        <p:nvSpPr>
          <p:cNvPr id="15397" name="Freeform 37"/>
          <p:cNvSpPr>
            <a:spLocks/>
          </p:cNvSpPr>
          <p:nvPr/>
        </p:nvSpPr>
        <p:spPr bwMode="auto">
          <a:xfrm>
            <a:off x="5345113" y="641350"/>
            <a:ext cx="231775" cy="311150"/>
          </a:xfrm>
          <a:custGeom>
            <a:avLst/>
            <a:gdLst>
              <a:gd name="T0" fmla="*/ 2147483647 w 146"/>
              <a:gd name="T1" fmla="*/ 2147483647 h 196"/>
              <a:gd name="T2" fmla="*/ 2147483647 w 146"/>
              <a:gd name="T3" fmla="*/ 2147483647 h 196"/>
              <a:gd name="T4" fmla="*/ 0 w 146"/>
              <a:gd name="T5" fmla="*/ 2147483647 h 196"/>
              <a:gd name="T6" fmla="*/ 0 w 146"/>
              <a:gd name="T7" fmla="*/ 2147483647 h 196"/>
              <a:gd name="T8" fmla="*/ 2147483647 w 146"/>
              <a:gd name="T9" fmla="*/ 0 h 196"/>
              <a:gd name="T10" fmla="*/ 2147483647 w 146"/>
              <a:gd name="T11" fmla="*/ 2147483647 h 196"/>
              <a:gd name="T12" fmla="*/ 2147483647 w 146"/>
              <a:gd name="T13" fmla="*/ 2147483647 h 196"/>
              <a:gd name="T14" fmla="*/ 2147483647 w 146"/>
              <a:gd name="T15" fmla="*/ 2147483647 h 196"/>
              <a:gd name="T16" fmla="*/ 2147483647 w 146"/>
              <a:gd name="T17" fmla="*/ 2147483647 h 196"/>
              <a:gd name="T18" fmla="*/ 2147483647 w 146"/>
              <a:gd name="T19" fmla="*/ 2147483647 h 196"/>
              <a:gd name="T20" fmla="*/ 2147483647 w 146"/>
              <a:gd name="T21" fmla="*/ 2147483647 h 196"/>
              <a:gd name="T22" fmla="*/ 2147483647 w 146"/>
              <a:gd name="T23" fmla="*/ 2147483647 h 196"/>
              <a:gd name="T24" fmla="*/ 2147483647 w 146"/>
              <a:gd name="T25" fmla="*/ 2147483647 h 196"/>
              <a:gd name="T26" fmla="*/ 2147483647 w 146"/>
              <a:gd name="T27" fmla="*/ 2147483647 h 196"/>
              <a:gd name="T28" fmla="*/ 2147483647 w 146"/>
              <a:gd name="T29" fmla="*/ 2147483647 h 196"/>
              <a:gd name="T30" fmla="*/ 2147483647 w 146"/>
              <a:gd name="T31" fmla="*/ 2147483647 h 196"/>
              <a:gd name="T32" fmla="*/ 2147483647 w 146"/>
              <a:gd name="T33" fmla="*/ 2147483647 h 19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46"/>
              <a:gd name="T52" fmla="*/ 0 h 196"/>
              <a:gd name="T53" fmla="*/ 146 w 146"/>
              <a:gd name="T54" fmla="*/ 196 h 19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46" h="196">
                <a:moveTo>
                  <a:pt x="56" y="100"/>
                </a:moveTo>
                <a:lnTo>
                  <a:pt x="17" y="145"/>
                </a:lnTo>
                <a:lnTo>
                  <a:pt x="0" y="140"/>
                </a:lnTo>
                <a:lnTo>
                  <a:pt x="123" y="0"/>
                </a:lnTo>
                <a:lnTo>
                  <a:pt x="146" y="5"/>
                </a:lnTo>
                <a:lnTo>
                  <a:pt x="146" y="196"/>
                </a:lnTo>
                <a:lnTo>
                  <a:pt x="129" y="190"/>
                </a:lnTo>
                <a:lnTo>
                  <a:pt x="129" y="128"/>
                </a:lnTo>
                <a:lnTo>
                  <a:pt x="56" y="100"/>
                </a:lnTo>
                <a:lnTo>
                  <a:pt x="67" y="89"/>
                </a:lnTo>
                <a:lnTo>
                  <a:pt x="129" y="22"/>
                </a:lnTo>
                <a:lnTo>
                  <a:pt x="129" y="117"/>
                </a:lnTo>
                <a:lnTo>
                  <a:pt x="67" y="89"/>
                </a:lnTo>
                <a:lnTo>
                  <a:pt x="56" y="100"/>
                </a:lnTo>
                <a:close/>
              </a:path>
            </a:pathLst>
          </a:custGeom>
          <a:solidFill>
            <a:srgbClr val="3366FF">
              <a:alpha val="50195"/>
            </a:srgbClr>
          </a:solidFill>
          <a:ln w="9525">
            <a:noFill/>
            <a:prstDash val="solid"/>
            <a:round/>
            <a:headEnd/>
            <a:tailEnd/>
          </a:ln>
        </p:spPr>
        <p:txBody>
          <a:bodyPr/>
          <a:lstStyle/>
          <a:p>
            <a:endParaRPr lang="en-US"/>
          </a:p>
        </p:txBody>
      </p:sp>
      <p:sp>
        <p:nvSpPr>
          <p:cNvPr id="15398" name="Freeform 38"/>
          <p:cNvSpPr>
            <a:spLocks/>
          </p:cNvSpPr>
          <p:nvPr/>
        </p:nvSpPr>
        <p:spPr bwMode="auto">
          <a:xfrm>
            <a:off x="5646738" y="747713"/>
            <a:ext cx="312737" cy="346075"/>
          </a:xfrm>
          <a:custGeom>
            <a:avLst/>
            <a:gdLst>
              <a:gd name="T0" fmla="*/ 2147483647 w 197"/>
              <a:gd name="T1" fmla="*/ 0 h 218"/>
              <a:gd name="T2" fmla="*/ 2147483647 w 197"/>
              <a:gd name="T3" fmla="*/ 2147483647 h 218"/>
              <a:gd name="T4" fmla="*/ 2147483647 w 197"/>
              <a:gd name="T5" fmla="*/ 2147483647 h 218"/>
              <a:gd name="T6" fmla="*/ 2147483647 w 197"/>
              <a:gd name="T7" fmla="*/ 2147483647 h 218"/>
              <a:gd name="T8" fmla="*/ 2147483647 w 197"/>
              <a:gd name="T9" fmla="*/ 2147483647 h 218"/>
              <a:gd name="T10" fmla="*/ 2147483647 w 197"/>
              <a:gd name="T11" fmla="*/ 2147483647 h 218"/>
              <a:gd name="T12" fmla="*/ 2147483647 w 197"/>
              <a:gd name="T13" fmla="*/ 2147483647 h 218"/>
              <a:gd name="T14" fmla="*/ 2147483647 w 197"/>
              <a:gd name="T15" fmla="*/ 2147483647 h 218"/>
              <a:gd name="T16" fmla="*/ 2147483647 w 197"/>
              <a:gd name="T17" fmla="*/ 2147483647 h 218"/>
              <a:gd name="T18" fmla="*/ 0 w 197"/>
              <a:gd name="T19" fmla="*/ 2147483647 h 218"/>
              <a:gd name="T20" fmla="*/ 2147483647 w 197"/>
              <a:gd name="T21" fmla="*/ 0 h 218"/>
              <a:gd name="T22" fmla="*/ 2147483647 w 197"/>
              <a:gd name="T23" fmla="*/ 0 h 21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97"/>
              <a:gd name="T37" fmla="*/ 0 h 218"/>
              <a:gd name="T38" fmla="*/ 197 w 197"/>
              <a:gd name="T39" fmla="*/ 218 h 21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97" h="218">
                <a:moveTo>
                  <a:pt x="79" y="0"/>
                </a:moveTo>
                <a:lnTo>
                  <a:pt x="96" y="5"/>
                </a:lnTo>
                <a:lnTo>
                  <a:pt x="113" y="190"/>
                </a:lnTo>
                <a:lnTo>
                  <a:pt x="180" y="50"/>
                </a:lnTo>
                <a:lnTo>
                  <a:pt x="197" y="61"/>
                </a:lnTo>
                <a:lnTo>
                  <a:pt x="118" y="218"/>
                </a:lnTo>
                <a:lnTo>
                  <a:pt x="101" y="207"/>
                </a:lnTo>
                <a:lnTo>
                  <a:pt x="85" y="22"/>
                </a:lnTo>
                <a:lnTo>
                  <a:pt x="17" y="162"/>
                </a:lnTo>
                <a:lnTo>
                  <a:pt x="0" y="157"/>
                </a:lnTo>
                <a:lnTo>
                  <a:pt x="79" y="0"/>
                </a:lnTo>
                <a:close/>
              </a:path>
            </a:pathLst>
          </a:custGeom>
          <a:solidFill>
            <a:srgbClr val="3366FF">
              <a:alpha val="50195"/>
            </a:srgbClr>
          </a:solidFill>
          <a:ln w="9525">
            <a:noFill/>
            <a:prstDash val="solid"/>
            <a:round/>
            <a:headEnd/>
            <a:tailEnd/>
          </a:ln>
        </p:spPr>
        <p:txBody>
          <a:bodyPr/>
          <a:lstStyle/>
          <a:p>
            <a:endParaRPr lang="en-US"/>
          </a:p>
        </p:txBody>
      </p:sp>
      <p:sp>
        <p:nvSpPr>
          <p:cNvPr id="15399" name="Freeform 39"/>
          <p:cNvSpPr>
            <a:spLocks/>
          </p:cNvSpPr>
          <p:nvPr/>
        </p:nvSpPr>
        <p:spPr bwMode="auto">
          <a:xfrm>
            <a:off x="5932488" y="935038"/>
            <a:ext cx="249237" cy="284162"/>
          </a:xfrm>
          <a:custGeom>
            <a:avLst/>
            <a:gdLst>
              <a:gd name="T0" fmla="*/ 2147483647 w 157"/>
              <a:gd name="T1" fmla="*/ 2147483647 h 179"/>
              <a:gd name="T2" fmla="*/ 2147483647 w 157"/>
              <a:gd name="T3" fmla="*/ 2147483647 h 179"/>
              <a:gd name="T4" fmla="*/ 2147483647 w 157"/>
              <a:gd name="T5" fmla="*/ 2147483647 h 179"/>
              <a:gd name="T6" fmla="*/ 2147483647 w 157"/>
              <a:gd name="T7" fmla="*/ 2147483647 h 179"/>
              <a:gd name="T8" fmla="*/ 2147483647 w 157"/>
              <a:gd name="T9" fmla="*/ 2147483647 h 179"/>
              <a:gd name="T10" fmla="*/ 2147483647 w 157"/>
              <a:gd name="T11" fmla="*/ 2147483647 h 179"/>
              <a:gd name="T12" fmla="*/ 2147483647 w 157"/>
              <a:gd name="T13" fmla="*/ 2147483647 h 179"/>
              <a:gd name="T14" fmla="*/ 2147483647 w 157"/>
              <a:gd name="T15" fmla="*/ 2147483647 h 179"/>
              <a:gd name="T16" fmla="*/ 2147483647 w 157"/>
              <a:gd name="T17" fmla="*/ 2147483647 h 179"/>
              <a:gd name="T18" fmla="*/ 2147483647 w 157"/>
              <a:gd name="T19" fmla="*/ 2147483647 h 179"/>
              <a:gd name="T20" fmla="*/ 2147483647 w 157"/>
              <a:gd name="T21" fmla="*/ 2147483647 h 179"/>
              <a:gd name="T22" fmla="*/ 2147483647 w 157"/>
              <a:gd name="T23" fmla="*/ 2147483647 h 179"/>
              <a:gd name="T24" fmla="*/ 2147483647 w 157"/>
              <a:gd name="T25" fmla="*/ 2147483647 h 179"/>
              <a:gd name="T26" fmla="*/ 2147483647 w 157"/>
              <a:gd name="T27" fmla="*/ 2147483647 h 179"/>
              <a:gd name="T28" fmla="*/ 2147483647 w 157"/>
              <a:gd name="T29" fmla="*/ 2147483647 h 179"/>
              <a:gd name="T30" fmla="*/ 2147483647 w 157"/>
              <a:gd name="T31" fmla="*/ 2147483647 h 179"/>
              <a:gd name="T32" fmla="*/ 2147483647 w 157"/>
              <a:gd name="T33" fmla="*/ 2147483647 h 179"/>
              <a:gd name="T34" fmla="*/ 2147483647 w 157"/>
              <a:gd name="T35" fmla="*/ 2147483647 h 179"/>
              <a:gd name="T36" fmla="*/ 2147483647 w 157"/>
              <a:gd name="T37" fmla="*/ 0 h 179"/>
              <a:gd name="T38" fmla="*/ 2147483647 w 157"/>
              <a:gd name="T39" fmla="*/ 0 h 179"/>
              <a:gd name="T40" fmla="*/ 2147483647 w 157"/>
              <a:gd name="T41" fmla="*/ 2147483647 h 179"/>
              <a:gd name="T42" fmla="*/ 2147483647 w 157"/>
              <a:gd name="T43" fmla="*/ 2147483647 h 179"/>
              <a:gd name="T44" fmla="*/ 2147483647 w 157"/>
              <a:gd name="T45" fmla="*/ 2147483647 h 179"/>
              <a:gd name="T46" fmla="*/ 2147483647 w 157"/>
              <a:gd name="T47" fmla="*/ 2147483647 h 179"/>
              <a:gd name="T48" fmla="*/ 2147483647 w 157"/>
              <a:gd name="T49" fmla="*/ 2147483647 h 179"/>
              <a:gd name="T50" fmla="*/ 2147483647 w 157"/>
              <a:gd name="T51" fmla="*/ 2147483647 h 179"/>
              <a:gd name="T52" fmla="*/ 2147483647 w 157"/>
              <a:gd name="T53" fmla="*/ 2147483647 h 179"/>
              <a:gd name="T54" fmla="*/ 2147483647 w 157"/>
              <a:gd name="T55" fmla="*/ 2147483647 h 179"/>
              <a:gd name="T56" fmla="*/ 2147483647 w 157"/>
              <a:gd name="T57" fmla="*/ 2147483647 h 179"/>
              <a:gd name="T58" fmla="*/ 2147483647 w 157"/>
              <a:gd name="T59" fmla="*/ 2147483647 h 179"/>
              <a:gd name="T60" fmla="*/ 2147483647 w 157"/>
              <a:gd name="T61" fmla="*/ 2147483647 h 179"/>
              <a:gd name="T62" fmla="*/ 2147483647 w 157"/>
              <a:gd name="T63" fmla="*/ 2147483647 h 179"/>
              <a:gd name="T64" fmla="*/ 2147483647 w 157"/>
              <a:gd name="T65" fmla="*/ 2147483647 h 179"/>
              <a:gd name="T66" fmla="*/ 2147483647 w 157"/>
              <a:gd name="T67" fmla="*/ 2147483647 h 179"/>
              <a:gd name="T68" fmla="*/ 2147483647 w 157"/>
              <a:gd name="T69" fmla="*/ 2147483647 h 179"/>
              <a:gd name="T70" fmla="*/ 2147483647 w 157"/>
              <a:gd name="T71" fmla="*/ 2147483647 h 179"/>
              <a:gd name="T72" fmla="*/ 2147483647 w 157"/>
              <a:gd name="T73" fmla="*/ 2147483647 h 179"/>
              <a:gd name="T74" fmla="*/ 2147483647 w 157"/>
              <a:gd name="T75" fmla="*/ 2147483647 h 179"/>
              <a:gd name="T76" fmla="*/ 2147483647 w 157"/>
              <a:gd name="T77" fmla="*/ 2147483647 h 179"/>
              <a:gd name="T78" fmla="*/ 2147483647 w 157"/>
              <a:gd name="T79" fmla="*/ 2147483647 h 179"/>
              <a:gd name="T80" fmla="*/ 2147483647 w 157"/>
              <a:gd name="T81" fmla="*/ 2147483647 h 179"/>
              <a:gd name="T82" fmla="*/ 2147483647 w 157"/>
              <a:gd name="T83" fmla="*/ 2147483647 h 179"/>
              <a:gd name="T84" fmla="*/ 2147483647 w 157"/>
              <a:gd name="T85" fmla="*/ 2147483647 h 179"/>
              <a:gd name="T86" fmla="*/ 2147483647 w 157"/>
              <a:gd name="T87" fmla="*/ 2147483647 h 179"/>
              <a:gd name="T88" fmla="*/ 2147483647 w 157"/>
              <a:gd name="T89" fmla="*/ 2147483647 h 179"/>
              <a:gd name="T90" fmla="*/ 2147483647 w 157"/>
              <a:gd name="T91" fmla="*/ 2147483647 h 179"/>
              <a:gd name="T92" fmla="*/ 2147483647 w 157"/>
              <a:gd name="T93" fmla="*/ 2147483647 h 179"/>
              <a:gd name="T94" fmla="*/ 2147483647 w 157"/>
              <a:gd name="T95" fmla="*/ 2147483647 h 179"/>
              <a:gd name="T96" fmla="*/ 2147483647 w 157"/>
              <a:gd name="T97" fmla="*/ 2147483647 h 179"/>
              <a:gd name="T98" fmla="*/ 2147483647 w 157"/>
              <a:gd name="T99" fmla="*/ 2147483647 h 179"/>
              <a:gd name="T100" fmla="*/ 0 w 157"/>
              <a:gd name="T101" fmla="*/ 2147483647 h 179"/>
              <a:gd name="T102" fmla="*/ 2147483647 w 157"/>
              <a:gd name="T103" fmla="*/ 2147483647 h 179"/>
              <a:gd name="T104" fmla="*/ 2147483647 w 157"/>
              <a:gd name="T105" fmla="*/ 2147483647 h 179"/>
              <a:gd name="T106" fmla="*/ 2147483647 w 157"/>
              <a:gd name="T107" fmla="*/ 2147483647 h 179"/>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157"/>
              <a:gd name="T163" fmla="*/ 0 h 179"/>
              <a:gd name="T164" fmla="*/ 157 w 157"/>
              <a:gd name="T165" fmla="*/ 179 h 179"/>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157" h="179">
                <a:moveTo>
                  <a:pt x="11" y="78"/>
                </a:moveTo>
                <a:lnTo>
                  <a:pt x="22" y="89"/>
                </a:lnTo>
                <a:lnTo>
                  <a:pt x="17" y="106"/>
                </a:lnTo>
                <a:lnTo>
                  <a:pt x="17" y="112"/>
                </a:lnTo>
                <a:lnTo>
                  <a:pt x="17" y="117"/>
                </a:lnTo>
                <a:lnTo>
                  <a:pt x="17" y="123"/>
                </a:lnTo>
                <a:lnTo>
                  <a:pt x="22" y="128"/>
                </a:lnTo>
                <a:lnTo>
                  <a:pt x="22" y="134"/>
                </a:lnTo>
                <a:lnTo>
                  <a:pt x="34" y="145"/>
                </a:lnTo>
                <a:lnTo>
                  <a:pt x="39" y="151"/>
                </a:lnTo>
                <a:lnTo>
                  <a:pt x="50" y="157"/>
                </a:lnTo>
                <a:lnTo>
                  <a:pt x="62" y="162"/>
                </a:lnTo>
                <a:lnTo>
                  <a:pt x="67" y="162"/>
                </a:lnTo>
                <a:lnTo>
                  <a:pt x="73" y="162"/>
                </a:lnTo>
                <a:lnTo>
                  <a:pt x="84" y="162"/>
                </a:lnTo>
                <a:lnTo>
                  <a:pt x="84" y="157"/>
                </a:lnTo>
                <a:lnTo>
                  <a:pt x="95" y="151"/>
                </a:lnTo>
                <a:lnTo>
                  <a:pt x="95" y="145"/>
                </a:lnTo>
                <a:lnTo>
                  <a:pt x="101" y="140"/>
                </a:lnTo>
                <a:lnTo>
                  <a:pt x="101" y="134"/>
                </a:lnTo>
                <a:lnTo>
                  <a:pt x="101" y="128"/>
                </a:lnTo>
                <a:lnTo>
                  <a:pt x="101" y="123"/>
                </a:lnTo>
                <a:lnTo>
                  <a:pt x="95" y="112"/>
                </a:lnTo>
                <a:lnTo>
                  <a:pt x="84" y="100"/>
                </a:lnTo>
                <a:lnTo>
                  <a:pt x="62" y="72"/>
                </a:lnTo>
                <a:lnTo>
                  <a:pt x="56" y="67"/>
                </a:lnTo>
                <a:lnTo>
                  <a:pt x="50" y="56"/>
                </a:lnTo>
                <a:lnTo>
                  <a:pt x="50" y="50"/>
                </a:lnTo>
                <a:lnTo>
                  <a:pt x="50" y="44"/>
                </a:lnTo>
                <a:lnTo>
                  <a:pt x="50" y="39"/>
                </a:lnTo>
                <a:lnTo>
                  <a:pt x="50" y="33"/>
                </a:lnTo>
                <a:lnTo>
                  <a:pt x="50" y="22"/>
                </a:lnTo>
                <a:lnTo>
                  <a:pt x="56" y="16"/>
                </a:lnTo>
                <a:lnTo>
                  <a:pt x="62" y="11"/>
                </a:lnTo>
                <a:lnTo>
                  <a:pt x="67" y="5"/>
                </a:lnTo>
                <a:lnTo>
                  <a:pt x="73" y="0"/>
                </a:lnTo>
                <a:lnTo>
                  <a:pt x="84" y="0"/>
                </a:lnTo>
                <a:lnTo>
                  <a:pt x="90" y="0"/>
                </a:lnTo>
                <a:lnTo>
                  <a:pt x="101" y="0"/>
                </a:lnTo>
                <a:lnTo>
                  <a:pt x="112" y="5"/>
                </a:lnTo>
                <a:lnTo>
                  <a:pt x="129" y="11"/>
                </a:lnTo>
                <a:lnTo>
                  <a:pt x="140" y="16"/>
                </a:lnTo>
                <a:lnTo>
                  <a:pt x="151" y="28"/>
                </a:lnTo>
                <a:lnTo>
                  <a:pt x="157" y="39"/>
                </a:lnTo>
                <a:lnTo>
                  <a:pt x="157" y="44"/>
                </a:lnTo>
                <a:lnTo>
                  <a:pt x="157" y="50"/>
                </a:lnTo>
                <a:lnTo>
                  <a:pt x="157" y="61"/>
                </a:lnTo>
                <a:lnTo>
                  <a:pt x="157" y="67"/>
                </a:lnTo>
                <a:lnTo>
                  <a:pt x="151" y="78"/>
                </a:lnTo>
                <a:lnTo>
                  <a:pt x="146" y="89"/>
                </a:lnTo>
                <a:lnTo>
                  <a:pt x="134" y="78"/>
                </a:lnTo>
                <a:lnTo>
                  <a:pt x="140" y="67"/>
                </a:lnTo>
                <a:lnTo>
                  <a:pt x="140" y="61"/>
                </a:lnTo>
                <a:lnTo>
                  <a:pt x="140" y="56"/>
                </a:lnTo>
                <a:lnTo>
                  <a:pt x="140" y="44"/>
                </a:lnTo>
                <a:lnTo>
                  <a:pt x="134" y="39"/>
                </a:lnTo>
                <a:lnTo>
                  <a:pt x="134" y="33"/>
                </a:lnTo>
                <a:lnTo>
                  <a:pt x="129" y="28"/>
                </a:lnTo>
                <a:lnTo>
                  <a:pt x="118" y="22"/>
                </a:lnTo>
                <a:lnTo>
                  <a:pt x="112" y="16"/>
                </a:lnTo>
                <a:lnTo>
                  <a:pt x="101" y="16"/>
                </a:lnTo>
                <a:lnTo>
                  <a:pt x="95" y="16"/>
                </a:lnTo>
                <a:lnTo>
                  <a:pt x="90" y="16"/>
                </a:lnTo>
                <a:lnTo>
                  <a:pt x="84" y="16"/>
                </a:lnTo>
                <a:lnTo>
                  <a:pt x="78" y="16"/>
                </a:lnTo>
                <a:lnTo>
                  <a:pt x="73" y="22"/>
                </a:lnTo>
                <a:lnTo>
                  <a:pt x="67" y="28"/>
                </a:lnTo>
                <a:lnTo>
                  <a:pt x="67" y="33"/>
                </a:lnTo>
                <a:lnTo>
                  <a:pt x="67" y="39"/>
                </a:lnTo>
                <a:lnTo>
                  <a:pt x="67" y="44"/>
                </a:lnTo>
                <a:lnTo>
                  <a:pt x="67" y="50"/>
                </a:lnTo>
                <a:lnTo>
                  <a:pt x="67" y="56"/>
                </a:lnTo>
                <a:lnTo>
                  <a:pt x="73" y="61"/>
                </a:lnTo>
                <a:lnTo>
                  <a:pt x="101" y="95"/>
                </a:lnTo>
                <a:lnTo>
                  <a:pt x="106" y="100"/>
                </a:lnTo>
                <a:lnTo>
                  <a:pt x="112" y="106"/>
                </a:lnTo>
                <a:lnTo>
                  <a:pt x="112" y="112"/>
                </a:lnTo>
                <a:lnTo>
                  <a:pt x="118" y="117"/>
                </a:lnTo>
                <a:lnTo>
                  <a:pt x="118" y="123"/>
                </a:lnTo>
                <a:lnTo>
                  <a:pt x="118" y="128"/>
                </a:lnTo>
                <a:lnTo>
                  <a:pt x="118" y="134"/>
                </a:lnTo>
                <a:lnTo>
                  <a:pt x="118" y="140"/>
                </a:lnTo>
                <a:lnTo>
                  <a:pt x="112" y="151"/>
                </a:lnTo>
                <a:lnTo>
                  <a:pt x="112" y="157"/>
                </a:lnTo>
                <a:lnTo>
                  <a:pt x="106" y="162"/>
                </a:lnTo>
                <a:lnTo>
                  <a:pt x="95" y="168"/>
                </a:lnTo>
                <a:lnTo>
                  <a:pt x="90" y="173"/>
                </a:lnTo>
                <a:lnTo>
                  <a:pt x="78" y="179"/>
                </a:lnTo>
                <a:lnTo>
                  <a:pt x="67" y="179"/>
                </a:lnTo>
                <a:lnTo>
                  <a:pt x="62" y="179"/>
                </a:lnTo>
                <a:lnTo>
                  <a:pt x="45" y="173"/>
                </a:lnTo>
                <a:lnTo>
                  <a:pt x="34" y="168"/>
                </a:lnTo>
                <a:lnTo>
                  <a:pt x="17" y="157"/>
                </a:lnTo>
                <a:lnTo>
                  <a:pt x="5" y="140"/>
                </a:lnTo>
                <a:lnTo>
                  <a:pt x="5" y="134"/>
                </a:lnTo>
                <a:lnTo>
                  <a:pt x="0" y="123"/>
                </a:lnTo>
                <a:lnTo>
                  <a:pt x="0" y="112"/>
                </a:lnTo>
                <a:lnTo>
                  <a:pt x="0" y="100"/>
                </a:lnTo>
                <a:lnTo>
                  <a:pt x="5" y="95"/>
                </a:lnTo>
                <a:lnTo>
                  <a:pt x="5" y="84"/>
                </a:lnTo>
                <a:lnTo>
                  <a:pt x="11" y="84"/>
                </a:lnTo>
                <a:lnTo>
                  <a:pt x="11" y="78"/>
                </a:lnTo>
                <a:close/>
              </a:path>
            </a:pathLst>
          </a:custGeom>
          <a:solidFill>
            <a:srgbClr val="3366FF">
              <a:alpha val="50195"/>
            </a:srgbClr>
          </a:solidFill>
          <a:ln w="9525">
            <a:noFill/>
            <a:prstDash val="solid"/>
            <a:round/>
            <a:headEnd/>
            <a:tailEnd/>
          </a:ln>
        </p:spPr>
        <p:txBody>
          <a:bodyPr/>
          <a:lstStyle/>
          <a:p>
            <a:endParaRPr lang="en-US"/>
          </a:p>
        </p:txBody>
      </p:sp>
      <p:sp>
        <p:nvSpPr>
          <p:cNvPr id="15400" name="Freeform 40"/>
          <p:cNvSpPr>
            <a:spLocks/>
          </p:cNvSpPr>
          <p:nvPr/>
        </p:nvSpPr>
        <p:spPr bwMode="auto">
          <a:xfrm>
            <a:off x="6154738" y="1103313"/>
            <a:ext cx="284162" cy="239712"/>
          </a:xfrm>
          <a:custGeom>
            <a:avLst/>
            <a:gdLst>
              <a:gd name="T0" fmla="*/ 2147483647 w 179"/>
              <a:gd name="T1" fmla="*/ 0 h 151"/>
              <a:gd name="T2" fmla="*/ 2147483647 w 179"/>
              <a:gd name="T3" fmla="*/ 2147483647 h 151"/>
              <a:gd name="T4" fmla="*/ 2147483647 w 179"/>
              <a:gd name="T5" fmla="*/ 2147483647 h 151"/>
              <a:gd name="T6" fmla="*/ 2147483647 w 179"/>
              <a:gd name="T7" fmla="*/ 2147483647 h 151"/>
              <a:gd name="T8" fmla="*/ 2147483647 w 179"/>
              <a:gd name="T9" fmla="*/ 2147483647 h 151"/>
              <a:gd name="T10" fmla="*/ 2147483647 w 179"/>
              <a:gd name="T11" fmla="*/ 2147483647 h 151"/>
              <a:gd name="T12" fmla="*/ 2147483647 w 179"/>
              <a:gd name="T13" fmla="*/ 2147483647 h 151"/>
              <a:gd name="T14" fmla="*/ 2147483647 w 179"/>
              <a:gd name="T15" fmla="*/ 2147483647 h 151"/>
              <a:gd name="T16" fmla="*/ 2147483647 w 179"/>
              <a:gd name="T17" fmla="*/ 2147483647 h 151"/>
              <a:gd name="T18" fmla="*/ 2147483647 w 179"/>
              <a:gd name="T19" fmla="*/ 2147483647 h 151"/>
              <a:gd name="T20" fmla="*/ 2147483647 w 179"/>
              <a:gd name="T21" fmla="*/ 2147483647 h 151"/>
              <a:gd name="T22" fmla="*/ 2147483647 w 179"/>
              <a:gd name="T23" fmla="*/ 2147483647 h 151"/>
              <a:gd name="T24" fmla="*/ 2147483647 w 179"/>
              <a:gd name="T25" fmla="*/ 2147483647 h 151"/>
              <a:gd name="T26" fmla="*/ 2147483647 w 179"/>
              <a:gd name="T27" fmla="*/ 2147483647 h 151"/>
              <a:gd name="T28" fmla="*/ 2147483647 w 179"/>
              <a:gd name="T29" fmla="*/ 2147483647 h 151"/>
              <a:gd name="T30" fmla="*/ 2147483647 w 179"/>
              <a:gd name="T31" fmla="*/ 2147483647 h 151"/>
              <a:gd name="T32" fmla="*/ 2147483647 w 179"/>
              <a:gd name="T33" fmla="*/ 2147483647 h 151"/>
              <a:gd name="T34" fmla="*/ 2147483647 w 179"/>
              <a:gd name="T35" fmla="*/ 2147483647 h 151"/>
              <a:gd name="T36" fmla="*/ 2147483647 w 179"/>
              <a:gd name="T37" fmla="*/ 2147483647 h 151"/>
              <a:gd name="T38" fmla="*/ 2147483647 w 179"/>
              <a:gd name="T39" fmla="*/ 2147483647 h 151"/>
              <a:gd name="T40" fmla="*/ 2147483647 w 179"/>
              <a:gd name="T41" fmla="*/ 2147483647 h 151"/>
              <a:gd name="T42" fmla="*/ 2147483647 w 179"/>
              <a:gd name="T43" fmla="*/ 2147483647 h 151"/>
              <a:gd name="T44" fmla="*/ 2147483647 w 179"/>
              <a:gd name="T45" fmla="*/ 2147483647 h 151"/>
              <a:gd name="T46" fmla="*/ 2147483647 w 179"/>
              <a:gd name="T47" fmla="*/ 2147483647 h 151"/>
              <a:gd name="T48" fmla="*/ 2147483647 w 179"/>
              <a:gd name="T49" fmla="*/ 2147483647 h 151"/>
              <a:gd name="T50" fmla="*/ 2147483647 w 179"/>
              <a:gd name="T51" fmla="*/ 2147483647 h 151"/>
              <a:gd name="T52" fmla="*/ 0 w 179"/>
              <a:gd name="T53" fmla="*/ 2147483647 h 151"/>
              <a:gd name="T54" fmla="*/ 2147483647 w 179"/>
              <a:gd name="T55" fmla="*/ 0 h 151"/>
              <a:gd name="T56" fmla="*/ 2147483647 w 179"/>
              <a:gd name="T57" fmla="*/ 0 h 151"/>
              <a:gd name="T58" fmla="*/ 2147483647 w 179"/>
              <a:gd name="T59" fmla="*/ 2147483647 h 151"/>
              <a:gd name="T60" fmla="*/ 2147483647 w 179"/>
              <a:gd name="T61" fmla="*/ 2147483647 h 151"/>
              <a:gd name="T62" fmla="*/ 2147483647 w 179"/>
              <a:gd name="T63" fmla="*/ 2147483647 h 151"/>
              <a:gd name="T64" fmla="*/ 2147483647 w 179"/>
              <a:gd name="T65" fmla="*/ 2147483647 h 151"/>
              <a:gd name="T66" fmla="*/ 2147483647 w 179"/>
              <a:gd name="T67" fmla="*/ 2147483647 h 151"/>
              <a:gd name="T68" fmla="*/ 2147483647 w 179"/>
              <a:gd name="T69" fmla="*/ 2147483647 h 151"/>
              <a:gd name="T70" fmla="*/ 2147483647 w 179"/>
              <a:gd name="T71" fmla="*/ 2147483647 h 151"/>
              <a:gd name="T72" fmla="*/ 2147483647 w 179"/>
              <a:gd name="T73" fmla="*/ 2147483647 h 151"/>
              <a:gd name="T74" fmla="*/ 2147483647 w 179"/>
              <a:gd name="T75" fmla="*/ 2147483647 h 151"/>
              <a:gd name="T76" fmla="*/ 2147483647 w 179"/>
              <a:gd name="T77" fmla="*/ 2147483647 h 151"/>
              <a:gd name="T78" fmla="*/ 2147483647 w 179"/>
              <a:gd name="T79" fmla="*/ 2147483647 h 151"/>
              <a:gd name="T80" fmla="*/ 2147483647 w 179"/>
              <a:gd name="T81" fmla="*/ 2147483647 h 151"/>
              <a:gd name="T82" fmla="*/ 2147483647 w 179"/>
              <a:gd name="T83" fmla="*/ 2147483647 h 151"/>
              <a:gd name="T84" fmla="*/ 2147483647 w 179"/>
              <a:gd name="T85" fmla="*/ 2147483647 h 151"/>
              <a:gd name="T86" fmla="*/ 2147483647 w 179"/>
              <a:gd name="T87" fmla="*/ 2147483647 h 151"/>
              <a:gd name="T88" fmla="*/ 2147483647 w 179"/>
              <a:gd name="T89" fmla="*/ 2147483647 h 151"/>
              <a:gd name="T90" fmla="*/ 2147483647 w 179"/>
              <a:gd name="T91" fmla="*/ 2147483647 h 151"/>
              <a:gd name="T92" fmla="*/ 2147483647 w 179"/>
              <a:gd name="T93" fmla="*/ 2147483647 h 151"/>
              <a:gd name="T94" fmla="*/ 2147483647 w 179"/>
              <a:gd name="T95" fmla="*/ 2147483647 h 151"/>
              <a:gd name="T96" fmla="*/ 2147483647 w 179"/>
              <a:gd name="T97" fmla="*/ 2147483647 h 151"/>
              <a:gd name="T98" fmla="*/ 2147483647 w 179"/>
              <a:gd name="T99" fmla="*/ 2147483647 h 151"/>
              <a:gd name="T100" fmla="*/ 2147483647 w 179"/>
              <a:gd name="T101" fmla="*/ 0 h 151"/>
              <a:gd name="T102" fmla="*/ 2147483647 w 179"/>
              <a:gd name="T103" fmla="*/ 0 h 151"/>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79"/>
              <a:gd name="T157" fmla="*/ 0 h 151"/>
              <a:gd name="T158" fmla="*/ 179 w 179"/>
              <a:gd name="T159" fmla="*/ 151 h 151"/>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79" h="151">
                <a:moveTo>
                  <a:pt x="107" y="0"/>
                </a:moveTo>
                <a:lnTo>
                  <a:pt x="157" y="45"/>
                </a:lnTo>
                <a:lnTo>
                  <a:pt x="163" y="45"/>
                </a:lnTo>
                <a:lnTo>
                  <a:pt x="168" y="51"/>
                </a:lnTo>
                <a:lnTo>
                  <a:pt x="174" y="62"/>
                </a:lnTo>
                <a:lnTo>
                  <a:pt x="179" y="73"/>
                </a:lnTo>
                <a:lnTo>
                  <a:pt x="179" y="79"/>
                </a:lnTo>
                <a:lnTo>
                  <a:pt x="179" y="84"/>
                </a:lnTo>
                <a:lnTo>
                  <a:pt x="179" y="95"/>
                </a:lnTo>
                <a:lnTo>
                  <a:pt x="174" y="107"/>
                </a:lnTo>
                <a:lnTo>
                  <a:pt x="168" y="118"/>
                </a:lnTo>
                <a:lnTo>
                  <a:pt x="163" y="123"/>
                </a:lnTo>
                <a:lnTo>
                  <a:pt x="151" y="129"/>
                </a:lnTo>
                <a:lnTo>
                  <a:pt x="146" y="129"/>
                </a:lnTo>
                <a:lnTo>
                  <a:pt x="135" y="135"/>
                </a:lnTo>
                <a:lnTo>
                  <a:pt x="129" y="135"/>
                </a:lnTo>
                <a:lnTo>
                  <a:pt x="123" y="135"/>
                </a:lnTo>
                <a:lnTo>
                  <a:pt x="118" y="135"/>
                </a:lnTo>
                <a:lnTo>
                  <a:pt x="112" y="129"/>
                </a:lnTo>
                <a:lnTo>
                  <a:pt x="107" y="129"/>
                </a:lnTo>
                <a:lnTo>
                  <a:pt x="101" y="123"/>
                </a:lnTo>
                <a:lnTo>
                  <a:pt x="95" y="118"/>
                </a:lnTo>
                <a:lnTo>
                  <a:pt x="90" y="112"/>
                </a:lnTo>
                <a:lnTo>
                  <a:pt x="56" y="90"/>
                </a:lnTo>
                <a:lnTo>
                  <a:pt x="11" y="151"/>
                </a:lnTo>
                <a:lnTo>
                  <a:pt x="0" y="140"/>
                </a:lnTo>
                <a:lnTo>
                  <a:pt x="107" y="0"/>
                </a:lnTo>
                <a:lnTo>
                  <a:pt x="112" y="22"/>
                </a:lnTo>
                <a:lnTo>
                  <a:pt x="146" y="56"/>
                </a:lnTo>
                <a:lnTo>
                  <a:pt x="157" y="62"/>
                </a:lnTo>
                <a:lnTo>
                  <a:pt x="163" y="67"/>
                </a:lnTo>
                <a:lnTo>
                  <a:pt x="163" y="73"/>
                </a:lnTo>
                <a:lnTo>
                  <a:pt x="163" y="79"/>
                </a:lnTo>
                <a:lnTo>
                  <a:pt x="163" y="84"/>
                </a:lnTo>
                <a:lnTo>
                  <a:pt x="163" y="90"/>
                </a:lnTo>
                <a:lnTo>
                  <a:pt x="163" y="95"/>
                </a:lnTo>
                <a:lnTo>
                  <a:pt x="157" y="101"/>
                </a:lnTo>
                <a:lnTo>
                  <a:pt x="151" y="107"/>
                </a:lnTo>
                <a:lnTo>
                  <a:pt x="146" y="112"/>
                </a:lnTo>
                <a:lnTo>
                  <a:pt x="140" y="118"/>
                </a:lnTo>
                <a:lnTo>
                  <a:pt x="135" y="118"/>
                </a:lnTo>
                <a:lnTo>
                  <a:pt x="129" y="118"/>
                </a:lnTo>
                <a:lnTo>
                  <a:pt x="123" y="118"/>
                </a:lnTo>
                <a:lnTo>
                  <a:pt x="112" y="112"/>
                </a:lnTo>
                <a:lnTo>
                  <a:pt x="107" y="107"/>
                </a:lnTo>
                <a:lnTo>
                  <a:pt x="67" y="79"/>
                </a:lnTo>
                <a:lnTo>
                  <a:pt x="112" y="22"/>
                </a:lnTo>
                <a:lnTo>
                  <a:pt x="107" y="0"/>
                </a:lnTo>
                <a:close/>
              </a:path>
            </a:pathLst>
          </a:custGeom>
          <a:solidFill>
            <a:srgbClr val="3366FF">
              <a:alpha val="50195"/>
            </a:srgbClr>
          </a:solidFill>
          <a:ln w="9525">
            <a:noFill/>
            <a:prstDash val="solid"/>
            <a:round/>
            <a:headEnd/>
            <a:tailEnd/>
          </a:ln>
        </p:spPr>
        <p:txBody>
          <a:bodyPr/>
          <a:lstStyle/>
          <a:p>
            <a:endParaRPr lang="en-US"/>
          </a:p>
        </p:txBody>
      </p:sp>
      <p:sp>
        <p:nvSpPr>
          <p:cNvPr id="15401" name="Freeform 41"/>
          <p:cNvSpPr>
            <a:spLocks/>
          </p:cNvSpPr>
          <p:nvPr/>
        </p:nvSpPr>
        <p:spPr bwMode="auto">
          <a:xfrm>
            <a:off x="6394450" y="1343025"/>
            <a:ext cx="276225" cy="285750"/>
          </a:xfrm>
          <a:custGeom>
            <a:avLst/>
            <a:gdLst>
              <a:gd name="T0" fmla="*/ 2147483647 w 174"/>
              <a:gd name="T1" fmla="*/ 2147483647 h 180"/>
              <a:gd name="T2" fmla="*/ 2147483647 w 174"/>
              <a:gd name="T3" fmla="*/ 2147483647 h 180"/>
              <a:gd name="T4" fmla="*/ 2147483647 w 174"/>
              <a:gd name="T5" fmla="*/ 0 h 180"/>
              <a:gd name="T6" fmla="*/ 2147483647 w 174"/>
              <a:gd name="T7" fmla="*/ 2147483647 h 180"/>
              <a:gd name="T8" fmla="*/ 2147483647 w 174"/>
              <a:gd name="T9" fmla="*/ 2147483647 h 180"/>
              <a:gd name="T10" fmla="*/ 2147483647 w 174"/>
              <a:gd name="T11" fmla="*/ 2147483647 h 180"/>
              <a:gd name="T12" fmla="*/ 2147483647 w 174"/>
              <a:gd name="T13" fmla="*/ 2147483647 h 180"/>
              <a:gd name="T14" fmla="*/ 2147483647 w 174"/>
              <a:gd name="T15" fmla="*/ 2147483647 h 180"/>
              <a:gd name="T16" fmla="*/ 2147483647 w 174"/>
              <a:gd name="T17" fmla="*/ 2147483647 h 180"/>
              <a:gd name="T18" fmla="*/ 2147483647 w 174"/>
              <a:gd name="T19" fmla="*/ 2147483647 h 180"/>
              <a:gd name="T20" fmla="*/ 2147483647 w 174"/>
              <a:gd name="T21" fmla="*/ 2147483647 h 180"/>
              <a:gd name="T22" fmla="*/ 2147483647 w 174"/>
              <a:gd name="T23" fmla="*/ 2147483647 h 180"/>
              <a:gd name="T24" fmla="*/ 2147483647 w 174"/>
              <a:gd name="T25" fmla="*/ 2147483647 h 180"/>
              <a:gd name="T26" fmla="*/ 0 w 174"/>
              <a:gd name="T27" fmla="*/ 2147483647 h 180"/>
              <a:gd name="T28" fmla="*/ 0 w 174"/>
              <a:gd name="T29" fmla="*/ 2147483647 h 180"/>
              <a:gd name="T30" fmla="*/ 2147483647 w 174"/>
              <a:gd name="T31" fmla="*/ 2147483647 h 180"/>
              <a:gd name="T32" fmla="*/ 2147483647 w 174"/>
              <a:gd name="T33" fmla="*/ 2147483647 h 180"/>
              <a:gd name="T34" fmla="*/ 2147483647 w 174"/>
              <a:gd name="T35" fmla="*/ 2147483647 h 180"/>
              <a:gd name="T36" fmla="*/ 2147483647 w 174"/>
              <a:gd name="T37" fmla="*/ 2147483647 h 180"/>
              <a:gd name="T38" fmla="*/ 2147483647 w 174"/>
              <a:gd name="T39" fmla="*/ 2147483647 h 180"/>
              <a:gd name="T40" fmla="*/ 2147483647 w 174"/>
              <a:gd name="T41" fmla="*/ 2147483647 h 180"/>
              <a:gd name="T42" fmla="*/ 2147483647 w 174"/>
              <a:gd name="T43" fmla="*/ 2147483647 h 180"/>
              <a:gd name="T44" fmla="*/ 2147483647 w 174"/>
              <a:gd name="T45" fmla="*/ 2147483647 h 180"/>
              <a:gd name="T46" fmla="*/ 2147483647 w 174"/>
              <a:gd name="T47" fmla="*/ 2147483647 h 180"/>
              <a:gd name="T48" fmla="*/ 2147483647 w 174"/>
              <a:gd name="T49" fmla="*/ 2147483647 h 180"/>
              <a:gd name="T50" fmla="*/ 2147483647 w 174"/>
              <a:gd name="T51" fmla="*/ 2147483647 h 180"/>
              <a:gd name="T52" fmla="*/ 2147483647 w 174"/>
              <a:gd name="T53" fmla="*/ 2147483647 h 180"/>
              <a:gd name="T54" fmla="*/ 2147483647 w 174"/>
              <a:gd name="T55" fmla="*/ 2147483647 h 180"/>
              <a:gd name="T56" fmla="*/ 2147483647 w 174"/>
              <a:gd name="T57" fmla="*/ 2147483647 h 180"/>
              <a:gd name="T58" fmla="*/ 2147483647 w 174"/>
              <a:gd name="T59" fmla="*/ 2147483647 h 180"/>
              <a:gd name="T60" fmla="*/ 2147483647 w 174"/>
              <a:gd name="T61" fmla="*/ 2147483647 h 180"/>
              <a:gd name="T62" fmla="*/ 2147483647 w 174"/>
              <a:gd name="T63" fmla="*/ 2147483647 h 180"/>
              <a:gd name="T64" fmla="*/ 2147483647 w 174"/>
              <a:gd name="T65" fmla="*/ 2147483647 h 180"/>
              <a:gd name="T66" fmla="*/ 2147483647 w 174"/>
              <a:gd name="T67" fmla="*/ 2147483647 h 180"/>
              <a:gd name="T68" fmla="*/ 2147483647 w 174"/>
              <a:gd name="T69" fmla="*/ 2147483647 h 180"/>
              <a:gd name="T70" fmla="*/ 2147483647 w 174"/>
              <a:gd name="T71" fmla="*/ 2147483647 h 180"/>
              <a:gd name="T72" fmla="*/ 2147483647 w 174"/>
              <a:gd name="T73" fmla="*/ 2147483647 h 18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74"/>
              <a:gd name="T112" fmla="*/ 0 h 180"/>
              <a:gd name="T113" fmla="*/ 174 w 174"/>
              <a:gd name="T114" fmla="*/ 180 h 180"/>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74" h="180">
                <a:moveTo>
                  <a:pt x="34" y="28"/>
                </a:moveTo>
                <a:lnTo>
                  <a:pt x="45" y="17"/>
                </a:lnTo>
                <a:lnTo>
                  <a:pt x="57" y="12"/>
                </a:lnTo>
                <a:lnTo>
                  <a:pt x="79" y="6"/>
                </a:lnTo>
                <a:lnTo>
                  <a:pt x="96" y="0"/>
                </a:lnTo>
                <a:lnTo>
                  <a:pt x="113" y="0"/>
                </a:lnTo>
                <a:lnTo>
                  <a:pt x="124" y="6"/>
                </a:lnTo>
                <a:lnTo>
                  <a:pt x="141" y="17"/>
                </a:lnTo>
                <a:lnTo>
                  <a:pt x="152" y="23"/>
                </a:lnTo>
                <a:lnTo>
                  <a:pt x="163" y="40"/>
                </a:lnTo>
                <a:lnTo>
                  <a:pt x="169" y="51"/>
                </a:lnTo>
                <a:lnTo>
                  <a:pt x="174" y="68"/>
                </a:lnTo>
                <a:lnTo>
                  <a:pt x="174" y="79"/>
                </a:lnTo>
                <a:lnTo>
                  <a:pt x="174" y="96"/>
                </a:lnTo>
                <a:lnTo>
                  <a:pt x="169" y="113"/>
                </a:lnTo>
                <a:lnTo>
                  <a:pt x="157" y="129"/>
                </a:lnTo>
                <a:lnTo>
                  <a:pt x="146" y="146"/>
                </a:lnTo>
                <a:lnTo>
                  <a:pt x="129" y="163"/>
                </a:lnTo>
                <a:lnTo>
                  <a:pt x="107" y="174"/>
                </a:lnTo>
                <a:lnTo>
                  <a:pt x="90" y="180"/>
                </a:lnTo>
                <a:lnTo>
                  <a:pt x="79" y="180"/>
                </a:lnTo>
                <a:lnTo>
                  <a:pt x="62" y="180"/>
                </a:lnTo>
                <a:lnTo>
                  <a:pt x="51" y="174"/>
                </a:lnTo>
                <a:lnTo>
                  <a:pt x="40" y="169"/>
                </a:lnTo>
                <a:lnTo>
                  <a:pt x="23" y="157"/>
                </a:lnTo>
                <a:lnTo>
                  <a:pt x="12" y="146"/>
                </a:lnTo>
                <a:lnTo>
                  <a:pt x="6" y="129"/>
                </a:lnTo>
                <a:lnTo>
                  <a:pt x="0" y="118"/>
                </a:lnTo>
                <a:lnTo>
                  <a:pt x="0" y="107"/>
                </a:lnTo>
                <a:lnTo>
                  <a:pt x="0" y="90"/>
                </a:lnTo>
                <a:lnTo>
                  <a:pt x="6" y="79"/>
                </a:lnTo>
                <a:lnTo>
                  <a:pt x="12" y="62"/>
                </a:lnTo>
                <a:lnTo>
                  <a:pt x="17" y="45"/>
                </a:lnTo>
                <a:lnTo>
                  <a:pt x="28" y="40"/>
                </a:lnTo>
                <a:lnTo>
                  <a:pt x="34" y="28"/>
                </a:lnTo>
                <a:lnTo>
                  <a:pt x="45" y="45"/>
                </a:lnTo>
                <a:lnTo>
                  <a:pt x="57" y="34"/>
                </a:lnTo>
                <a:lnTo>
                  <a:pt x="68" y="28"/>
                </a:lnTo>
                <a:lnTo>
                  <a:pt x="85" y="17"/>
                </a:lnTo>
                <a:lnTo>
                  <a:pt x="101" y="17"/>
                </a:lnTo>
                <a:lnTo>
                  <a:pt x="113" y="17"/>
                </a:lnTo>
                <a:lnTo>
                  <a:pt x="118" y="23"/>
                </a:lnTo>
                <a:lnTo>
                  <a:pt x="129" y="28"/>
                </a:lnTo>
                <a:lnTo>
                  <a:pt x="141" y="40"/>
                </a:lnTo>
                <a:lnTo>
                  <a:pt x="152" y="45"/>
                </a:lnTo>
                <a:lnTo>
                  <a:pt x="157" y="57"/>
                </a:lnTo>
                <a:lnTo>
                  <a:pt x="157" y="68"/>
                </a:lnTo>
                <a:lnTo>
                  <a:pt x="157" y="79"/>
                </a:lnTo>
                <a:lnTo>
                  <a:pt x="157" y="90"/>
                </a:lnTo>
                <a:lnTo>
                  <a:pt x="157" y="101"/>
                </a:lnTo>
                <a:lnTo>
                  <a:pt x="146" y="118"/>
                </a:lnTo>
                <a:lnTo>
                  <a:pt x="135" y="135"/>
                </a:lnTo>
                <a:lnTo>
                  <a:pt x="118" y="146"/>
                </a:lnTo>
                <a:lnTo>
                  <a:pt x="101" y="157"/>
                </a:lnTo>
                <a:lnTo>
                  <a:pt x="85" y="163"/>
                </a:lnTo>
                <a:lnTo>
                  <a:pt x="73" y="163"/>
                </a:lnTo>
                <a:lnTo>
                  <a:pt x="62" y="163"/>
                </a:lnTo>
                <a:lnTo>
                  <a:pt x="57" y="157"/>
                </a:lnTo>
                <a:lnTo>
                  <a:pt x="45" y="152"/>
                </a:lnTo>
                <a:lnTo>
                  <a:pt x="34" y="146"/>
                </a:lnTo>
                <a:lnTo>
                  <a:pt x="28" y="135"/>
                </a:lnTo>
                <a:lnTo>
                  <a:pt x="23" y="124"/>
                </a:lnTo>
                <a:lnTo>
                  <a:pt x="17" y="113"/>
                </a:lnTo>
                <a:lnTo>
                  <a:pt x="17" y="107"/>
                </a:lnTo>
                <a:lnTo>
                  <a:pt x="17" y="96"/>
                </a:lnTo>
                <a:lnTo>
                  <a:pt x="17" y="85"/>
                </a:lnTo>
                <a:lnTo>
                  <a:pt x="23" y="68"/>
                </a:lnTo>
                <a:lnTo>
                  <a:pt x="34" y="57"/>
                </a:lnTo>
                <a:lnTo>
                  <a:pt x="40" y="51"/>
                </a:lnTo>
                <a:lnTo>
                  <a:pt x="45" y="45"/>
                </a:lnTo>
                <a:lnTo>
                  <a:pt x="34" y="28"/>
                </a:lnTo>
                <a:close/>
              </a:path>
            </a:pathLst>
          </a:custGeom>
          <a:solidFill>
            <a:srgbClr val="3366FF">
              <a:alpha val="50195"/>
            </a:srgbClr>
          </a:solidFill>
          <a:ln w="9525">
            <a:noFill/>
            <a:prstDash val="solid"/>
            <a:round/>
            <a:headEnd/>
            <a:tailEnd/>
          </a:ln>
        </p:spPr>
        <p:txBody>
          <a:bodyPr/>
          <a:lstStyle/>
          <a:p>
            <a:endParaRPr lang="en-US"/>
          </a:p>
        </p:txBody>
      </p:sp>
      <p:sp>
        <p:nvSpPr>
          <p:cNvPr id="15402" name="Freeform 42"/>
          <p:cNvSpPr>
            <a:spLocks/>
          </p:cNvSpPr>
          <p:nvPr/>
        </p:nvSpPr>
        <p:spPr bwMode="auto">
          <a:xfrm>
            <a:off x="6608763" y="1611313"/>
            <a:ext cx="311150" cy="328612"/>
          </a:xfrm>
          <a:custGeom>
            <a:avLst/>
            <a:gdLst>
              <a:gd name="T0" fmla="*/ 2147483647 w 196"/>
              <a:gd name="T1" fmla="*/ 2147483647 h 207"/>
              <a:gd name="T2" fmla="*/ 2147483647 w 196"/>
              <a:gd name="T3" fmla="*/ 2147483647 h 207"/>
              <a:gd name="T4" fmla="*/ 2147483647 w 196"/>
              <a:gd name="T5" fmla="*/ 2147483647 h 207"/>
              <a:gd name="T6" fmla="*/ 2147483647 w 196"/>
              <a:gd name="T7" fmla="*/ 2147483647 h 207"/>
              <a:gd name="T8" fmla="*/ 2147483647 w 196"/>
              <a:gd name="T9" fmla="*/ 2147483647 h 207"/>
              <a:gd name="T10" fmla="*/ 2147483647 w 196"/>
              <a:gd name="T11" fmla="*/ 2147483647 h 207"/>
              <a:gd name="T12" fmla="*/ 2147483647 w 196"/>
              <a:gd name="T13" fmla="*/ 2147483647 h 207"/>
              <a:gd name="T14" fmla="*/ 2147483647 w 196"/>
              <a:gd name="T15" fmla="*/ 2147483647 h 207"/>
              <a:gd name="T16" fmla="*/ 2147483647 w 196"/>
              <a:gd name="T17" fmla="*/ 2147483647 h 207"/>
              <a:gd name="T18" fmla="*/ 2147483647 w 196"/>
              <a:gd name="T19" fmla="*/ 2147483647 h 207"/>
              <a:gd name="T20" fmla="*/ 2147483647 w 196"/>
              <a:gd name="T21" fmla="*/ 2147483647 h 207"/>
              <a:gd name="T22" fmla="*/ 2147483647 w 196"/>
              <a:gd name="T23" fmla="*/ 2147483647 h 207"/>
              <a:gd name="T24" fmla="*/ 2147483647 w 196"/>
              <a:gd name="T25" fmla="*/ 2147483647 h 207"/>
              <a:gd name="T26" fmla="*/ 2147483647 w 196"/>
              <a:gd name="T27" fmla="*/ 2147483647 h 207"/>
              <a:gd name="T28" fmla="*/ 2147483647 w 196"/>
              <a:gd name="T29" fmla="*/ 2147483647 h 207"/>
              <a:gd name="T30" fmla="*/ 2147483647 w 196"/>
              <a:gd name="T31" fmla="*/ 2147483647 h 207"/>
              <a:gd name="T32" fmla="*/ 2147483647 w 196"/>
              <a:gd name="T33" fmla="*/ 2147483647 h 207"/>
              <a:gd name="T34" fmla="*/ 2147483647 w 196"/>
              <a:gd name="T35" fmla="*/ 2147483647 h 207"/>
              <a:gd name="T36" fmla="*/ 2147483647 w 196"/>
              <a:gd name="T37" fmla="*/ 2147483647 h 207"/>
              <a:gd name="T38" fmla="*/ 2147483647 w 196"/>
              <a:gd name="T39" fmla="*/ 2147483647 h 207"/>
              <a:gd name="T40" fmla="*/ 2147483647 w 196"/>
              <a:gd name="T41" fmla="*/ 2147483647 h 207"/>
              <a:gd name="T42" fmla="*/ 2147483647 w 196"/>
              <a:gd name="T43" fmla="*/ 2147483647 h 207"/>
              <a:gd name="T44" fmla="*/ 2147483647 w 196"/>
              <a:gd name="T45" fmla="*/ 2147483647 h 207"/>
              <a:gd name="T46" fmla="*/ 2147483647 w 196"/>
              <a:gd name="T47" fmla="*/ 2147483647 h 207"/>
              <a:gd name="T48" fmla="*/ 2147483647 w 196"/>
              <a:gd name="T49" fmla="*/ 0 h 207"/>
              <a:gd name="T50" fmla="*/ 2147483647 w 196"/>
              <a:gd name="T51" fmla="*/ 2147483647 h 207"/>
              <a:gd name="T52" fmla="*/ 2147483647 w 196"/>
              <a:gd name="T53" fmla="*/ 2147483647 h 207"/>
              <a:gd name="T54" fmla="*/ 2147483647 w 196"/>
              <a:gd name="T55" fmla="*/ 2147483647 h 207"/>
              <a:gd name="T56" fmla="*/ 2147483647 w 196"/>
              <a:gd name="T57" fmla="*/ 2147483647 h 207"/>
              <a:gd name="T58" fmla="*/ 2147483647 w 196"/>
              <a:gd name="T59" fmla="*/ 2147483647 h 207"/>
              <a:gd name="T60" fmla="*/ 2147483647 w 196"/>
              <a:gd name="T61" fmla="*/ 2147483647 h 207"/>
              <a:gd name="T62" fmla="*/ 2147483647 w 196"/>
              <a:gd name="T63" fmla="*/ 2147483647 h 207"/>
              <a:gd name="T64" fmla="*/ 2147483647 w 196"/>
              <a:gd name="T65" fmla="*/ 2147483647 h 207"/>
              <a:gd name="T66" fmla="*/ 2147483647 w 196"/>
              <a:gd name="T67" fmla="*/ 2147483647 h 207"/>
              <a:gd name="T68" fmla="*/ 2147483647 w 196"/>
              <a:gd name="T69" fmla="*/ 2147483647 h 207"/>
              <a:gd name="T70" fmla="*/ 2147483647 w 196"/>
              <a:gd name="T71" fmla="*/ 2147483647 h 207"/>
              <a:gd name="T72" fmla="*/ 2147483647 w 196"/>
              <a:gd name="T73" fmla="*/ 0 h 207"/>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96"/>
              <a:gd name="T112" fmla="*/ 0 h 207"/>
              <a:gd name="T113" fmla="*/ 196 w 196"/>
              <a:gd name="T114" fmla="*/ 207 h 207"/>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96" h="207">
                <a:moveTo>
                  <a:pt x="135" y="0"/>
                </a:moveTo>
                <a:lnTo>
                  <a:pt x="174" y="50"/>
                </a:lnTo>
                <a:lnTo>
                  <a:pt x="179" y="56"/>
                </a:lnTo>
                <a:lnTo>
                  <a:pt x="185" y="61"/>
                </a:lnTo>
                <a:lnTo>
                  <a:pt x="191" y="73"/>
                </a:lnTo>
                <a:lnTo>
                  <a:pt x="191" y="84"/>
                </a:lnTo>
                <a:lnTo>
                  <a:pt x="196" y="89"/>
                </a:lnTo>
                <a:lnTo>
                  <a:pt x="196" y="95"/>
                </a:lnTo>
                <a:lnTo>
                  <a:pt x="191" y="106"/>
                </a:lnTo>
                <a:lnTo>
                  <a:pt x="191" y="112"/>
                </a:lnTo>
                <a:lnTo>
                  <a:pt x="185" y="117"/>
                </a:lnTo>
                <a:lnTo>
                  <a:pt x="174" y="129"/>
                </a:lnTo>
                <a:lnTo>
                  <a:pt x="168" y="134"/>
                </a:lnTo>
                <a:lnTo>
                  <a:pt x="163" y="134"/>
                </a:lnTo>
                <a:lnTo>
                  <a:pt x="151" y="140"/>
                </a:lnTo>
                <a:lnTo>
                  <a:pt x="146" y="140"/>
                </a:lnTo>
                <a:lnTo>
                  <a:pt x="140" y="140"/>
                </a:lnTo>
                <a:lnTo>
                  <a:pt x="135" y="134"/>
                </a:lnTo>
                <a:lnTo>
                  <a:pt x="129" y="134"/>
                </a:lnTo>
                <a:lnTo>
                  <a:pt x="129" y="140"/>
                </a:lnTo>
                <a:lnTo>
                  <a:pt x="129" y="145"/>
                </a:lnTo>
                <a:lnTo>
                  <a:pt x="123" y="151"/>
                </a:lnTo>
                <a:lnTo>
                  <a:pt x="123" y="157"/>
                </a:lnTo>
                <a:lnTo>
                  <a:pt x="118" y="162"/>
                </a:lnTo>
                <a:lnTo>
                  <a:pt x="112" y="168"/>
                </a:lnTo>
                <a:lnTo>
                  <a:pt x="95" y="185"/>
                </a:lnTo>
                <a:lnTo>
                  <a:pt x="84" y="196"/>
                </a:lnTo>
                <a:lnTo>
                  <a:pt x="79" y="201"/>
                </a:lnTo>
                <a:lnTo>
                  <a:pt x="73" y="207"/>
                </a:lnTo>
                <a:lnTo>
                  <a:pt x="67" y="196"/>
                </a:lnTo>
                <a:lnTo>
                  <a:pt x="67" y="190"/>
                </a:lnTo>
                <a:lnTo>
                  <a:pt x="67" y="185"/>
                </a:lnTo>
                <a:lnTo>
                  <a:pt x="73" y="185"/>
                </a:lnTo>
                <a:lnTo>
                  <a:pt x="79" y="179"/>
                </a:lnTo>
                <a:lnTo>
                  <a:pt x="84" y="173"/>
                </a:lnTo>
                <a:lnTo>
                  <a:pt x="95" y="162"/>
                </a:lnTo>
                <a:lnTo>
                  <a:pt x="107" y="151"/>
                </a:lnTo>
                <a:lnTo>
                  <a:pt x="112" y="145"/>
                </a:lnTo>
                <a:lnTo>
                  <a:pt x="112" y="140"/>
                </a:lnTo>
                <a:lnTo>
                  <a:pt x="112" y="134"/>
                </a:lnTo>
                <a:lnTo>
                  <a:pt x="112" y="129"/>
                </a:lnTo>
                <a:lnTo>
                  <a:pt x="107" y="123"/>
                </a:lnTo>
                <a:lnTo>
                  <a:pt x="101" y="112"/>
                </a:lnTo>
                <a:lnTo>
                  <a:pt x="73" y="73"/>
                </a:lnTo>
                <a:lnTo>
                  <a:pt x="6" y="123"/>
                </a:lnTo>
                <a:lnTo>
                  <a:pt x="0" y="106"/>
                </a:lnTo>
                <a:lnTo>
                  <a:pt x="135" y="0"/>
                </a:lnTo>
                <a:lnTo>
                  <a:pt x="135" y="22"/>
                </a:lnTo>
                <a:lnTo>
                  <a:pt x="168" y="61"/>
                </a:lnTo>
                <a:lnTo>
                  <a:pt x="174" y="73"/>
                </a:lnTo>
                <a:lnTo>
                  <a:pt x="174" y="84"/>
                </a:lnTo>
                <a:lnTo>
                  <a:pt x="179" y="89"/>
                </a:lnTo>
                <a:lnTo>
                  <a:pt x="174" y="95"/>
                </a:lnTo>
                <a:lnTo>
                  <a:pt x="174" y="101"/>
                </a:lnTo>
                <a:lnTo>
                  <a:pt x="174" y="106"/>
                </a:lnTo>
                <a:lnTo>
                  <a:pt x="168" y="112"/>
                </a:lnTo>
                <a:lnTo>
                  <a:pt x="163" y="112"/>
                </a:lnTo>
                <a:lnTo>
                  <a:pt x="157" y="117"/>
                </a:lnTo>
                <a:lnTo>
                  <a:pt x="151" y="123"/>
                </a:lnTo>
                <a:lnTo>
                  <a:pt x="146" y="123"/>
                </a:lnTo>
                <a:lnTo>
                  <a:pt x="140" y="123"/>
                </a:lnTo>
                <a:lnTo>
                  <a:pt x="135" y="117"/>
                </a:lnTo>
                <a:lnTo>
                  <a:pt x="129" y="117"/>
                </a:lnTo>
                <a:lnTo>
                  <a:pt x="123" y="112"/>
                </a:lnTo>
                <a:lnTo>
                  <a:pt x="112" y="101"/>
                </a:lnTo>
                <a:lnTo>
                  <a:pt x="84" y="61"/>
                </a:lnTo>
                <a:lnTo>
                  <a:pt x="135" y="22"/>
                </a:lnTo>
                <a:lnTo>
                  <a:pt x="135" y="0"/>
                </a:lnTo>
                <a:close/>
              </a:path>
            </a:pathLst>
          </a:custGeom>
          <a:solidFill>
            <a:srgbClr val="3366FF">
              <a:alpha val="50195"/>
            </a:srgbClr>
          </a:solidFill>
          <a:ln w="9525">
            <a:noFill/>
            <a:prstDash val="solid"/>
            <a:round/>
            <a:headEnd/>
            <a:tailEnd/>
          </a:ln>
        </p:spPr>
        <p:txBody>
          <a:bodyPr/>
          <a:lstStyle/>
          <a:p>
            <a:endParaRPr lang="en-US"/>
          </a:p>
        </p:txBody>
      </p:sp>
      <p:sp>
        <p:nvSpPr>
          <p:cNvPr id="15403" name="Freeform 43"/>
          <p:cNvSpPr>
            <a:spLocks/>
          </p:cNvSpPr>
          <p:nvPr/>
        </p:nvSpPr>
        <p:spPr bwMode="auto">
          <a:xfrm>
            <a:off x="6823075" y="1868488"/>
            <a:ext cx="293688" cy="249237"/>
          </a:xfrm>
          <a:custGeom>
            <a:avLst/>
            <a:gdLst>
              <a:gd name="T0" fmla="*/ 2147483647 w 185"/>
              <a:gd name="T1" fmla="*/ 0 h 157"/>
              <a:gd name="T2" fmla="*/ 2147483647 w 185"/>
              <a:gd name="T3" fmla="*/ 2147483647 h 157"/>
              <a:gd name="T4" fmla="*/ 2147483647 w 185"/>
              <a:gd name="T5" fmla="*/ 2147483647 h 157"/>
              <a:gd name="T6" fmla="*/ 2147483647 w 185"/>
              <a:gd name="T7" fmla="*/ 2147483647 h 157"/>
              <a:gd name="T8" fmla="*/ 2147483647 w 185"/>
              <a:gd name="T9" fmla="*/ 2147483647 h 157"/>
              <a:gd name="T10" fmla="*/ 0 w 185"/>
              <a:gd name="T11" fmla="*/ 2147483647 h 157"/>
              <a:gd name="T12" fmla="*/ 2147483647 w 185"/>
              <a:gd name="T13" fmla="*/ 2147483647 h 157"/>
              <a:gd name="T14" fmla="*/ 2147483647 w 185"/>
              <a:gd name="T15" fmla="*/ 2147483647 h 157"/>
              <a:gd name="T16" fmla="*/ 2147483647 w 185"/>
              <a:gd name="T17" fmla="*/ 0 h 157"/>
              <a:gd name="T18" fmla="*/ 2147483647 w 185"/>
              <a:gd name="T19" fmla="*/ 0 h 15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5"/>
              <a:gd name="T31" fmla="*/ 0 h 157"/>
              <a:gd name="T32" fmla="*/ 185 w 185"/>
              <a:gd name="T33" fmla="*/ 157 h 15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5" h="157">
                <a:moveTo>
                  <a:pt x="117" y="0"/>
                </a:moveTo>
                <a:lnTo>
                  <a:pt x="185" y="107"/>
                </a:lnTo>
                <a:lnTo>
                  <a:pt x="168" y="118"/>
                </a:lnTo>
                <a:lnTo>
                  <a:pt x="140" y="68"/>
                </a:lnTo>
                <a:lnTo>
                  <a:pt x="5" y="157"/>
                </a:lnTo>
                <a:lnTo>
                  <a:pt x="0" y="140"/>
                </a:lnTo>
                <a:lnTo>
                  <a:pt x="134" y="56"/>
                </a:lnTo>
                <a:lnTo>
                  <a:pt x="101" y="11"/>
                </a:lnTo>
                <a:lnTo>
                  <a:pt x="117" y="0"/>
                </a:lnTo>
                <a:close/>
              </a:path>
            </a:pathLst>
          </a:custGeom>
          <a:solidFill>
            <a:srgbClr val="3366FF">
              <a:alpha val="50195"/>
            </a:srgbClr>
          </a:solidFill>
          <a:ln w="9525">
            <a:noFill/>
            <a:prstDash val="solid"/>
            <a:round/>
            <a:headEnd/>
            <a:tailEnd/>
          </a:ln>
        </p:spPr>
        <p:txBody>
          <a:bodyPr/>
          <a:lstStyle/>
          <a:p>
            <a:endParaRPr lang="en-US"/>
          </a:p>
        </p:txBody>
      </p:sp>
      <p:sp>
        <p:nvSpPr>
          <p:cNvPr id="15404" name="Freeform 44"/>
          <p:cNvSpPr>
            <a:spLocks/>
          </p:cNvSpPr>
          <p:nvPr/>
        </p:nvSpPr>
        <p:spPr bwMode="auto">
          <a:xfrm>
            <a:off x="6911975" y="2243138"/>
            <a:ext cx="311150" cy="239712"/>
          </a:xfrm>
          <a:custGeom>
            <a:avLst/>
            <a:gdLst>
              <a:gd name="T0" fmla="*/ 2147483647 w 196"/>
              <a:gd name="T1" fmla="*/ 2147483647 h 151"/>
              <a:gd name="T2" fmla="*/ 2147483647 w 196"/>
              <a:gd name="T3" fmla="*/ 2147483647 h 151"/>
              <a:gd name="T4" fmla="*/ 0 w 196"/>
              <a:gd name="T5" fmla="*/ 2147483647 h 151"/>
              <a:gd name="T6" fmla="*/ 0 w 196"/>
              <a:gd name="T7" fmla="*/ 2147483647 h 151"/>
              <a:gd name="T8" fmla="*/ 2147483647 w 196"/>
              <a:gd name="T9" fmla="*/ 0 h 151"/>
              <a:gd name="T10" fmla="*/ 2147483647 w 196"/>
              <a:gd name="T11" fmla="*/ 2147483647 h 151"/>
              <a:gd name="T12" fmla="*/ 2147483647 w 196"/>
              <a:gd name="T13" fmla="*/ 2147483647 h 151"/>
              <a:gd name="T14" fmla="*/ 2147483647 w 196"/>
              <a:gd name="T15" fmla="*/ 2147483647 h 151"/>
              <a:gd name="T16" fmla="*/ 2147483647 w 196"/>
              <a:gd name="T17" fmla="*/ 2147483647 h 151"/>
              <a:gd name="T18" fmla="*/ 2147483647 w 196"/>
              <a:gd name="T19" fmla="*/ 2147483647 h 151"/>
              <a:gd name="T20" fmla="*/ 2147483647 w 196"/>
              <a:gd name="T21" fmla="*/ 2147483647 h 151"/>
              <a:gd name="T22" fmla="*/ 2147483647 w 196"/>
              <a:gd name="T23" fmla="*/ 2147483647 h 151"/>
              <a:gd name="T24" fmla="*/ 2147483647 w 196"/>
              <a:gd name="T25" fmla="*/ 2147483647 h 151"/>
              <a:gd name="T26" fmla="*/ 2147483647 w 196"/>
              <a:gd name="T27" fmla="*/ 2147483647 h 151"/>
              <a:gd name="T28" fmla="*/ 2147483647 w 196"/>
              <a:gd name="T29" fmla="*/ 2147483647 h 151"/>
              <a:gd name="T30" fmla="*/ 2147483647 w 196"/>
              <a:gd name="T31" fmla="*/ 2147483647 h 151"/>
              <a:gd name="T32" fmla="*/ 2147483647 w 196"/>
              <a:gd name="T33" fmla="*/ 2147483647 h 15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96"/>
              <a:gd name="T52" fmla="*/ 0 h 151"/>
              <a:gd name="T53" fmla="*/ 196 w 196"/>
              <a:gd name="T54" fmla="*/ 151 h 15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96" h="151">
                <a:moveTo>
                  <a:pt x="67" y="22"/>
                </a:moveTo>
                <a:lnTo>
                  <a:pt x="11" y="28"/>
                </a:lnTo>
                <a:lnTo>
                  <a:pt x="0" y="17"/>
                </a:lnTo>
                <a:lnTo>
                  <a:pt x="185" y="0"/>
                </a:lnTo>
                <a:lnTo>
                  <a:pt x="196" y="17"/>
                </a:lnTo>
                <a:lnTo>
                  <a:pt x="67" y="151"/>
                </a:lnTo>
                <a:lnTo>
                  <a:pt x="61" y="140"/>
                </a:lnTo>
                <a:lnTo>
                  <a:pt x="101" y="95"/>
                </a:lnTo>
                <a:lnTo>
                  <a:pt x="67" y="22"/>
                </a:lnTo>
                <a:lnTo>
                  <a:pt x="84" y="22"/>
                </a:lnTo>
                <a:lnTo>
                  <a:pt x="174" y="11"/>
                </a:lnTo>
                <a:lnTo>
                  <a:pt x="112" y="84"/>
                </a:lnTo>
                <a:lnTo>
                  <a:pt x="84" y="22"/>
                </a:lnTo>
                <a:lnTo>
                  <a:pt x="67" y="22"/>
                </a:lnTo>
                <a:close/>
              </a:path>
            </a:pathLst>
          </a:custGeom>
          <a:solidFill>
            <a:srgbClr val="3366FF">
              <a:alpha val="50195"/>
            </a:srgbClr>
          </a:solidFill>
          <a:ln w="9525">
            <a:noFill/>
            <a:prstDash val="solid"/>
            <a:round/>
            <a:headEnd/>
            <a:tailEnd/>
          </a:ln>
        </p:spPr>
        <p:txBody>
          <a:bodyPr/>
          <a:lstStyle/>
          <a:p>
            <a:endParaRPr lang="en-US"/>
          </a:p>
        </p:txBody>
      </p:sp>
      <p:sp>
        <p:nvSpPr>
          <p:cNvPr id="15405" name="Freeform 45"/>
          <p:cNvSpPr>
            <a:spLocks/>
          </p:cNvSpPr>
          <p:nvPr/>
        </p:nvSpPr>
        <p:spPr bwMode="auto">
          <a:xfrm>
            <a:off x="7080250" y="2473325"/>
            <a:ext cx="293688" cy="196850"/>
          </a:xfrm>
          <a:custGeom>
            <a:avLst/>
            <a:gdLst>
              <a:gd name="T0" fmla="*/ 2147483647 w 185"/>
              <a:gd name="T1" fmla="*/ 0 h 124"/>
              <a:gd name="T2" fmla="*/ 2147483647 w 185"/>
              <a:gd name="T3" fmla="*/ 2147483647 h 124"/>
              <a:gd name="T4" fmla="*/ 2147483647 w 185"/>
              <a:gd name="T5" fmla="*/ 2147483647 h 124"/>
              <a:gd name="T6" fmla="*/ 2147483647 w 185"/>
              <a:gd name="T7" fmla="*/ 2147483647 h 124"/>
              <a:gd name="T8" fmla="*/ 2147483647 w 185"/>
              <a:gd name="T9" fmla="*/ 2147483647 h 124"/>
              <a:gd name="T10" fmla="*/ 0 w 185"/>
              <a:gd name="T11" fmla="*/ 2147483647 h 124"/>
              <a:gd name="T12" fmla="*/ 2147483647 w 185"/>
              <a:gd name="T13" fmla="*/ 2147483647 h 124"/>
              <a:gd name="T14" fmla="*/ 2147483647 w 185"/>
              <a:gd name="T15" fmla="*/ 2147483647 h 124"/>
              <a:gd name="T16" fmla="*/ 2147483647 w 185"/>
              <a:gd name="T17" fmla="*/ 0 h 124"/>
              <a:gd name="T18" fmla="*/ 2147483647 w 185"/>
              <a:gd name="T19" fmla="*/ 0 h 12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5"/>
              <a:gd name="T31" fmla="*/ 0 h 124"/>
              <a:gd name="T32" fmla="*/ 185 w 185"/>
              <a:gd name="T33" fmla="*/ 124 h 12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5" h="124">
                <a:moveTo>
                  <a:pt x="146" y="0"/>
                </a:moveTo>
                <a:lnTo>
                  <a:pt x="185" y="118"/>
                </a:lnTo>
                <a:lnTo>
                  <a:pt x="174" y="124"/>
                </a:lnTo>
                <a:lnTo>
                  <a:pt x="152" y="73"/>
                </a:lnTo>
                <a:lnTo>
                  <a:pt x="6" y="124"/>
                </a:lnTo>
                <a:lnTo>
                  <a:pt x="0" y="113"/>
                </a:lnTo>
                <a:lnTo>
                  <a:pt x="146" y="57"/>
                </a:lnTo>
                <a:lnTo>
                  <a:pt x="129" y="6"/>
                </a:lnTo>
                <a:lnTo>
                  <a:pt x="146" y="0"/>
                </a:lnTo>
                <a:close/>
              </a:path>
            </a:pathLst>
          </a:custGeom>
          <a:solidFill>
            <a:srgbClr val="3366FF">
              <a:alpha val="50195"/>
            </a:srgbClr>
          </a:solidFill>
          <a:ln w="9525">
            <a:noFill/>
            <a:prstDash val="solid"/>
            <a:round/>
            <a:headEnd/>
            <a:tailEnd/>
          </a:ln>
        </p:spPr>
        <p:txBody>
          <a:bodyPr/>
          <a:lstStyle/>
          <a:p>
            <a:endParaRPr lang="en-US"/>
          </a:p>
        </p:txBody>
      </p:sp>
      <p:sp>
        <p:nvSpPr>
          <p:cNvPr id="15406" name="Freeform 46"/>
          <p:cNvSpPr>
            <a:spLocks/>
          </p:cNvSpPr>
          <p:nvPr/>
        </p:nvSpPr>
        <p:spPr bwMode="auto">
          <a:xfrm>
            <a:off x="7142163" y="2786063"/>
            <a:ext cx="268287" cy="96837"/>
          </a:xfrm>
          <a:custGeom>
            <a:avLst/>
            <a:gdLst>
              <a:gd name="T0" fmla="*/ 2147483647 w 169"/>
              <a:gd name="T1" fmla="*/ 0 h 61"/>
              <a:gd name="T2" fmla="*/ 2147483647 w 169"/>
              <a:gd name="T3" fmla="*/ 2147483647 h 61"/>
              <a:gd name="T4" fmla="*/ 2147483647 w 169"/>
              <a:gd name="T5" fmla="*/ 2147483647 h 61"/>
              <a:gd name="T6" fmla="*/ 0 w 169"/>
              <a:gd name="T7" fmla="*/ 2147483647 h 61"/>
              <a:gd name="T8" fmla="*/ 2147483647 w 169"/>
              <a:gd name="T9" fmla="*/ 0 h 61"/>
              <a:gd name="T10" fmla="*/ 2147483647 w 169"/>
              <a:gd name="T11" fmla="*/ 0 h 61"/>
              <a:gd name="T12" fmla="*/ 0 60000 65536"/>
              <a:gd name="T13" fmla="*/ 0 60000 65536"/>
              <a:gd name="T14" fmla="*/ 0 60000 65536"/>
              <a:gd name="T15" fmla="*/ 0 60000 65536"/>
              <a:gd name="T16" fmla="*/ 0 60000 65536"/>
              <a:gd name="T17" fmla="*/ 0 60000 65536"/>
              <a:gd name="T18" fmla="*/ 0 w 169"/>
              <a:gd name="T19" fmla="*/ 0 h 61"/>
              <a:gd name="T20" fmla="*/ 169 w 169"/>
              <a:gd name="T21" fmla="*/ 61 h 61"/>
            </a:gdLst>
            <a:ahLst/>
            <a:cxnLst>
              <a:cxn ang="T12">
                <a:pos x="T0" y="T1"/>
              </a:cxn>
              <a:cxn ang="T13">
                <a:pos x="T2" y="T3"/>
              </a:cxn>
              <a:cxn ang="T14">
                <a:pos x="T4" y="T5"/>
              </a:cxn>
              <a:cxn ang="T15">
                <a:pos x="T6" y="T7"/>
              </a:cxn>
              <a:cxn ang="T16">
                <a:pos x="T8" y="T9"/>
              </a:cxn>
              <a:cxn ang="T17">
                <a:pos x="T10" y="T11"/>
              </a:cxn>
            </a:cxnLst>
            <a:rect l="T18" t="T19" r="T20" b="T21"/>
            <a:pathLst>
              <a:path w="169" h="61">
                <a:moveTo>
                  <a:pt x="169" y="0"/>
                </a:moveTo>
                <a:lnTo>
                  <a:pt x="169" y="11"/>
                </a:lnTo>
                <a:lnTo>
                  <a:pt x="6" y="61"/>
                </a:lnTo>
                <a:lnTo>
                  <a:pt x="0" y="45"/>
                </a:lnTo>
                <a:lnTo>
                  <a:pt x="169" y="0"/>
                </a:lnTo>
                <a:close/>
              </a:path>
            </a:pathLst>
          </a:custGeom>
          <a:solidFill>
            <a:srgbClr val="3366FF">
              <a:alpha val="50195"/>
            </a:srgbClr>
          </a:solidFill>
          <a:ln w="9525">
            <a:noFill/>
            <a:prstDash val="solid"/>
            <a:round/>
            <a:headEnd/>
            <a:tailEnd/>
          </a:ln>
        </p:spPr>
        <p:txBody>
          <a:bodyPr/>
          <a:lstStyle/>
          <a:p>
            <a:endParaRPr lang="en-US"/>
          </a:p>
        </p:txBody>
      </p:sp>
      <p:sp>
        <p:nvSpPr>
          <p:cNvPr id="15407" name="Freeform 47"/>
          <p:cNvSpPr>
            <a:spLocks/>
          </p:cNvSpPr>
          <p:nvPr/>
        </p:nvSpPr>
        <p:spPr bwMode="auto">
          <a:xfrm>
            <a:off x="7178675" y="2901950"/>
            <a:ext cx="293688" cy="266700"/>
          </a:xfrm>
          <a:custGeom>
            <a:avLst/>
            <a:gdLst>
              <a:gd name="T0" fmla="*/ 2147483647 w 185"/>
              <a:gd name="T1" fmla="*/ 0 h 168"/>
              <a:gd name="T2" fmla="*/ 2147483647 w 185"/>
              <a:gd name="T3" fmla="*/ 2147483647 h 168"/>
              <a:gd name="T4" fmla="*/ 2147483647 w 185"/>
              <a:gd name="T5" fmla="*/ 2147483647 h 168"/>
              <a:gd name="T6" fmla="*/ 2147483647 w 185"/>
              <a:gd name="T7" fmla="*/ 2147483647 h 168"/>
              <a:gd name="T8" fmla="*/ 2147483647 w 185"/>
              <a:gd name="T9" fmla="*/ 2147483647 h 168"/>
              <a:gd name="T10" fmla="*/ 2147483647 w 185"/>
              <a:gd name="T11" fmla="*/ 2147483647 h 168"/>
              <a:gd name="T12" fmla="*/ 2147483647 w 185"/>
              <a:gd name="T13" fmla="*/ 2147483647 h 168"/>
              <a:gd name="T14" fmla="*/ 2147483647 w 185"/>
              <a:gd name="T15" fmla="*/ 2147483647 h 168"/>
              <a:gd name="T16" fmla="*/ 2147483647 w 185"/>
              <a:gd name="T17" fmla="*/ 2147483647 h 168"/>
              <a:gd name="T18" fmla="*/ 2147483647 w 185"/>
              <a:gd name="T19" fmla="*/ 2147483647 h 168"/>
              <a:gd name="T20" fmla="*/ 2147483647 w 185"/>
              <a:gd name="T21" fmla="*/ 2147483647 h 168"/>
              <a:gd name="T22" fmla="*/ 2147483647 w 185"/>
              <a:gd name="T23" fmla="*/ 2147483647 h 168"/>
              <a:gd name="T24" fmla="*/ 0 w 185"/>
              <a:gd name="T25" fmla="*/ 2147483647 h 168"/>
              <a:gd name="T26" fmla="*/ 2147483647 w 185"/>
              <a:gd name="T27" fmla="*/ 2147483647 h 168"/>
              <a:gd name="T28" fmla="*/ 2147483647 w 185"/>
              <a:gd name="T29" fmla="*/ 2147483647 h 168"/>
              <a:gd name="T30" fmla="*/ 2147483647 w 185"/>
              <a:gd name="T31" fmla="*/ 2147483647 h 168"/>
              <a:gd name="T32" fmla="*/ 2147483647 w 185"/>
              <a:gd name="T33" fmla="*/ 2147483647 h 168"/>
              <a:gd name="T34" fmla="*/ 2147483647 w 185"/>
              <a:gd name="T35" fmla="*/ 2147483647 h 168"/>
              <a:gd name="T36" fmla="*/ 2147483647 w 185"/>
              <a:gd name="T37" fmla="*/ 2147483647 h 168"/>
              <a:gd name="T38" fmla="*/ 2147483647 w 185"/>
              <a:gd name="T39" fmla="*/ 2147483647 h 168"/>
              <a:gd name="T40" fmla="*/ 2147483647 w 185"/>
              <a:gd name="T41" fmla="*/ 2147483647 h 168"/>
              <a:gd name="T42" fmla="*/ 2147483647 w 185"/>
              <a:gd name="T43" fmla="*/ 2147483647 h 168"/>
              <a:gd name="T44" fmla="*/ 2147483647 w 185"/>
              <a:gd name="T45" fmla="*/ 2147483647 h 168"/>
              <a:gd name="T46" fmla="*/ 2147483647 w 185"/>
              <a:gd name="T47" fmla="*/ 2147483647 h 168"/>
              <a:gd name="T48" fmla="*/ 2147483647 w 185"/>
              <a:gd name="T49" fmla="*/ 2147483647 h 168"/>
              <a:gd name="T50" fmla="*/ 2147483647 w 185"/>
              <a:gd name="T51" fmla="*/ 2147483647 h 168"/>
              <a:gd name="T52" fmla="*/ 2147483647 w 185"/>
              <a:gd name="T53" fmla="*/ 2147483647 h 168"/>
              <a:gd name="T54" fmla="*/ 2147483647 w 185"/>
              <a:gd name="T55" fmla="*/ 2147483647 h 168"/>
              <a:gd name="T56" fmla="*/ 2147483647 w 185"/>
              <a:gd name="T57" fmla="*/ 2147483647 h 168"/>
              <a:gd name="T58" fmla="*/ 2147483647 w 185"/>
              <a:gd name="T59" fmla="*/ 2147483647 h 168"/>
              <a:gd name="T60" fmla="*/ 2147483647 w 185"/>
              <a:gd name="T61" fmla="*/ 2147483647 h 168"/>
              <a:gd name="T62" fmla="*/ 2147483647 w 185"/>
              <a:gd name="T63" fmla="*/ 2147483647 h 168"/>
              <a:gd name="T64" fmla="*/ 2147483647 w 185"/>
              <a:gd name="T65" fmla="*/ 2147483647 h 168"/>
              <a:gd name="T66" fmla="*/ 2147483647 w 185"/>
              <a:gd name="T67" fmla="*/ 2147483647 h 168"/>
              <a:gd name="T68" fmla="*/ 2147483647 w 185"/>
              <a:gd name="T69" fmla="*/ 2147483647 h 168"/>
              <a:gd name="T70" fmla="*/ 2147483647 w 185"/>
              <a:gd name="T71" fmla="*/ 2147483647 h 168"/>
              <a:gd name="T72" fmla="*/ 2147483647 w 185"/>
              <a:gd name="T73" fmla="*/ 2147483647 h 168"/>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85"/>
              <a:gd name="T112" fmla="*/ 0 h 168"/>
              <a:gd name="T113" fmla="*/ 185 w 185"/>
              <a:gd name="T114" fmla="*/ 168 h 168"/>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85" h="168">
                <a:moveTo>
                  <a:pt x="78" y="5"/>
                </a:moveTo>
                <a:lnTo>
                  <a:pt x="95" y="0"/>
                </a:lnTo>
                <a:lnTo>
                  <a:pt x="106" y="5"/>
                </a:lnTo>
                <a:lnTo>
                  <a:pt x="129" y="5"/>
                </a:lnTo>
                <a:lnTo>
                  <a:pt x="151" y="16"/>
                </a:lnTo>
                <a:lnTo>
                  <a:pt x="157" y="28"/>
                </a:lnTo>
                <a:lnTo>
                  <a:pt x="168" y="39"/>
                </a:lnTo>
                <a:lnTo>
                  <a:pt x="174" y="50"/>
                </a:lnTo>
                <a:lnTo>
                  <a:pt x="179" y="67"/>
                </a:lnTo>
                <a:lnTo>
                  <a:pt x="185" y="84"/>
                </a:lnTo>
                <a:lnTo>
                  <a:pt x="179" y="100"/>
                </a:lnTo>
                <a:lnTo>
                  <a:pt x="174" y="112"/>
                </a:lnTo>
                <a:lnTo>
                  <a:pt x="168" y="129"/>
                </a:lnTo>
                <a:lnTo>
                  <a:pt x="157" y="140"/>
                </a:lnTo>
                <a:lnTo>
                  <a:pt x="146" y="145"/>
                </a:lnTo>
                <a:lnTo>
                  <a:pt x="129" y="157"/>
                </a:lnTo>
                <a:lnTo>
                  <a:pt x="106" y="162"/>
                </a:lnTo>
                <a:lnTo>
                  <a:pt x="84" y="168"/>
                </a:lnTo>
                <a:lnTo>
                  <a:pt x="62" y="162"/>
                </a:lnTo>
                <a:lnTo>
                  <a:pt x="45" y="162"/>
                </a:lnTo>
                <a:lnTo>
                  <a:pt x="34" y="151"/>
                </a:lnTo>
                <a:lnTo>
                  <a:pt x="22" y="145"/>
                </a:lnTo>
                <a:lnTo>
                  <a:pt x="11" y="134"/>
                </a:lnTo>
                <a:lnTo>
                  <a:pt x="6" y="117"/>
                </a:lnTo>
                <a:lnTo>
                  <a:pt x="0" y="100"/>
                </a:lnTo>
                <a:lnTo>
                  <a:pt x="0" y="84"/>
                </a:lnTo>
                <a:lnTo>
                  <a:pt x="0" y="72"/>
                </a:lnTo>
                <a:lnTo>
                  <a:pt x="6" y="56"/>
                </a:lnTo>
                <a:lnTo>
                  <a:pt x="11" y="44"/>
                </a:lnTo>
                <a:lnTo>
                  <a:pt x="17" y="39"/>
                </a:lnTo>
                <a:lnTo>
                  <a:pt x="28" y="28"/>
                </a:lnTo>
                <a:lnTo>
                  <a:pt x="45" y="16"/>
                </a:lnTo>
                <a:lnTo>
                  <a:pt x="62" y="11"/>
                </a:lnTo>
                <a:lnTo>
                  <a:pt x="67" y="5"/>
                </a:lnTo>
                <a:lnTo>
                  <a:pt x="78" y="5"/>
                </a:lnTo>
                <a:lnTo>
                  <a:pt x="84" y="22"/>
                </a:lnTo>
                <a:lnTo>
                  <a:pt x="95" y="22"/>
                </a:lnTo>
                <a:lnTo>
                  <a:pt x="106" y="22"/>
                </a:lnTo>
                <a:lnTo>
                  <a:pt x="123" y="22"/>
                </a:lnTo>
                <a:lnTo>
                  <a:pt x="140" y="33"/>
                </a:lnTo>
                <a:lnTo>
                  <a:pt x="151" y="39"/>
                </a:lnTo>
                <a:lnTo>
                  <a:pt x="157" y="44"/>
                </a:lnTo>
                <a:lnTo>
                  <a:pt x="163" y="56"/>
                </a:lnTo>
                <a:lnTo>
                  <a:pt x="163" y="72"/>
                </a:lnTo>
                <a:lnTo>
                  <a:pt x="168" y="84"/>
                </a:lnTo>
                <a:lnTo>
                  <a:pt x="168" y="95"/>
                </a:lnTo>
                <a:lnTo>
                  <a:pt x="163" y="106"/>
                </a:lnTo>
                <a:lnTo>
                  <a:pt x="157" y="117"/>
                </a:lnTo>
                <a:lnTo>
                  <a:pt x="151" y="123"/>
                </a:lnTo>
                <a:lnTo>
                  <a:pt x="140" y="134"/>
                </a:lnTo>
                <a:lnTo>
                  <a:pt x="123" y="140"/>
                </a:lnTo>
                <a:lnTo>
                  <a:pt x="106" y="145"/>
                </a:lnTo>
                <a:lnTo>
                  <a:pt x="84" y="145"/>
                </a:lnTo>
                <a:lnTo>
                  <a:pt x="62" y="145"/>
                </a:lnTo>
                <a:lnTo>
                  <a:pt x="50" y="145"/>
                </a:lnTo>
                <a:lnTo>
                  <a:pt x="39" y="134"/>
                </a:lnTo>
                <a:lnTo>
                  <a:pt x="34" y="129"/>
                </a:lnTo>
                <a:lnTo>
                  <a:pt x="28" y="123"/>
                </a:lnTo>
                <a:lnTo>
                  <a:pt x="22" y="112"/>
                </a:lnTo>
                <a:lnTo>
                  <a:pt x="17" y="100"/>
                </a:lnTo>
                <a:lnTo>
                  <a:pt x="17" y="84"/>
                </a:lnTo>
                <a:lnTo>
                  <a:pt x="17" y="72"/>
                </a:lnTo>
                <a:lnTo>
                  <a:pt x="22" y="67"/>
                </a:lnTo>
                <a:lnTo>
                  <a:pt x="22" y="56"/>
                </a:lnTo>
                <a:lnTo>
                  <a:pt x="34" y="44"/>
                </a:lnTo>
                <a:lnTo>
                  <a:pt x="39" y="39"/>
                </a:lnTo>
                <a:lnTo>
                  <a:pt x="50" y="33"/>
                </a:lnTo>
                <a:lnTo>
                  <a:pt x="62" y="28"/>
                </a:lnTo>
                <a:lnTo>
                  <a:pt x="73" y="22"/>
                </a:lnTo>
                <a:lnTo>
                  <a:pt x="84" y="22"/>
                </a:lnTo>
                <a:lnTo>
                  <a:pt x="78" y="5"/>
                </a:lnTo>
                <a:close/>
              </a:path>
            </a:pathLst>
          </a:custGeom>
          <a:solidFill>
            <a:srgbClr val="3366FF">
              <a:alpha val="50195"/>
            </a:srgbClr>
          </a:solidFill>
          <a:ln w="9525">
            <a:noFill/>
            <a:prstDash val="solid"/>
            <a:round/>
            <a:headEnd/>
            <a:tailEnd/>
          </a:ln>
        </p:spPr>
        <p:txBody>
          <a:bodyPr/>
          <a:lstStyle/>
          <a:p>
            <a:endParaRPr lang="en-US"/>
          </a:p>
        </p:txBody>
      </p:sp>
      <p:sp>
        <p:nvSpPr>
          <p:cNvPr id="15408" name="Freeform 48"/>
          <p:cNvSpPr>
            <a:spLocks/>
          </p:cNvSpPr>
          <p:nvPr/>
        </p:nvSpPr>
        <p:spPr bwMode="auto">
          <a:xfrm>
            <a:off x="7232650" y="3302000"/>
            <a:ext cx="293688" cy="239713"/>
          </a:xfrm>
          <a:custGeom>
            <a:avLst/>
            <a:gdLst>
              <a:gd name="T0" fmla="*/ 2147483647 w 185"/>
              <a:gd name="T1" fmla="*/ 0 h 151"/>
              <a:gd name="T2" fmla="*/ 2147483647 w 185"/>
              <a:gd name="T3" fmla="*/ 2147483647 h 151"/>
              <a:gd name="T4" fmla="*/ 2147483647 w 185"/>
              <a:gd name="T5" fmla="*/ 2147483647 h 151"/>
              <a:gd name="T6" fmla="*/ 2147483647 w 185"/>
              <a:gd name="T7" fmla="*/ 2147483647 h 151"/>
              <a:gd name="T8" fmla="*/ 2147483647 w 185"/>
              <a:gd name="T9" fmla="*/ 2147483647 h 151"/>
              <a:gd name="T10" fmla="*/ 2147483647 w 185"/>
              <a:gd name="T11" fmla="*/ 2147483647 h 151"/>
              <a:gd name="T12" fmla="*/ 2147483647 w 185"/>
              <a:gd name="T13" fmla="*/ 2147483647 h 151"/>
              <a:gd name="T14" fmla="*/ 2147483647 w 185"/>
              <a:gd name="T15" fmla="*/ 2147483647 h 151"/>
              <a:gd name="T16" fmla="*/ 0 w 185"/>
              <a:gd name="T17" fmla="*/ 2147483647 h 151"/>
              <a:gd name="T18" fmla="*/ 0 w 185"/>
              <a:gd name="T19" fmla="*/ 2147483647 h 151"/>
              <a:gd name="T20" fmla="*/ 2147483647 w 185"/>
              <a:gd name="T21" fmla="*/ 0 h 151"/>
              <a:gd name="T22" fmla="*/ 2147483647 w 185"/>
              <a:gd name="T23" fmla="*/ 0 h 15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85"/>
              <a:gd name="T37" fmla="*/ 0 h 151"/>
              <a:gd name="T38" fmla="*/ 185 w 185"/>
              <a:gd name="T39" fmla="*/ 151 h 15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85" h="151">
                <a:moveTo>
                  <a:pt x="168" y="0"/>
                </a:moveTo>
                <a:lnTo>
                  <a:pt x="173" y="17"/>
                </a:lnTo>
                <a:lnTo>
                  <a:pt x="28" y="129"/>
                </a:lnTo>
                <a:lnTo>
                  <a:pt x="179" y="118"/>
                </a:lnTo>
                <a:lnTo>
                  <a:pt x="185" y="134"/>
                </a:lnTo>
                <a:lnTo>
                  <a:pt x="11" y="151"/>
                </a:lnTo>
                <a:lnTo>
                  <a:pt x="5" y="134"/>
                </a:lnTo>
                <a:lnTo>
                  <a:pt x="151" y="17"/>
                </a:lnTo>
                <a:lnTo>
                  <a:pt x="0" y="34"/>
                </a:lnTo>
                <a:lnTo>
                  <a:pt x="0" y="17"/>
                </a:lnTo>
                <a:lnTo>
                  <a:pt x="168" y="0"/>
                </a:lnTo>
                <a:close/>
              </a:path>
            </a:pathLst>
          </a:custGeom>
          <a:solidFill>
            <a:srgbClr val="3366FF">
              <a:alpha val="50195"/>
            </a:srgbClr>
          </a:solidFill>
          <a:ln w="9525">
            <a:noFill/>
            <a:prstDash val="solid"/>
            <a:round/>
            <a:headEnd/>
            <a:tailEnd/>
          </a:ln>
        </p:spPr>
        <p:txBody>
          <a:bodyPr/>
          <a:lstStyle/>
          <a:p>
            <a:endParaRPr lang="en-US"/>
          </a:p>
        </p:txBody>
      </p:sp>
      <p:sp>
        <p:nvSpPr>
          <p:cNvPr id="15409" name="Freeform 49"/>
          <p:cNvSpPr>
            <a:spLocks/>
          </p:cNvSpPr>
          <p:nvPr/>
        </p:nvSpPr>
        <p:spPr bwMode="auto">
          <a:xfrm>
            <a:off x="3590925" y="1130300"/>
            <a:ext cx="3116263" cy="2971800"/>
          </a:xfrm>
          <a:custGeom>
            <a:avLst/>
            <a:gdLst>
              <a:gd name="T0" fmla="*/ 2147483647 w 1963"/>
              <a:gd name="T1" fmla="*/ 2147483647 h 1872"/>
              <a:gd name="T2" fmla="*/ 2147483647 w 1963"/>
              <a:gd name="T3" fmla="*/ 2147483647 h 1872"/>
              <a:gd name="T4" fmla="*/ 2147483647 w 1963"/>
              <a:gd name="T5" fmla="*/ 2147483647 h 1872"/>
              <a:gd name="T6" fmla="*/ 2147483647 w 1963"/>
              <a:gd name="T7" fmla="*/ 2147483647 h 1872"/>
              <a:gd name="T8" fmla="*/ 2147483647 w 1963"/>
              <a:gd name="T9" fmla="*/ 2147483647 h 1872"/>
              <a:gd name="T10" fmla="*/ 2147483647 w 1963"/>
              <a:gd name="T11" fmla="*/ 2147483647 h 1872"/>
              <a:gd name="T12" fmla="*/ 2147483647 w 1963"/>
              <a:gd name="T13" fmla="*/ 2147483647 h 1872"/>
              <a:gd name="T14" fmla="*/ 2147483647 w 1963"/>
              <a:gd name="T15" fmla="*/ 2147483647 h 1872"/>
              <a:gd name="T16" fmla="*/ 2147483647 w 1963"/>
              <a:gd name="T17" fmla="*/ 2147483647 h 1872"/>
              <a:gd name="T18" fmla="*/ 2147483647 w 1963"/>
              <a:gd name="T19" fmla="*/ 2147483647 h 1872"/>
              <a:gd name="T20" fmla="*/ 2147483647 w 1963"/>
              <a:gd name="T21" fmla="*/ 2147483647 h 1872"/>
              <a:gd name="T22" fmla="*/ 2147483647 w 1963"/>
              <a:gd name="T23" fmla="*/ 2147483647 h 1872"/>
              <a:gd name="T24" fmla="*/ 2147483647 w 1963"/>
              <a:gd name="T25" fmla="*/ 2147483647 h 1872"/>
              <a:gd name="T26" fmla="*/ 2147483647 w 1963"/>
              <a:gd name="T27" fmla="*/ 2147483647 h 1872"/>
              <a:gd name="T28" fmla="*/ 2147483647 w 1963"/>
              <a:gd name="T29" fmla="*/ 2147483647 h 1872"/>
              <a:gd name="T30" fmla="*/ 2147483647 w 1963"/>
              <a:gd name="T31" fmla="*/ 2147483647 h 1872"/>
              <a:gd name="T32" fmla="*/ 2147483647 w 1963"/>
              <a:gd name="T33" fmla="*/ 2147483647 h 1872"/>
              <a:gd name="T34" fmla="*/ 2147483647 w 1963"/>
              <a:gd name="T35" fmla="*/ 2147483647 h 1872"/>
              <a:gd name="T36" fmla="*/ 2147483647 w 1963"/>
              <a:gd name="T37" fmla="*/ 2147483647 h 1872"/>
              <a:gd name="T38" fmla="*/ 2147483647 w 1963"/>
              <a:gd name="T39" fmla="*/ 2147483647 h 1872"/>
              <a:gd name="T40" fmla="*/ 2147483647 w 1963"/>
              <a:gd name="T41" fmla="*/ 2147483647 h 1872"/>
              <a:gd name="T42" fmla="*/ 2147483647 w 1963"/>
              <a:gd name="T43" fmla="*/ 2147483647 h 1872"/>
              <a:gd name="T44" fmla="*/ 2147483647 w 1963"/>
              <a:gd name="T45" fmla="*/ 2147483647 h 1872"/>
              <a:gd name="T46" fmla="*/ 2147483647 w 1963"/>
              <a:gd name="T47" fmla="*/ 2147483647 h 1872"/>
              <a:gd name="T48" fmla="*/ 2147483647 w 1963"/>
              <a:gd name="T49" fmla="*/ 2147483647 h 1872"/>
              <a:gd name="T50" fmla="*/ 2147483647 w 1963"/>
              <a:gd name="T51" fmla="*/ 2147483647 h 1872"/>
              <a:gd name="T52" fmla="*/ 2147483647 w 1963"/>
              <a:gd name="T53" fmla="*/ 2147483647 h 1872"/>
              <a:gd name="T54" fmla="*/ 2147483647 w 1963"/>
              <a:gd name="T55" fmla="*/ 2147483647 h 1872"/>
              <a:gd name="T56" fmla="*/ 2147483647 w 1963"/>
              <a:gd name="T57" fmla="*/ 2147483647 h 1872"/>
              <a:gd name="T58" fmla="*/ 2147483647 w 1963"/>
              <a:gd name="T59" fmla="*/ 2147483647 h 1872"/>
              <a:gd name="T60" fmla="*/ 2147483647 w 1963"/>
              <a:gd name="T61" fmla="*/ 2147483647 h 1872"/>
              <a:gd name="T62" fmla="*/ 0 w 1963"/>
              <a:gd name="T63" fmla="*/ 2147483647 h 1872"/>
              <a:gd name="T64" fmla="*/ 2147483647 w 1963"/>
              <a:gd name="T65" fmla="*/ 2147483647 h 1872"/>
              <a:gd name="T66" fmla="*/ 2147483647 w 1963"/>
              <a:gd name="T67" fmla="*/ 0 h 187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963"/>
              <a:gd name="T103" fmla="*/ 0 h 1872"/>
              <a:gd name="T104" fmla="*/ 1963 w 1963"/>
              <a:gd name="T105" fmla="*/ 1872 h 1872"/>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963" h="1872">
                <a:moveTo>
                  <a:pt x="527" y="0"/>
                </a:moveTo>
                <a:lnTo>
                  <a:pt x="651" y="5"/>
                </a:lnTo>
                <a:lnTo>
                  <a:pt x="780" y="22"/>
                </a:lnTo>
                <a:lnTo>
                  <a:pt x="909" y="50"/>
                </a:lnTo>
                <a:lnTo>
                  <a:pt x="1032" y="90"/>
                </a:lnTo>
                <a:lnTo>
                  <a:pt x="1150" y="140"/>
                </a:lnTo>
                <a:lnTo>
                  <a:pt x="1256" y="202"/>
                </a:lnTo>
                <a:lnTo>
                  <a:pt x="1368" y="269"/>
                </a:lnTo>
                <a:lnTo>
                  <a:pt x="1464" y="336"/>
                </a:lnTo>
                <a:lnTo>
                  <a:pt x="1576" y="448"/>
                </a:lnTo>
                <a:lnTo>
                  <a:pt x="1660" y="538"/>
                </a:lnTo>
                <a:lnTo>
                  <a:pt x="1738" y="650"/>
                </a:lnTo>
                <a:lnTo>
                  <a:pt x="1806" y="757"/>
                </a:lnTo>
                <a:lnTo>
                  <a:pt x="1862" y="869"/>
                </a:lnTo>
                <a:lnTo>
                  <a:pt x="1918" y="992"/>
                </a:lnTo>
                <a:lnTo>
                  <a:pt x="1952" y="1121"/>
                </a:lnTo>
                <a:lnTo>
                  <a:pt x="1963" y="1177"/>
                </a:lnTo>
                <a:lnTo>
                  <a:pt x="1963" y="1278"/>
                </a:lnTo>
                <a:lnTo>
                  <a:pt x="1946" y="1379"/>
                </a:lnTo>
                <a:lnTo>
                  <a:pt x="1929" y="1463"/>
                </a:lnTo>
                <a:lnTo>
                  <a:pt x="1912" y="1519"/>
                </a:lnTo>
                <a:lnTo>
                  <a:pt x="1884" y="1592"/>
                </a:lnTo>
                <a:lnTo>
                  <a:pt x="1839" y="1671"/>
                </a:lnTo>
                <a:lnTo>
                  <a:pt x="1794" y="1727"/>
                </a:lnTo>
                <a:lnTo>
                  <a:pt x="1733" y="1772"/>
                </a:lnTo>
                <a:lnTo>
                  <a:pt x="1660" y="1811"/>
                </a:lnTo>
                <a:lnTo>
                  <a:pt x="1615" y="1828"/>
                </a:lnTo>
                <a:lnTo>
                  <a:pt x="1559" y="1844"/>
                </a:lnTo>
                <a:lnTo>
                  <a:pt x="1480" y="1861"/>
                </a:lnTo>
                <a:lnTo>
                  <a:pt x="1413" y="1872"/>
                </a:lnTo>
                <a:lnTo>
                  <a:pt x="1357" y="1872"/>
                </a:lnTo>
                <a:lnTo>
                  <a:pt x="1267" y="1861"/>
                </a:lnTo>
                <a:lnTo>
                  <a:pt x="1206" y="1844"/>
                </a:lnTo>
                <a:lnTo>
                  <a:pt x="1122" y="1805"/>
                </a:lnTo>
                <a:lnTo>
                  <a:pt x="1049" y="1760"/>
                </a:lnTo>
                <a:lnTo>
                  <a:pt x="1004" y="1721"/>
                </a:lnTo>
                <a:lnTo>
                  <a:pt x="937" y="1654"/>
                </a:lnTo>
                <a:lnTo>
                  <a:pt x="881" y="1570"/>
                </a:lnTo>
                <a:lnTo>
                  <a:pt x="847" y="1491"/>
                </a:lnTo>
                <a:lnTo>
                  <a:pt x="819" y="1396"/>
                </a:lnTo>
                <a:lnTo>
                  <a:pt x="813" y="1295"/>
                </a:lnTo>
                <a:lnTo>
                  <a:pt x="824" y="1205"/>
                </a:lnTo>
                <a:lnTo>
                  <a:pt x="841" y="1127"/>
                </a:lnTo>
                <a:lnTo>
                  <a:pt x="864" y="1060"/>
                </a:lnTo>
                <a:lnTo>
                  <a:pt x="897" y="970"/>
                </a:lnTo>
                <a:lnTo>
                  <a:pt x="914" y="897"/>
                </a:lnTo>
                <a:lnTo>
                  <a:pt x="914" y="830"/>
                </a:lnTo>
                <a:lnTo>
                  <a:pt x="903" y="746"/>
                </a:lnTo>
                <a:lnTo>
                  <a:pt x="886" y="678"/>
                </a:lnTo>
                <a:lnTo>
                  <a:pt x="869" y="622"/>
                </a:lnTo>
                <a:lnTo>
                  <a:pt x="847" y="572"/>
                </a:lnTo>
                <a:lnTo>
                  <a:pt x="830" y="527"/>
                </a:lnTo>
                <a:lnTo>
                  <a:pt x="796" y="476"/>
                </a:lnTo>
                <a:lnTo>
                  <a:pt x="768" y="443"/>
                </a:lnTo>
                <a:lnTo>
                  <a:pt x="740" y="404"/>
                </a:lnTo>
                <a:lnTo>
                  <a:pt x="673" y="342"/>
                </a:lnTo>
                <a:lnTo>
                  <a:pt x="595" y="286"/>
                </a:lnTo>
                <a:lnTo>
                  <a:pt x="499" y="230"/>
                </a:lnTo>
                <a:lnTo>
                  <a:pt x="398" y="185"/>
                </a:lnTo>
                <a:lnTo>
                  <a:pt x="320" y="162"/>
                </a:lnTo>
                <a:lnTo>
                  <a:pt x="258" y="140"/>
                </a:lnTo>
                <a:lnTo>
                  <a:pt x="135" y="118"/>
                </a:lnTo>
                <a:lnTo>
                  <a:pt x="73" y="106"/>
                </a:lnTo>
                <a:lnTo>
                  <a:pt x="0" y="101"/>
                </a:lnTo>
                <a:lnTo>
                  <a:pt x="124" y="56"/>
                </a:lnTo>
                <a:lnTo>
                  <a:pt x="275" y="22"/>
                </a:lnTo>
                <a:lnTo>
                  <a:pt x="404" y="5"/>
                </a:lnTo>
                <a:lnTo>
                  <a:pt x="527" y="0"/>
                </a:lnTo>
                <a:close/>
              </a:path>
            </a:pathLst>
          </a:custGeom>
          <a:solidFill>
            <a:srgbClr val="3366FF">
              <a:alpha val="50195"/>
            </a:srgbClr>
          </a:solidFill>
          <a:ln w="9525">
            <a:noFill/>
            <a:prstDash val="solid"/>
            <a:round/>
            <a:headEnd/>
            <a:tailEnd/>
          </a:ln>
        </p:spPr>
        <p:txBody>
          <a:bodyPr/>
          <a:lstStyle/>
          <a:p>
            <a:endParaRPr lang="en-US"/>
          </a:p>
        </p:txBody>
      </p:sp>
      <p:sp>
        <p:nvSpPr>
          <p:cNvPr id="15410" name="Freeform 50"/>
          <p:cNvSpPr>
            <a:spLocks/>
          </p:cNvSpPr>
          <p:nvPr/>
        </p:nvSpPr>
        <p:spPr bwMode="auto">
          <a:xfrm>
            <a:off x="2112963" y="1522413"/>
            <a:ext cx="2287587" cy="3709987"/>
          </a:xfrm>
          <a:custGeom>
            <a:avLst/>
            <a:gdLst>
              <a:gd name="T0" fmla="*/ 2147483647 w 1441"/>
              <a:gd name="T1" fmla="*/ 2147483647 h 2337"/>
              <a:gd name="T2" fmla="*/ 2147483647 w 1441"/>
              <a:gd name="T3" fmla="*/ 2147483647 h 2337"/>
              <a:gd name="T4" fmla="*/ 0 w 1441"/>
              <a:gd name="T5" fmla="*/ 2147483647 h 2337"/>
              <a:gd name="T6" fmla="*/ 2147483647 w 1441"/>
              <a:gd name="T7" fmla="*/ 2147483647 h 2337"/>
              <a:gd name="T8" fmla="*/ 2147483647 w 1441"/>
              <a:gd name="T9" fmla="*/ 2147483647 h 2337"/>
              <a:gd name="T10" fmla="*/ 2147483647 w 1441"/>
              <a:gd name="T11" fmla="*/ 2147483647 h 2337"/>
              <a:gd name="T12" fmla="*/ 2147483647 w 1441"/>
              <a:gd name="T13" fmla="*/ 2147483647 h 2337"/>
              <a:gd name="T14" fmla="*/ 2147483647 w 1441"/>
              <a:gd name="T15" fmla="*/ 2147483647 h 2337"/>
              <a:gd name="T16" fmla="*/ 2147483647 w 1441"/>
              <a:gd name="T17" fmla="*/ 2147483647 h 2337"/>
              <a:gd name="T18" fmla="*/ 2147483647 w 1441"/>
              <a:gd name="T19" fmla="*/ 2147483647 h 2337"/>
              <a:gd name="T20" fmla="*/ 2147483647 w 1441"/>
              <a:gd name="T21" fmla="*/ 2147483647 h 2337"/>
              <a:gd name="T22" fmla="*/ 2147483647 w 1441"/>
              <a:gd name="T23" fmla="*/ 2147483647 h 2337"/>
              <a:gd name="T24" fmla="*/ 2147483647 w 1441"/>
              <a:gd name="T25" fmla="*/ 2147483647 h 2337"/>
              <a:gd name="T26" fmla="*/ 2147483647 w 1441"/>
              <a:gd name="T27" fmla="*/ 2147483647 h 2337"/>
              <a:gd name="T28" fmla="*/ 2147483647 w 1441"/>
              <a:gd name="T29" fmla="*/ 2147483647 h 2337"/>
              <a:gd name="T30" fmla="*/ 2147483647 w 1441"/>
              <a:gd name="T31" fmla="*/ 2147483647 h 2337"/>
              <a:gd name="T32" fmla="*/ 2147483647 w 1441"/>
              <a:gd name="T33" fmla="*/ 2147483647 h 2337"/>
              <a:gd name="T34" fmla="*/ 2147483647 w 1441"/>
              <a:gd name="T35" fmla="*/ 2147483647 h 2337"/>
              <a:gd name="T36" fmla="*/ 2147483647 w 1441"/>
              <a:gd name="T37" fmla="*/ 2147483647 h 2337"/>
              <a:gd name="T38" fmla="*/ 2147483647 w 1441"/>
              <a:gd name="T39" fmla="*/ 2147483647 h 2337"/>
              <a:gd name="T40" fmla="*/ 2147483647 w 1441"/>
              <a:gd name="T41" fmla="*/ 2147483647 h 2337"/>
              <a:gd name="T42" fmla="*/ 2147483647 w 1441"/>
              <a:gd name="T43" fmla="*/ 2147483647 h 2337"/>
              <a:gd name="T44" fmla="*/ 2147483647 w 1441"/>
              <a:gd name="T45" fmla="*/ 2147483647 h 2337"/>
              <a:gd name="T46" fmla="*/ 2147483647 w 1441"/>
              <a:gd name="T47" fmla="*/ 2147483647 h 2337"/>
              <a:gd name="T48" fmla="*/ 2147483647 w 1441"/>
              <a:gd name="T49" fmla="*/ 2147483647 h 2337"/>
              <a:gd name="T50" fmla="*/ 2147483647 w 1441"/>
              <a:gd name="T51" fmla="*/ 2147483647 h 2337"/>
              <a:gd name="T52" fmla="*/ 2147483647 w 1441"/>
              <a:gd name="T53" fmla="*/ 2147483647 h 2337"/>
              <a:gd name="T54" fmla="*/ 2147483647 w 1441"/>
              <a:gd name="T55" fmla="*/ 2147483647 h 2337"/>
              <a:gd name="T56" fmla="*/ 2147483647 w 1441"/>
              <a:gd name="T57" fmla="*/ 2147483647 h 2337"/>
              <a:gd name="T58" fmla="*/ 2147483647 w 1441"/>
              <a:gd name="T59" fmla="*/ 2147483647 h 2337"/>
              <a:gd name="T60" fmla="*/ 2147483647 w 1441"/>
              <a:gd name="T61" fmla="*/ 2147483647 h 2337"/>
              <a:gd name="T62" fmla="*/ 2147483647 w 1441"/>
              <a:gd name="T63" fmla="*/ 2147483647 h 2337"/>
              <a:gd name="T64" fmla="*/ 2147483647 w 1441"/>
              <a:gd name="T65" fmla="*/ 2147483647 h 2337"/>
              <a:gd name="T66" fmla="*/ 2147483647 w 1441"/>
              <a:gd name="T67" fmla="*/ 2147483647 h 233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441"/>
              <a:gd name="T103" fmla="*/ 0 h 2337"/>
              <a:gd name="T104" fmla="*/ 1441 w 1441"/>
              <a:gd name="T105" fmla="*/ 2337 h 2337"/>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441" h="2337">
                <a:moveTo>
                  <a:pt x="152" y="1911"/>
                </a:moveTo>
                <a:lnTo>
                  <a:pt x="101" y="1799"/>
                </a:lnTo>
                <a:lnTo>
                  <a:pt x="56" y="1682"/>
                </a:lnTo>
                <a:lnTo>
                  <a:pt x="28" y="1547"/>
                </a:lnTo>
                <a:lnTo>
                  <a:pt x="6" y="1424"/>
                </a:lnTo>
                <a:lnTo>
                  <a:pt x="0" y="1300"/>
                </a:lnTo>
                <a:lnTo>
                  <a:pt x="0" y="1171"/>
                </a:lnTo>
                <a:lnTo>
                  <a:pt x="12" y="1048"/>
                </a:lnTo>
                <a:lnTo>
                  <a:pt x="28" y="925"/>
                </a:lnTo>
                <a:lnTo>
                  <a:pt x="62" y="790"/>
                </a:lnTo>
                <a:lnTo>
                  <a:pt x="107" y="667"/>
                </a:lnTo>
                <a:lnTo>
                  <a:pt x="163" y="549"/>
                </a:lnTo>
                <a:lnTo>
                  <a:pt x="230" y="442"/>
                </a:lnTo>
                <a:lnTo>
                  <a:pt x="303" y="342"/>
                </a:lnTo>
                <a:lnTo>
                  <a:pt x="387" y="229"/>
                </a:lnTo>
                <a:lnTo>
                  <a:pt x="477" y="145"/>
                </a:lnTo>
                <a:lnTo>
                  <a:pt x="533" y="112"/>
                </a:lnTo>
                <a:lnTo>
                  <a:pt x="606" y="61"/>
                </a:lnTo>
                <a:lnTo>
                  <a:pt x="701" y="28"/>
                </a:lnTo>
                <a:lnTo>
                  <a:pt x="780" y="11"/>
                </a:lnTo>
                <a:lnTo>
                  <a:pt x="864" y="0"/>
                </a:lnTo>
                <a:lnTo>
                  <a:pt x="942" y="11"/>
                </a:lnTo>
                <a:lnTo>
                  <a:pt x="998" y="11"/>
                </a:lnTo>
                <a:lnTo>
                  <a:pt x="1077" y="33"/>
                </a:lnTo>
                <a:lnTo>
                  <a:pt x="1155" y="67"/>
                </a:lnTo>
                <a:lnTo>
                  <a:pt x="1206" y="106"/>
                </a:lnTo>
                <a:lnTo>
                  <a:pt x="1240" y="134"/>
                </a:lnTo>
                <a:lnTo>
                  <a:pt x="1273" y="168"/>
                </a:lnTo>
                <a:lnTo>
                  <a:pt x="1329" y="229"/>
                </a:lnTo>
                <a:lnTo>
                  <a:pt x="1369" y="286"/>
                </a:lnTo>
                <a:lnTo>
                  <a:pt x="1397" y="342"/>
                </a:lnTo>
                <a:lnTo>
                  <a:pt x="1425" y="420"/>
                </a:lnTo>
                <a:lnTo>
                  <a:pt x="1436" y="493"/>
                </a:lnTo>
                <a:lnTo>
                  <a:pt x="1441" y="583"/>
                </a:lnTo>
                <a:lnTo>
                  <a:pt x="1430" y="661"/>
                </a:lnTo>
                <a:lnTo>
                  <a:pt x="1419" y="723"/>
                </a:lnTo>
                <a:lnTo>
                  <a:pt x="1391" y="813"/>
                </a:lnTo>
                <a:lnTo>
                  <a:pt x="1346" y="897"/>
                </a:lnTo>
                <a:lnTo>
                  <a:pt x="1290" y="958"/>
                </a:lnTo>
                <a:lnTo>
                  <a:pt x="1217" y="1031"/>
                </a:lnTo>
                <a:lnTo>
                  <a:pt x="1133" y="1087"/>
                </a:lnTo>
                <a:lnTo>
                  <a:pt x="1049" y="1115"/>
                </a:lnTo>
                <a:lnTo>
                  <a:pt x="970" y="1132"/>
                </a:lnTo>
                <a:lnTo>
                  <a:pt x="909" y="1143"/>
                </a:lnTo>
                <a:lnTo>
                  <a:pt x="825" y="1155"/>
                </a:lnTo>
                <a:lnTo>
                  <a:pt x="763" y="1171"/>
                </a:lnTo>
                <a:lnTo>
                  <a:pt x="701" y="1188"/>
                </a:lnTo>
                <a:lnTo>
                  <a:pt x="628" y="1233"/>
                </a:lnTo>
                <a:lnTo>
                  <a:pt x="578" y="1278"/>
                </a:lnTo>
                <a:lnTo>
                  <a:pt x="539" y="1317"/>
                </a:lnTo>
                <a:lnTo>
                  <a:pt x="499" y="1362"/>
                </a:lnTo>
                <a:lnTo>
                  <a:pt x="477" y="1401"/>
                </a:lnTo>
                <a:lnTo>
                  <a:pt x="443" y="1457"/>
                </a:lnTo>
                <a:lnTo>
                  <a:pt x="427" y="1497"/>
                </a:lnTo>
                <a:lnTo>
                  <a:pt x="410" y="1541"/>
                </a:lnTo>
                <a:lnTo>
                  <a:pt x="382" y="1625"/>
                </a:lnTo>
                <a:lnTo>
                  <a:pt x="370" y="1721"/>
                </a:lnTo>
                <a:lnTo>
                  <a:pt x="365" y="1838"/>
                </a:lnTo>
                <a:lnTo>
                  <a:pt x="370" y="1945"/>
                </a:lnTo>
                <a:lnTo>
                  <a:pt x="382" y="2024"/>
                </a:lnTo>
                <a:lnTo>
                  <a:pt x="393" y="2091"/>
                </a:lnTo>
                <a:lnTo>
                  <a:pt x="427" y="2214"/>
                </a:lnTo>
                <a:lnTo>
                  <a:pt x="443" y="2270"/>
                </a:lnTo>
                <a:lnTo>
                  <a:pt x="477" y="2337"/>
                </a:lnTo>
                <a:lnTo>
                  <a:pt x="387" y="2248"/>
                </a:lnTo>
                <a:lnTo>
                  <a:pt x="281" y="2130"/>
                </a:lnTo>
                <a:lnTo>
                  <a:pt x="213" y="2024"/>
                </a:lnTo>
                <a:lnTo>
                  <a:pt x="152" y="1911"/>
                </a:lnTo>
                <a:close/>
              </a:path>
            </a:pathLst>
          </a:custGeom>
          <a:solidFill>
            <a:srgbClr val="3366FF">
              <a:alpha val="50195"/>
            </a:srgbClr>
          </a:solidFill>
          <a:ln w="9525">
            <a:noFill/>
            <a:prstDash val="solid"/>
            <a:round/>
            <a:headEnd/>
            <a:tailEnd/>
          </a:ln>
        </p:spPr>
        <p:txBody>
          <a:bodyPr/>
          <a:lstStyle/>
          <a:p>
            <a:endParaRPr lang="en-US"/>
          </a:p>
        </p:txBody>
      </p:sp>
      <p:sp>
        <p:nvSpPr>
          <p:cNvPr id="15411" name="Freeform 51"/>
          <p:cNvSpPr>
            <a:spLocks/>
          </p:cNvSpPr>
          <p:nvPr/>
        </p:nvSpPr>
        <p:spPr bwMode="auto">
          <a:xfrm>
            <a:off x="3119438" y="3933825"/>
            <a:ext cx="3605212" cy="1931988"/>
          </a:xfrm>
          <a:custGeom>
            <a:avLst/>
            <a:gdLst>
              <a:gd name="T0" fmla="*/ 2147483647 w 2271"/>
              <a:gd name="T1" fmla="*/ 2147483647 h 1217"/>
              <a:gd name="T2" fmla="*/ 2147483647 w 2271"/>
              <a:gd name="T3" fmla="*/ 2147483647 h 1217"/>
              <a:gd name="T4" fmla="*/ 2147483647 w 2271"/>
              <a:gd name="T5" fmla="*/ 2147483647 h 1217"/>
              <a:gd name="T6" fmla="*/ 2147483647 w 2271"/>
              <a:gd name="T7" fmla="*/ 2147483647 h 1217"/>
              <a:gd name="T8" fmla="*/ 2147483647 w 2271"/>
              <a:gd name="T9" fmla="*/ 2147483647 h 1217"/>
              <a:gd name="T10" fmla="*/ 2147483647 w 2271"/>
              <a:gd name="T11" fmla="*/ 2147483647 h 1217"/>
              <a:gd name="T12" fmla="*/ 2147483647 w 2271"/>
              <a:gd name="T13" fmla="*/ 2147483647 h 1217"/>
              <a:gd name="T14" fmla="*/ 2147483647 w 2271"/>
              <a:gd name="T15" fmla="*/ 2147483647 h 1217"/>
              <a:gd name="T16" fmla="*/ 2147483647 w 2271"/>
              <a:gd name="T17" fmla="*/ 2147483647 h 1217"/>
              <a:gd name="T18" fmla="*/ 2147483647 w 2271"/>
              <a:gd name="T19" fmla="*/ 2147483647 h 1217"/>
              <a:gd name="T20" fmla="*/ 2147483647 w 2271"/>
              <a:gd name="T21" fmla="*/ 2147483647 h 1217"/>
              <a:gd name="T22" fmla="*/ 2147483647 w 2271"/>
              <a:gd name="T23" fmla="*/ 2147483647 h 1217"/>
              <a:gd name="T24" fmla="*/ 0 w 2271"/>
              <a:gd name="T25" fmla="*/ 2147483647 h 1217"/>
              <a:gd name="T26" fmla="*/ 2147483647 w 2271"/>
              <a:gd name="T27" fmla="*/ 2147483647 h 1217"/>
              <a:gd name="T28" fmla="*/ 2147483647 w 2271"/>
              <a:gd name="T29" fmla="*/ 2147483647 h 1217"/>
              <a:gd name="T30" fmla="*/ 2147483647 w 2271"/>
              <a:gd name="T31" fmla="*/ 2147483647 h 1217"/>
              <a:gd name="T32" fmla="*/ 2147483647 w 2271"/>
              <a:gd name="T33" fmla="*/ 2147483647 h 1217"/>
              <a:gd name="T34" fmla="*/ 2147483647 w 2271"/>
              <a:gd name="T35" fmla="*/ 2147483647 h 1217"/>
              <a:gd name="T36" fmla="*/ 2147483647 w 2271"/>
              <a:gd name="T37" fmla="*/ 0 h 1217"/>
              <a:gd name="T38" fmla="*/ 2147483647 w 2271"/>
              <a:gd name="T39" fmla="*/ 2147483647 h 1217"/>
              <a:gd name="T40" fmla="*/ 2147483647 w 2271"/>
              <a:gd name="T41" fmla="*/ 2147483647 h 1217"/>
              <a:gd name="T42" fmla="*/ 2147483647 w 2271"/>
              <a:gd name="T43" fmla="*/ 2147483647 h 1217"/>
              <a:gd name="T44" fmla="*/ 2147483647 w 2271"/>
              <a:gd name="T45" fmla="*/ 2147483647 h 1217"/>
              <a:gd name="T46" fmla="*/ 2147483647 w 2271"/>
              <a:gd name="T47" fmla="*/ 2147483647 h 1217"/>
              <a:gd name="T48" fmla="*/ 2147483647 w 2271"/>
              <a:gd name="T49" fmla="*/ 2147483647 h 1217"/>
              <a:gd name="T50" fmla="*/ 2147483647 w 2271"/>
              <a:gd name="T51" fmla="*/ 2147483647 h 1217"/>
              <a:gd name="T52" fmla="*/ 2147483647 w 2271"/>
              <a:gd name="T53" fmla="*/ 2147483647 h 1217"/>
              <a:gd name="T54" fmla="*/ 2147483647 w 2271"/>
              <a:gd name="T55" fmla="*/ 2147483647 h 1217"/>
              <a:gd name="T56" fmla="*/ 2147483647 w 2271"/>
              <a:gd name="T57" fmla="*/ 2147483647 h 1217"/>
              <a:gd name="T58" fmla="*/ 2147483647 w 2271"/>
              <a:gd name="T59" fmla="*/ 2147483647 h 1217"/>
              <a:gd name="T60" fmla="*/ 2147483647 w 2271"/>
              <a:gd name="T61" fmla="*/ 2147483647 h 1217"/>
              <a:gd name="T62" fmla="*/ 2147483647 w 2271"/>
              <a:gd name="T63" fmla="*/ 0 h 1217"/>
              <a:gd name="T64" fmla="*/ 2147483647 w 2271"/>
              <a:gd name="T65" fmla="*/ 2147483647 h 1217"/>
              <a:gd name="T66" fmla="*/ 2147483647 w 2271"/>
              <a:gd name="T67" fmla="*/ 2147483647 h 121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2271"/>
              <a:gd name="T103" fmla="*/ 0 h 1217"/>
              <a:gd name="T104" fmla="*/ 2271 w 2271"/>
              <a:gd name="T105" fmla="*/ 1217 h 1217"/>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2271" h="1217">
                <a:moveTo>
                  <a:pt x="2080" y="499"/>
                </a:moveTo>
                <a:lnTo>
                  <a:pt x="2013" y="611"/>
                </a:lnTo>
                <a:lnTo>
                  <a:pt x="1934" y="706"/>
                </a:lnTo>
                <a:lnTo>
                  <a:pt x="1845" y="802"/>
                </a:lnTo>
                <a:lnTo>
                  <a:pt x="1749" y="886"/>
                </a:lnTo>
                <a:lnTo>
                  <a:pt x="1649" y="964"/>
                </a:lnTo>
                <a:lnTo>
                  <a:pt x="1542" y="1026"/>
                </a:lnTo>
                <a:lnTo>
                  <a:pt x="1424" y="1088"/>
                </a:lnTo>
                <a:lnTo>
                  <a:pt x="1301" y="1132"/>
                </a:lnTo>
                <a:lnTo>
                  <a:pt x="1172" y="1172"/>
                </a:lnTo>
                <a:lnTo>
                  <a:pt x="1049" y="1200"/>
                </a:lnTo>
                <a:lnTo>
                  <a:pt x="925" y="1211"/>
                </a:lnTo>
                <a:lnTo>
                  <a:pt x="796" y="1217"/>
                </a:lnTo>
                <a:lnTo>
                  <a:pt x="667" y="1211"/>
                </a:lnTo>
                <a:lnTo>
                  <a:pt x="544" y="1189"/>
                </a:lnTo>
                <a:lnTo>
                  <a:pt x="415" y="1155"/>
                </a:lnTo>
                <a:lnTo>
                  <a:pt x="364" y="1138"/>
                </a:lnTo>
                <a:lnTo>
                  <a:pt x="275" y="1093"/>
                </a:lnTo>
                <a:lnTo>
                  <a:pt x="202" y="1026"/>
                </a:lnTo>
                <a:lnTo>
                  <a:pt x="146" y="959"/>
                </a:lnTo>
                <a:lnTo>
                  <a:pt x="95" y="897"/>
                </a:lnTo>
                <a:lnTo>
                  <a:pt x="56" y="824"/>
                </a:lnTo>
                <a:lnTo>
                  <a:pt x="28" y="768"/>
                </a:lnTo>
                <a:lnTo>
                  <a:pt x="11" y="690"/>
                </a:lnTo>
                <a:lnTo>
                  <a:pt x="0" y="611"/>
                </a:lnTo>
                <a:lnTo>
                  <a:pt x="0" y="549"/>
                </a:lnTo>
                <a:lnTo>
                  <a:pt x="6" y="499"/>
                </a:lnTo>
                <a:lnTo>
                  <a:pt x="11" y="454"/>
                </a:lnTo>
                <a:lnTo>
                  <a:pt x="34" y="370"/>
                </a:lnTo>
                <a:lnTo>
                  <a:pt x="62" y="308"/>
                </a:lnTo>
                <a:lnTo>
                  <a:pt x="95" y="258"/>
                </a:lnTo>
                <a:lnTo>
                  <a:pt x="146" y="191"/>
                </a:lnTo>
                <a:lnTo>
                  <a:pt x="202" y="140"/>
                </a:lnTo>
                <a:lnTo>
                  <a:pt x="269" y="84"/>
                </a:lnTo>
                <a:lnTo>
                  <a:pt x="342" y="50"/>
                </a:lnTo>
                <a:lnTo>
                  <a:pt x="404" y="28"/>
                </a:lnTo>
                <a:lnTo>
                  <a:pt x="493" y="6"/>
                </a:lnTo>
                <a:lnTo>
                  <a:pt x="589" y="0"/>
                </a:lnTo>
                <a:lnTo>
                  <a:pt x="673" y="17"/>
                </a:lnTo>
                <a:lnTo>
                  <a:pt x="768" y="39"/>
                </a:lnTo>
                <a:lnTo>
                  <a:pt x="858" y="90"/>
                </a:lnTo>
                <a:lnTo>
                  <a:pt x="931" y="146"/>
                </a:lnTo>
                <a:lnTo>
                  <a:pt x="981" y="196"/>
                </a:lnTo>
                <a:lnTo>
                  <a:pt x="1026" y="252"/>
                </a:lnTo>
                <a:lnTo>
                  <a:pt x="1082" y="325"/>
                </a:lnTo>
                <a:lnTo>
                  <a:pt x="1138" y="376"/>
                </a:lnTo>
                <a:lnTo>
                  <a:pt x="1172" y="415"/>
                </a:lnTo>
                <a:lnTo>
                  <a:pt x="1245" y="460"/>
                </a:lnTo>
                <a:lnTo>
                  <a:pt x="1323" y="476"/>
                </a:lnTo>
                <a:lnTo>
                  <a:pt x="1385" y="488"/>
                </a:lnTo>
                <a:lnTo>
                  <a:pt x="1441" y="493"/>
                </a:lnTo>
                <a:lnTo>
                  <a:pt x="1480" y="499"/>
                </a:lnTo>
                <a:lnTo>
                  <a:pt x="1542" y="493"/>
                </a:lnTo>
                <a:lnTo>
                  <a:pt x="1587" y="488"/>
                </a:lnTo>
                <a:lnTo>
                  <a:pt x="1632" y="482"/>
                </a:lnTo>
                <a:lnTo>
                  <a:pt x="1721" y="454"/>
                </a:lnTo>
                <a:lnTo>
                  <a:pt x="1811" y="420"/>
                </a:lnTo>
                <a:lnTo>
                  <a:pt x="1901" y="364"/>
                </a:lnTo>
                <a:lnTo>
                  <a:pt x="1991" y="297"/>
                </a:lnTo>
                <a:lnTo>
                  <a:pt x="2052" y="241"/>
                </a:lnTo>
                <a:lnTo>
                  <a:pt x="2103" y="196"/>
                </a:lnTo>
                <a:lnTo>
                  <a:pt x="2187" y="101"/>
                </a:lnTo>
                <a:lnTo>
                  <a:pt x="2232" y="56"/>
                </a:lnTo>
                <a:lnTo>
                  <a:pt x="2271" y="0"/>
                </a:lnTo>
                <a:lnTo>
                  <a:pt x="2243" y="123"/>
                </a:lnTo>
                <a:lnTo>
                  <a:pt x="2192" y="275"/>
                </a:lnTo>
                <a:lnTo>
                  <a:pt x="2142" y="398"/>
                </a:lnTo>
                <a:lnTo>
                  <a:pt x="2080" y="499"/>
                </a:lnTo>
                <a:close/>
              </a:path>
            </a:pathLst>
          </a:custGeom>
          <a:solidFill>
            <a:srgbClr val="3366FF">
              <a:alpha val="50195"/>
            </a:srgbClr>
          </a:solidFill>
          <a:ln w="9525">
            <a:noFill/>
            <a:prstDash val="solid"/>
            <a:round/>
            <a:headEnd/>
            <a:tailEnd/>
          </a:ln>
        </p:spPr>
        <p:txBody>
          <a:bodyPr/>
          <a:lstStyle/>
          <a:p>
            <a:endParaRPr lang="en-US"/>
          </a:p>
        </p:txBody>
      </p:sp>
      <p:sp>
        <p:nvSpPr>
          <p:cNvPr id="15412" name="Rectangle 52"/>
          <p:cNvSpPr>
            <a:spLocks noGrp="1" noChangeArrowheads="1"/>
          </p:cNvSpPr>
          <p:nvPr>
            <p:ph type="ctrTitle"/>
          </p:nvPr>
        </p:nvSpPr>
        <p:spPr>
          <a:xfrm>
            <a:off x="2000250" y="2000250"/>
            <a:ext cx="4914900" cy="1143000"/>
          </a:xfrm>
        </p:spPr>
        <p:txBody>
          <a:bodyPr/>
          <a:lstStyle/>
          <a:p>
            <a:pPr algn="ctr" eaLnBrk="1" hangingPunct="1"/>
            <a:r>
              <a:rPr lang="en-US" sz="3600" smtClean="0">
                <a:solidFill>
                  <a:srgbClr val="000063"/>
                </a:solidFill>
              </a:rPr>
              <a:t>Civil GPS Service Interface Committee (CGSIC)</a:t>
            </a:r>
            <a:endParaRPr lang="en-US" sz="3600" smtClean="0"/>
          </a:p>
        </p:txBody>
      </p:sp>
      <p:sp>
        <p:nvSpPr>
          <p:cNvPr id="15413" name="Rectangle 53"/>
          <p:cNvSpPr>
            <a:spLocks noGrp="1" noChangeArrowheads="1"/>
          </p:cNvSpPr>
          <p:nvPr>
            <p:ph type="subTitle" idx="1"/>
          </p:nvPr>
        </p:nvSpPr>
        <p:spPr>
          <a:xfrm>
            <a:off x="1323975" y="4810125"/>
            <a:ext cx="5867400" cy="1219200"/>
          </a:xfrm>
        </p:spPr>
        <p:txBody>
          <a:bodyPr/>
          <a:lstStyle/>
          <a:p>
            <a:pPr eaLnBrk="1" hangingPunct="1">
              <a:lnSpc>
                <a:spcPct val="80000"/>
              </a:lnSpc>
            </a:pPr>
            <a:r>
              <a:rPr lang="en-US" sz="1800" dirty="0" smtClean="0"/>
              <a:t>Rudy Persaud</a:t>
            </a:r>
          </a:p>
          <a:p>
            <a:pPr eaLnBrk="1" hangingPunct="1">
              <a:lnSpc>
                <a:spcPct val="80000"/>
              </a:lnSpc>
            </a:pPr>
            <a:r>
              <a:rPr lang="en-US" sz="1800" dirty="0" smtClean="0"/>
              <a:t>U.S. DOT-FHWA</a:t>
            </a:r>
          </a:p>
          <a:p>
            <a:pPr eaLnBrk="1" hangingPunct="1">
              <a:lnSpc>
                <a:spcPct val="80000"/>
              </a:lnSpc>
            </a:pPr>
            <a:r>
              <a:rPr lang="en-US" sz="1800" dirty="0" smtClean="0"/>
              <a:t>Bozeman, Montana</a:t>
            </a:r>
            <a:endParaRPr lang="en-US" sz="1800" dirty="0" smtClean="0"/>
          </a:p>
          <a:p>
            <a:pPr eaLnBrk="1" hangingPunct="1">
              <a:lnSpc>
                <a:spcPct val="80000"/>
              </a:lnSpc>
            </a:pPr>
            <a:r>
              <a:rPr lang="en-US" sz="1800" smtClean="0"/>
              <a:t>April </a:t>
            </a:r>
            <a:r>
              <a:rPr lang="en-US" sz="1800" smtClean="0"/>
              <a:t>21, </a:t>
            </a:r>
            <a:r>
              <a:rPr lang="en-US" sz="1800" dirty="0" smtClean="0"/>
              <a:t>2010</a:t>
            </a:r>
          </a:p>
          <a:p>
            <a:pPr eaLnBrk="1" hangingPunct="1">
              <a:lnSpc>
                <a:spcPct val="80000"/>
              </a:lnSpc>
            </a:pPr>
            <a:endParaRPr lang="en-US" sz="1800" dirty="0" smtClean="0"/>
          </a:p>
        </p:txBody>
      </p:sp>
      <p:sp>
        <p:nvSpPr>
          <p:cNvPr id="55" name="Rectangle 53"/>
          <p:cNvSpPr txBox="1">
            <a:spLocks noChangeArrowheads="1"/>
          </p:cNvSpPr>
          <p:nvPr/>
        </p:nvSpPr>
        <p:spPr bwMode="auto">
          <a:xfrm>
            <a:off x="1447800" y="3609975"/>
            <a:ext cx="5867400" cy="1219200"/>
          </a:xfrm>
          <a:prstGeom prst="rect">
            <a:avLst/>
          </a:prstGeom>
          <a:noFill/>
          <a:ln w="9525">
            <a:noFill/>
            <a:miter lim="800000"/>
            <a:headEnd/>
            <a:tailEnd/>
          </a:ln>
        </p:spPr>
        <p:txBody>
          <a:bodyPr/>
          <a:lstStyle/>
          <a:p>
            <a:pPr algn="ctr">
              <a:lnSpc>
                <a:spcPct val="80000"/>
              </a:lnSpc>
              <a:spcBef>
                <a:spcPct val="20000"/>
              </a:spcBef>
              <a:defRPr/>
            </a:pPr>
            <a:r>
              <a:rPr lang="en-US" sz="3200" dirty="0">
                <a:solidFill>
                  <a:schemeClr val="accent2">
                    <a:lumMod val="50000"/>
                  </a:schemeClr>
                </a:solidFill>
              </a:rPr>
              <a:t>State and Local Government Subcommittee</a:t>
            </a:r>
            <a:endParaRPr lang="en-US" sz="3200" kern="0" dirty="0">
              <a:solidFill>
                <a:schemeClr val="accent2">
                  <a:lumMod val="50000"/>
                </a:schemeClr>
              </a:solidFill>
              <a:latin typeface="+mn-lt"/>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pPr>
              <a:defRPr/>
            </a:pPr>
            <a:fld id="{45B5FC4A-52BF-46B8-8180-5DCB6CA7096D}" type="slidenum">
              <a:rPr lang="en-US"/>
              <a:pPr>
                <a:defRPr/>
              </a:pPr>
              <a:t>10</a:t>
            </a:fld>
            <a:endParaRPr lang="en-US"/>
          </a:p>
        </p:txBody>
      </p:sp>
      <p:sp>
        <p:nvSpPr>
          <p:cNvPr id="34818" name="Rectangle 2"/>
          <p:cNvSpPr>
            <a:spLocks noGrp="1" noChangeArrowheads="1"/>
          </p:cNvSpPr>
          <p:nvPr>
            <p:ph type="body" idx="1"/>
          </p:nvPr>
        </p:nvSpPr>
        <p:spPr>
          <a:xfrm>
            <a:off x="790575" y="1323975"/>
            <a:ext cx="7658100" cy="4152900"/>
          </a:xfrm>
        </p:spPr>
        <p:txBody>
          <a:bodyPr/>
          <a:lstStyle/>
          <a:p>
            <a:pPr marL="173038" indent="-173038" eaLnBrk="1" hangingPunct="1">
              <a:spcBef>
                <a:spcPct val="30000"/>
              </a:spcBef>
              <a:buFontTx/>
              <a:buChar char="•"/>
            </a:pPr>
            <a:r>
              <a:rPr lang="en-US" smtClean="0"/>
              <a:t>24 Hour P.O.C.</a:t>
            </a:r>
          </a:p>
          <a:p>
            <a:pPr marL="173038" indent="-173038" eaLnBrk="1" hangingPunct="1">
              <a:spcBef>
                <a:spcPct val="30000"/>
              </a:spcBef>
              <a:buFontTx/>
              <a:buChar char="•"/>
            </a:pPr>
            <a:r>
              <a:rPr lang="en-US" smtClean="0"/>
              <a:t>Disseminate Information on GPS, DGPS, Loran-C, Maritime Safety, Maritime Communications, &amp; Local Notice to Mariners</a:t>
            </a:r>
          </a:p>
          <a:p>
            <a:pPr marL="173038" indent="-173038" eaLnBrk="1" hangingPunct="1">
              <a:spcBef>
                <a:spcPct val="30000"/>
              </a:spcBef>
              <a:buFontTx/>
              <a:buChar char="•"/>
            </a:pPr>
            <a:r>
              <a:rPr lang="en-US" smtClean="0"/>
              <a:t>Operational Advisory Broadcast Service</a:t>
            </a:r>
          </a:p>
          <a:p>
            <a:pPr marL="173038" indent="-173038" eaLnBrk="1" hangingPunct="1">
              <a:spcBef>
                <a:spcPct val="30000"/>
              </a:spcBef>
              <a:buFontTx/>
              <a:buChar char="•"/>
            </a:pPr>
            <a:r>
              <a:rPr lang="en-US" smtClean="0"/>
              <a:t>Maintain Library of Radionav Pubs, Handbooks, Materials</a:t>
            </a:r>
          </a:p>
          <a:p>
            <a:pPr marL="173038" indent="-173038" eaLnBrk="1" hangingPunct="1">
              <a:spcBef>
                <a:spcPct val="30000"/>
              </a:spcBef>
              <a:buFontTx/>
              <a:buChar char="•"/>
            </a:pPr>
            <a:r>
              <a:rPr lang="en-US" smtClean="0"/>
              <a:t>600,000 Inquiries Per Month Via Internet, E-Mail/List Server, Phone, and Mail</a:t>
            </a:r>
          </a:p>
          <a:p>
            <a:pPr marL="173038" indent="-173038" eaLnBrk="1" hangingPunct="1">
              <a:spcBef>
                <a:spcPct val="30000"/>
              </a:spcBef>
              <a:buFontTx/>
              <a:buChar char="•"/>
            </a:pPr>
            <a:r>
              <a:rPr lang="en-US" smtClean="0"/>
              <a:t>Collection Point for GPS Outage Reporting</a:t>
            </a:r>
            <a:endParaRPr lang="en-US" sz="2000" smtClean="0">
              <a:solidFill>
                <a:srgbClr val="333333"/>
              </a:solidFill>
            </a:endParaRPr>
          </a:p>
        </p:txBody>
      </p:sp>
      <p:sp>
        <p:nvSpPr>
          <p:cNvPr id="34819" name="Rectangle 3"/>
          <p:cNvSpPr>
            <a:spLocks noGrp="1" noChangeArrowheads="1"/>
          </p:cNvSpPr>
          <p:nvPr>
            <p:ph type="title"/>
          </p:nvPr>
        </p:nvSpPr>
        <p:spPr>
          <a:xfrm>
            <a:off x="744538" y="279400"/>
            <a:ext cx="7040562" cy="1050925"/>
          </a:xfrm>
        </p:spPr>
        <p:txBody>
          <a:bodyPr anchor="t"/>
          <a:lstStyle/>
          <a:p>
            <a:pPr eaLnBrk="1" hangingPunct="1">
              <a:lnSpc>
                <a:spcPct val="85000"/>
              </a:lnSpc>
            </a:pPr>
            <a:r>
              <a:rPr lang="en-US" sz="3600" smtClean="0"/>
              <a:t>Navigation Information Service</a:t>
            </a:r>
          </a:p>
        </p:txBody>
      </p:sp>
      <p:sp>
        <p:nvSpPr>
          <p:cNvPr id="34820" name="Rectangle 4"/>
          <p:cNvSpPr>
            <a:spLocks noChangeArrowheads="1"/>
          </p:cNvSpPr>
          <p:nvPr/>
        </p:nvSpPr>
        <p:spPr bwMode="auto">
          <a:xfrm>
            <a:off x="330200" y="863600"/>
            <a:ext cx="7670800" cy="1050925"/>
          </a:xfrm>
          <a:prstGeom prst="rect">
            <a:avLst/>
          </a:prstGeom>
          <a:noFill/>
          <a:ln w="9525">
            <a:noFill/>
            <a:miter lim="800000"/>
            <a:headEnd/>
            <a:tailEnd/>
          </a:ln>
        </p:spPr>
        <p:txBody>
          <a:bodyPr/>
          <a:lstStyle/>
          <a:p>
            <a:pPr eaLnBrk="0" hangingPunct="0">
              <a:lnSpc>
                <a:spcPct val="85000"/>
              </a:lnSpc>
            </a:pPr>
            <a:endParaRPr lang="en-US" sz="2200">
              <a:solidFill>
                <a:srgbClr val="333333"/>
              </a:solidFill>
              <a:latin typeface="Arial"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AED41A50-28C3-434D-B453-0D0639AFF8AE}" type="slidenum">
              <a:rPr lang="en-US"/>
              <a:pPr>
                <a:defRPr/>
              </a:pPr>
              <a:t>11</a:t>
            </a:fld>
            <a:endParaRPr lang="en-US"/>
          </a:p>
        </p:txBody>
      </p:sp>
      <p:sp>
        <p:nvSpPr>
          <p:cNvPr id="36866" name="Rectangle 2"/>
          <p:cNvSpPr>
            <a:spLocks noGrp="1" noChangeArrowheads="1"/>
          </p:cNvSpPr>
          <p:nvPr>
            <p:ph type="title"/>
          </p:nvPr>
        </p:nvSpPr>
        <p:spPr>
          <a:xfrm>
            <a:off x="457200" y="228600"/>
            <a:ext cx="8229600" cy="1371600"/>
          </a:xfrm>
        </p:spPr>
        <p:txBody>
          <a:bodyPr/>
          <a:lstStyle/>
          <a:p>
            <a:pPr eaLnBrk="1" hangingPunct="1"/>
            <a:r>
              <a:rPr lang="en-US" b="1" smtClean="0"/>
              <a:t>U.S. States &amp; Local Government Subcommittee Charter</a:t>
            </a:r>
            <a:r>
              <a:rPr lang="en-US" smtClean="0"/>
              <a:t> </a:t>
            </a:r>
          </a:p>
        </p:txBody>
      </p:sp>
      <p:sp>
        <p:nvSpPr>
          <p:cNvPr id="75779" name="Rectangle 3"/>
          <p:cNvSpPr>
            <a:spLocks noGrp="1" noChangeArrowheads="1"/>
          </p:cNvSpPr>
          <p:nvPr>
            <p:ph type="body" idx="1"/>
          </p:nvPr>
        </p:nvSpPr>
        <p:spPr>
          <a:xfrm>
            <a:off x="419100" y="1771650"/>
            <a:ext cx="8229600" cy="4114800"/>
          </a:xfrm>
        </p:spPr>
        <p:txBody>
          <a:bodyPr/>
          <a:lstStyle/>
          <a:p>
            <a:pPr eaLnBrk="1" hangingPunct="1">
              <a:lnSpc>
                <a:spcPct val="90000"/>
              </a:lnSpc>
            </a:pPr>
            <a:r>
              <a:rPr lang="en-US" sz="2000" smtClean="0"/>
              <a:t>To </a:t>
            </a:r>
            <a:r>
              <a:rPr lang="en-US" sz="2000" u="sng" smtClean="0"/>
              <a:t>provide an open forum</a:t>
            </a:r>
            <a:r>
              <a:rPr lang="en-US" sz="2000" smtClean="0"/>
              <a:t> for civil user information exchange concerning the use of GPS by state and local governments within the U.S. recommending appropriate action on those issues which concern their user needs. </a:t>
            </a:r>
          </a:p>
          <a:p>
            <a:pPr eaLnBrk="1" hangingPunct="1">
              <a:lnSpc>
                <a:spcPct val="90000"/>
              </a:lnSpc>
            </a:pPr>
            <a:endParaRPr lang="en-US" sz="2000" smtClean="0"/>
          </a:p>
          <a:p>
            <a:pPr eaLnBrk="1" hangingPunct="1">
              <a:lnSpc>
                <a:spcPct val="90000"/>
              </a:lnSpc>
            </a:pPr>
            <a:r>
              <a:rPr lang="en-US" sz="2000" smtClean="0"/>
              <a:t>To </a:t>
            </a:r>
            <a:r>
              <a:rPr lang="en-US" sz="2000" u="sng" smtClean="0"/>
              <a:t>identify the common needs</a:t>
            </a:r>
            <a:r>
              <a:rPr lang="en-US" sz="2000" smtClean="0"/>
              <a:t> of state and local governments for GPS information, respond to such requests and concerns submitted by this user community, and forward issues to the full CGSIC. </a:t>
            </a:r>
          </a:p>
          <a:p>
            <a:pPr eaLnBrk="1" hangingPunct="1">
              <a:lnSpc>
                <a:spcPct val="90000"/>
              </a:lnSpc>
            </a:pPr>
            <a:endParaRPr lang="en-US" sz="2000" smtClean="0"/>
          </a:p>
          <a:p>
            <a:pPr eaLnBrk="1" hangingPunct="1">
              <a:lnSpc>
                <a:spcPct val="90000"/>
              </a:lnSpc>
            </a:pPr>
            <a:r>
              <a:rPr lang="en-US" sz="2000" u="sng" smtClean="0"/>
              <a:t>Identify information requirements</a:t>
            </a:r>
            <a:r>
              <a:rPr lang="en-US" sz="2000" smtClean="0"/>
              <a:t> and </a:t>
            </a:r>
            <a:r>
              <a:rPr lang="en-US" sz="2000" u="sng" smtClean="0"/>
              <a:t>methods to distribute this information</a:t>
            </a:r>
            <a:r>
              <a:rPr lang="en-US" sz="2000" smtClean="0"/>
              <a:t> to state and local government users of GPS,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57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577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577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79" grpId="0" build="p"/>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793F911B-CD46-42DA-A3D6-63BB9C9143D6}" type="slidenum">
              <a:rPr lang="en-US"/>
              <a:pPr>
                <a:defRPr/>
              </a:pPr>
              <a:t>12</a:t>
            </a:fld>
            <a:endParaRPr lang="en-US"/>
          </a:p>
        </p:txBody>
      </p:sp>
      <p:sp>
        <p:nvSpPr>
          <p:cNvPr id="38914" name="Rectangle 2"/>
          <p:cNvSpPr>
            <a:spLocks noGrp="1" noChangeArrowheads="1"/>
          </p:cNvSpPr>
          <p:nvPr>
            <p:ph type="title"/>
          </p:nvPr>
        </p:nvSpPr>
        <p:spPr/>
        <p:txBody>
          <a:bodyPr/>
          <a:lstStyle/>
          <a:p>
            <a:pPr eaLnBrk="1" hangingPunct="1"/>
            <a:r>
              <a:rPr lang="en-US" b="1" smtClean="0"/>
              <a:t>Charter</a:t>
            </a:r>
            <a:r>
              <a:rPr lang="en-US" smtClean="0"/>
              <a:t> (continued)</a:t>
            </a:r>
          </a:p>
        </p:txBody>
      </p:sp>
      <p:sp>
        <p:nvSpPr>
          <p:cNvPr id="76803" name="Rectangle 3"/>
          <p:cNvSpPr>
            <a:spLocks noGrp="1" noChangeArrowheads="1"/>
          </p:cNvSpPr>
          <p:nvPr>
            <p:ph type="body" idx="1"/>
          </p:nvPr>
        </p:nvSpPr>
        <p:spPr>
          <a:xfrm>
            <a:off x="717550" y="2019300"/>
            <a:ext cx="8064500" cy="3314700"/>
          </a:xfrm>
        </p:spPr>
        <p:txBody>
          <a:bodyPr/>
          <a:lstStyle/>
          <a:p>
            <a:pPr eaLnBrk="1" hangingPunct="1"/>
            <a:r>
              <a:rPr lang="en-US" sz="2000" smtClean="0"/>
              <a:t>To maintain a </a:t>
            </a:r>
            <a:r>
              <a:rPr lang="en-US" sz="2000" u="sng" smtClean="0"/>
              <a:t>list of active points of contact</a:t>
            </a:r>
            <a:r>
              <a:rPr lang="en-US" sz="2000" smtClean="0"/>
              <a:t> in state and local governments which support CGSIC activities. </a:t>
            </a:r>
          </a:p>
          <a:p>
            <a:pPr eaLnBrk="1" hangingPunct="1"/>
            <a:endParaRPr lang="en-US" sz="2000" smtClean="0"/>
          </a:p>
          <a:p>
            <a:pPr eaLnBrk="1" hangingPunct="1"/>
            <a:r>
              <a:rPr lang="en-US" sz="2000" smtClean="0"/>
              <a:t>To </a:t>
            </a:r>
            <a:r>
              <a:rPr lang="en-US" sz="2000" u="sng" smtClean="0"/>
              <a:t>conduct</a:t>
            </a:r>
            <a:r>
              <a:rPr lang="en-US" sz="2000" smtClean="0"/>
              <a:t> state and local government GPS </a:t>
            </a:r>
            <a:r>
              <a:rPr lang="en-US" sz="2000" u="sng" smtClean="0"/>
              <a:t>information studies</a:t>
            </a:r>
            <a:r>
              <a:rPr lang="en-US" sz="2000" smtClean="0"/>
              <a:t> on civil user needs. </a:t>
            </a:r>
          </a:p>
          <a:p>
            <a:pPr eaLnBrk="1" hangingPunct="1"/>
            <a:endParaRPr lang="en-US" sz="20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68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680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pPr>
              <a:defRPr/>
            </a:pPr>
            <a:fld id="{53B99CF1-1C1A-48EB-9B16-1505EA82E4F6}" type="slidenum">
              <a:rPr lang="en-US"/>
              <a:pPr>
                <a:defRPr/>
              </a:pPr>
              <a:t>13</a:t>
            </a:fld>
            <a:endParaRPr lang="en-US"/>
          </a:p>
        </p:txBody>
      </p:sp>
      <p:sp>
        <p:nvSpPr>
          <p:cNvPr id="38914" name="Rectangle 2"/>
          <p:cNvSpPr>
            <a:spLocks noGrp="1" noChangeArrowheads="1"/>
          </p:cNvSpPr>
          <p:nvPr>
            <p:ph type="body" idx="1"/>
          </p:nvPr>
        </p:nvSpPr>
        <p:spPr>
          <a:xfrm>
            <a:off x="942975" y="1152525"/>
            <a:ext cx="7116763" cy="4552950"/>
          </a:xfrm>
        </p:spPr>
        <p:txBody>
          <a:bodyPr/>
          <a:lstStyle/>
          <a:p>
            <a:pPr marL="173038" indent="-173038" eaLnBrk="1" hangingPunct="1">
              <a:defRPr/>
            </a:pPr>
            <a:r>
              <a:rPr lang="en-US" dirty="0" smtClean="0">
                <a:solidFill>
                  <a:srgbClr val="000099"/>
                </a:solidFill>
              </a:rPr>
              <a:t>Navigation Information Service</a:t>
            </a:r>
          </a:p>
          <a:p>
            <a:pPr marL="173038" indent="-173038" eaLnBrk="1" hangingPunct="1">
              <a:defRPr/>
            </a:pPr>
            <a:endParaRPr lang="en-US" dirty="0" smtClean="0">
              <a:solidFill>
                <a:srgbClr val="000099"/>
              </a:solidFill>
            </a:endParaRPr>
          </a:p>
          <a:p>
            <a:pPr marL="173038" indent="-173038" eaLnBrk="1" hangingPunct="1">
              <a:defRPr/>
            </a:pPr>
            <a:r>
              <a:rPr lang="en-US" b="1" dirty="0" smtClean="0">
                <a:solidFill>
                  <a:srgbClr val="002E82"/>
                </a:solidFill>
                <a:effectLst>
                  <a:outerShdw blurRad="38100" dist="38100" dir="2700000" algn="tl">
                    <a:srgbClr val="C0C0C0"/>
                  </a:outerShdw>
                </a:effectLst>
              </a:rPr>
              <a:t>http://www.navcen.uscg.gov</a:t>
            </a:r>
          </a:p>
          <a:p>
            <a:pPr marL="173038" indent="-173038" eaLnBrk="1" hangingPunct="1">
              <a:defRPr/>
            </a:pPr>
            <a:r>
              <a:rPr lang="en-US" dirty="0" smtClean="0"/>
              <a:t>http://www.navcenter.org/ (mirror site)</a:t>
            </a:r>
          </a:p>
          <a:p>
            <a:pPr marL="173038" indent="-173038" eaLnBrk="1" hangingPunct="1">
              <a:defRPr/>
            </a:pPr>
            <a:endParaRPr lang="en-US" dirty="0" smtClean="0"/>
          </a:p>
          <a:p>
            <a:pPr marL="173038" indent="-173038" eaLnBrk="1" hangingPunct="1">
              <a:defRPr/>
            </a:pPr>
            <a:r>
              <a:rPr lang="en-US" dirty="0" smtClean="0"/>
              <a:t>E-mail: nisws@navcen.uscg.mil</a:t>
            </a:r>
          </a:p>
          <a:p>
            <a:pPr marL="173038" indent="-173038" eaLnBrk="1" hangingPunct="1">
              <a:defRPr/>
            </a:pPr>
            <a:r>
              <a:rPr lang="en-US" dirty="0" smtClean="0"/>
              <a:t>Phone:  +1 703 313 5900</a:t>
            </a:r>
          </a:p>
          <a:p>
            <a:pPr marL="173038" indent="-173038" eaLnBrk="1" hangingPunct="1">
              <a:defRPr/>
            </a:pPr>
            <a:r>
              <a:rPr lang="en-US" dirty="0" smtClean="0"/>
              <a:t>Fax:      +1 703 313 5920</a:t>
            </a:r>
          </a:p>
          <a:p>
            <a:pPr marL="173038" indent="-173038" eaLnBrk="1" hangingPunct="1">
              <a:defRPr/>
            </a:pPr>
            <a:endParaRPr lang="en-US" dirty="0" smtClean="0"/>
          </a:p>
          <a:p>
            <a:pPr marL="173038" indent="-173038" eaLnBrk="1" hangingPunct="1">
              <a:defRPr/>
            </a:pPr>
            <a:r>
              <a:rPr lang="en-US" dirty="0" smtClean="0">
                <a:solidFill>
                  <a:srgbClr val="000099"/>
                </a:solidFill>
              </a:rPr>
              <a:t>Civil GPS Service Interface Committee Secretariat</a:t>
            </a:r>
          </a:p>
          <a:p>
            <a:pPr marL="173038" indent="-173038" eaLnBrk="1" hangingPunct="1">
              <a:defRPr/>
            </a:pPr>
            <a:r>
              <a:rPr lang="en-US" dirty="0" smtClean="0"/>
              <a:t>E-mail: rick.hamilton@uscg.mil</a:t>
            </a:r>
          </a:p>
        </p:txBody>
      </p:sp>
      <p:sp>
        <p:nvSpPr>
          <p:cNvPr id="40963" name="Rectangle 3"/>
          <p:cNvSpPr>
            <a:spLocks noGrp="1" noChangeArrowheads="1"/>
          </p:cNvSpPr>
          <p:nvPr>
            <p:ph type="title"/>
          </p:nvPr>
        </p:nvSpPr>
        <p:spPr>
          <a:xfrm>
            <a:off x="744538" y="279400"/>
            <a:ext cx="7040562" cy="1050925"/>
          </a:xfrm>
        </p:spPr>
        <p:txBody>
          <a:bodyPr anchor="t"/>
          <a:lstStyle/>
          <a:p>
            <a:pPr eaLnBrk="1" hangingPunct="1">
              <a:lnSpc>
                <a:spcPct val="85000"/>
              </a:lnSpc>
            </a:pPr>
            <a:r>
              <a:rPr lang="en-US" sz="4000" smtClean="0"/>
              <a:t>NAVCEN Contact Information</a:t>
            </a:r>
          </a:p>
        </p:txBody>
      </p:sp>
      <p:sp>
        <p:nvSpPr>
          <p:cNvPr id="40964" name="Rectangle 4"/>
          <p:cNvSpPr>
            <a:spLocks noChangeArrowheads="1"/>
          </p:cNvSpPr>
          <p:nvPr/>
        </p:nvSpPr>
        <p:spPr bwMode="auto">
          <a:xfrm>
            <a:off x="330200" y="863600"/>
            <a:ext cx="7670800" cy="1050925"/>
          </a:xfrm>
          <a:prstGeom prst="rect">
            <a:avLst/>
          </a:prstGeom>
          <a:noFill/>
          <a:ln w="9525">
            <a:noFill/>
            <a:miter lim="800000"/>
            <a:headEnd/>
            <a:tailEnd/>
          </a:ln>
        </p:spPr>
        <p:txBody>
          <a:bodyPr/>
          <a:lstStyle/>
          <a:p>
            <a:pPr eaLnBrk="0" hangingPunct="0">
              <a:lnSpc>
                <a:spcPct val="85000"/>
              </a:lnSpc>
            </a:pPr>
            <a:endParaRPr lang="en-US" sz="2200">
              <a:solidFill>
                <a:srgbClr val="333333"/>
              </a:solidFill>
              <a:latin typeface="Arial"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pPr>
              <a:defRPr/>
            </a:pPr>
            <a:fld id="{3C450972-8840-4C79-B0CB-0EA817BA712A}" type="slidenum">
              <a:rPr lang="en-US"/>
              <a:pPr>
                <a:defRPr/>
              </a:pPr>
              <a:t>14</a:t>
            </a:fld>
            <a:endParaRPr lang="en-US"/>
          </a:p>
        </p:txBody>
      </p:sp>
      <p:sp>
        <p:nvSpPr>
          <p:cNvPr id="64514" name="Rectangle 1026"/>
          <p:cNvSpPr>
            <a:spLocks noGrp="1" noChangeArrowheads="1"/>
          </p:cNvSpPr>
          <p:nvPr>
            <p:ph type="body" idx="1"/>
          </p:nvPr>
        </p:nvSpPr>
        <p:spPr>
          <a:xfrm>
            <a:off x="942975" y="1152525"/>
            <a:ext cx="7116763" cy="4552950"/>
          </a:xfrm>
        </p:spPr>
        <p:txBody>
          <a:bodyPr/>
          <a:lstStyle/>
          <a:p>
            <a:pPr marL="173038" indent="-173038" eaLnBrk="1" hangingPunct="1">
              <a:defRPr/>
            </a:pPr>
            <a:r>
              <a:rPr lang="en-US" dirty="0" smtClean="0">
                <a:solidFill>
                  <a:srgbClr val="000099"/>
                </a:solidFill>
              </a:rPr>
              <a:t>Tuner-Fairbank Highway Research Center</a:t>
            </a:r>
          </a:p>
          <a:p>
            <a:pPr marL="173038" indent="-173038" eaLnBrk="1" hangingPunct="1">
              <a:defRPr/>
            </a:pPr>
            <a:endParaRPr lang="en-US" dirty="0" smtClean="0">
              <a:solidFill>
                <a:srgbClr val="000099"/>
              </a:solidFill>
            </a:endParaRPr>
          </a:p>
          <a:p>
            <a:pPr marL="173038" indent="-173038" eaLnBrk="1" hangingPunct="1">
              <a:defRPr/>
            </a:pPr>
            <a:r>
              <a:rPr lang="en-US" b="1" dirty="0" smtClean="0">
                <a:solidFill>
                  <a:srgbClr val="002E82"/>
                </a:solidFill>
                <a:effectLst>
                  <a:outerShdw blurRad="38100" dist="38100" dir="2700000" algn="tl">
                    <a:srgbClr val="C0C0C0"/>
                  </a:outerShdw>
                </a:effectLst>
              </a:rPr>
              <a:t>http://www.tfhrc. </a:t>
            </a:r>
            <a:r>
              <a:rPr lang="en-US" b="1" dirty="0" err="1" smtClean="0">
                <a:solidFill>
                  <a:srgbClr val="002E82"/>
                </a:solidFill>
                <a:effectLst>
                  <a:outerShdw blurRad="38100" dist="38100" dir="2700000" algn="tl">
                    <a:srgbClr val="C0C0C0"/>
                  </a:outerShdw>
                </a:effectLst>
              </a:rPr>
              <a:t>gov</a:t>
            </a:r>
            <a:endParaRPr lang="en-US" b="1" dirty="0" smtClean="0">
              <a:solidFill>
                <a:srgbClr val="002E82"/>
              </a:solidFill>
              <a:effectLst>
                <a:outerShdw blurRad="38100" dist="38100" dir="2700000" algn="tl">
                  <a:srgbClr val="C0C0C0"/>
                </a:outerShdw>
              </a:effectLst>
            </a:endParaRPr>
          </a:p>
          <a:p>
            <a:pPr marL="173038" indent="-173038" eaLnBrk="1" hangingPunct="1">
              <a:defRPr/>
            </a:pPr>
            <a:r>
              <a:rPr lang="en-US" dirty="0" smtClean="0"/>
              <a:t>Rudy </a:t>
            </a:r>
            <a:r>
              <a:rPr lang="en-US" dirty="0" err="1" smtClean="0"/>
              <a:t>Persaud</a:t>
            </a:r>
            <a:endParaRPr lang="en-US" dirty="0" smtClean="0"/>
          </a:p>
          <a:p>
            <a:pPr marL="173038" indent="-173038" eaLnBrk="1" hangingPunct="1">
              <a:defRPr/>
            </a:pPr>
            <a:r>
              <a:rPr lang="en-US" dirty="0" smtClean="0"/>
              <a:t>E-mail: rudy.persaud@fhwa.dot.gov</a:t>
            </a:r>
          </a:p>
          <a:p>
            <a:pPr marL="173038" indent="-173038" eaLnBrk="1" hangingPunct="1">
              <a:defRPr/>
            </a:pPr>
            <a:r>
              <a:rPr lang="en-US" dirty="0" smtClean="0"/>
              <a:t>Phone:  +1 202 493 3391</a:t>
            </a:r>
          </a:p>
          <a:p>
            <a:pPr marL="173038" indent="-173038" eaLnBrk="1" hangingPunct="1">
              <a:defRPr/>
            </a:pPr>
            <a:r>
              <a:rPr lang="en-US" dirty="0" smtClean="0"/>
              <a:t>Fax:      +1 202 493 3419</a:t>
            </a:r>
          </a:p>
          <a:p>
            <a:pPr marL="173038" indent="-173038" eaLnBrk="1" hangingPunct="1">
              <a:defRPr/>
            </a:pPr>
            <a:endParaRPr lang="en-US" dirty="0" smtClean="0"/>
          </a:p>
          <a:p>
            <a:pPr marL="173038" indent="-173038" eaLnBrk="1" hangingPunct="1">
              <a:defRPr/>
            </a:pPr>
            <a:r>
              <a:rPr lang="en-US" dirty="0" smtClean="0">
                <a:solidFill>
                  <a:srgbClr val="000099"/>
                </a:solidFill>
              </a:rPr>
              <a:t>Chair, State and Local Government Subcommittee of the Civil GPS Service Interface Committee </a:t>
            </a:r>
          </a:p>
        </p:txBody>
      </p:sp>
      <p:sp>
        <p:nvSpPr>
          <p:cNvPr id="43011" name="Rectangle 1027"/>
          <p:cNvSpPr>
            <a:spLocks noGrp="1" noChangeArrowheads="1"/>
          </p:cNvSpPr>
          <p:nvPr>
            <p:ph type="title"/>
          </p:nvPr>
        </p:nvSpPr>
        <p:spPr>
          <a:xfrm>
            <a:off x="744538" y="279400"/>
            <a:ext cx="7040562" cy="1050925"/>
          </a:xfrm>
        </p:spPr>
        <p:txBody>
          <a:bodyPr anchor="t"/>
          <a:lstStyle/>
          <a:p>
            <a:pPr eaLnBrk="1" hangingPunct="1">
              <a:lnSpc>
                <a:spcPct val="85000"/>
              </a:lnSpc>
            </a:pPr>
            <a:r>
              <a:rPr lang="en-US" sz="4000" smtClean="0"/>
              <a:t>FHWA Contact Information</a:t>
            </a:r>
          </a:p>
        </p:txBody>
      </p:sp>
      <p:sp>
        <p:nvSpPr>
          <p:cNvPr id="43012" name="Rectangle 1028"/>
          <p:cNvSpPr>
            <a:spLocks noChangeArrowheads="1"/>
          </p:cNvSpPr>
          <p:nvPr/>
        </p:nvSpPr>
        <p:spPr bwMode="auto">
          <a:xfrm>
            <a:off x="330200" y="863600"/>
            <a:ext cx="7670800" cy="1050925"/>
          </a:xfrm>
          <a:prstGeom prst="rect">
            <a:avLst/>
          </a:prstGeom>
          <a:noFill/>
          <a:ln w="9525">
            <a:noFill/>
            <a:miter lim="800000"/>
            <a:headEnd/>
            <a:tailEnd/>
          </a:ln>
        </p:spPr>
        <p:txBody>
          <a:bodyPr/>
          <a:lstStyle/>
          <a:p>
            <a:pPr eaLnBrk="0" hangingPunct="0">
              <a:lnSpc>
                <a:spcPct val="85000"/>
              </a:lnSpc>
            </a:pPr>
            <a:endParaRPr lang="en-US" sz="2200">
              <a:solidFill>
                <a:srgbClr val="333333"/>
              </a:solidFill>
              <a:latin typeface="Arial"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455760E6-9B57-4297-B429-6F7B206591FE}" type="slidenum">
              <a:rPr lang="en-US"/>
              <a:pPr>
                <a:defRPr/>
              </a:pPr>
              <a:t>15</a:t>
            </a:fld>
            <a:endParaRPr lang="en-US"/>
          </a:p>
        </p:txBody>
      </p:sp>
      <p:sp>
        <p:nvSpPr>
          <p:cNvPr id="45058" name="Rectangle 2"/>
          <p:cNvSpPr>
            <a:spLocks noGrp="1" noChangeArrowheads="1"/>
          </p:cNvSpPr>
          <p:nvPr>
            <p:ph type="title"/>
          </p:nvPr>
        </p:nvSpPr>
        <p:spPr/>
        <p:txBody>
          <a:bodyPr/>
          <a:lstStyle/>
          <a:p>
            <a:pPr algn="ctr" eaLnBrk="1" hangingPunct="1"/>
            <a:r>
              <a:rPr lang="en-US" smtClean="0"/>
              <a:t>Questions ?</a:t>
            </a:r>
          </a:p>
        </p:txBody>
      </p:sp>
      <p:pic>
        <p:nvPicPr>
          <p:cNvPr id="45059" name="Picture 4" descr="Block IIF.jpg"/>
          <p:cNvPicPr>
            <a:picLocks noChangeAspect="1"/>
          </p:cNvPicPr>
          <p:nvPr/>
        </p:nvPicPr>
        <p:blipFill>
          <a:blip r:embed="rId2" cstate="print"/>
          <a:srcRect/>
          <a:stretch>
            <a:fillRect/>
          </a:stretch>
        </p:blipFill>
        <p:spPr bwMode="auto">
          <a:xfrm>
            <a:off x="2276475" y="2000250"/>
            <a:ext cx="4648200" cy="34861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DC37866D-6905-41D8-AD3A-B400999DADF1}" type="slidenum">
              <a:rPr lang="en-US"/>
              <a:pPr>
                <a:defRPr/>
              </a:pPr>
              <a:t>2</a:t>
            </a:fld>
            <a:endParaRPr lang="en-US"/>
          </a:p>
        </p:txBody>
      </p:sp>
      <p:sp>
        <p:nvSpPr>
          <p:cNvPr id="17410" name="Rectangle 2"/>
          <p:cNvSpPr>
            <a:spLocks noGrp="1" noChangeArrowheads="1"/>
          </p:cNvSpPr>
          <p:nvPr>
            <p:ph type="title"/>
          </p:nvPr>
        </p:nvSpPr>
        <p:spPr>
          <a:xfrm>
            <a:off x="663575" y="279400"/>
            <a:ext cx="7748588" cy="1041400"/>
          </a:xfrm>
        </p:spPr>
        <p:txBody>
          <a:bodyPr anchor="t"/>
          <a:lstStyle/>
          <a:p>
            <a:pPr eaLnBrk="1" hangingPunct="1">
              <a:lnSpc>
                <a:spcPct val="85000"/>
              </a:lnSpc>
            </a:pPr>
            <a:r>
              <a:rPr lang="en-US" smtClean="0"/>
              <a:t>Outline</a:t>
            </a:r>
            <a:endParaRPr lang="en-US" sz="2000" smtClean="0"/>
          </a:p>
        </p:txBody>
      </p:sp>
      <p:sp>
        <p:nvSpPr>
          <p:cNvPr id="17411" name="Rectangle 3"/>
          <p:cNvSpPr>
            <a:spLocks noGrp="1" noChangeArrowheads="1"/>
          </p:cNvSpPr>
          <p:nvPr>
            <p:ph type="body" idx="1"/>
          </p:nvPr>
        </p:nvSpPr>
        <p:spPr>
          <a:xfrm>
            <a:off x="647700" y="1600200"/>
            <a:ext cx="7759700" cy="3886200"/>
          </a:xfrm>
        </p:spPr>
        <p:txBody>
          <a:bodyPr/>
          <a:lstStyle/>
          <a:p>
            <a:pPr marL="173038" indent="-173038" eaLnBrk="1" hangingPunct="1">
              <a:buFontTx/>
              <a:buChar char="•"/>
            </a:pPr>
            <a:r>
              <a:rPr lang="en-US" smtClean="0"/>
              <a:t>Space-Based PNT Management Structure</a:t>
            </a:r>
          </a:p>
          <a:p>
            <a:pPr marL="173038" indent="-173038" eaLnBrk="1" hangingPunct="1">
              <a:buFontTx/>
              <a:buChar char="•"/>
            </a:pPr>
            <a:r>
              <a:rPr lang="en-US" smtClean="0"/>
              <a:t>Civil GPS Service Interface Committee </a:t>
            </a:r>
            <a:endParaRPr lang="en-US" smtClean="0">
              <a:solidFill>
                <a:srgbClr val="333333"/>
              </a:solidFill>
            </a:endParaRPr>
          </a:p>
          <a:p>
            <a:pPr marL="173038" indent="-173038" eaLnBrk="1" hangingPunct="1">
              <a:buFontTx/>
              <a:buChar char="•"/>
            </a:pPr>
            <a:r>
              <a:rPr lang="en-US" smtClean="0"/>
              <a:t>Relationship with the GPS Operations Center (GOC)</a:t>
            </a:r>
          </a:p>
          <a:p>
            <a:pPr marL="173038" indent="-173038" eaLnBrk="1" hangingPunct="1">
              <a:buFontTx/>
              <a:buChar char="•"/>
            </a:pPr>
            <a:r>
              <a:rPr lang="en-US" smtClean="0"/>
              <a:t>Navigation Information Service </a:t>
            </a:r>
          </a:p>
          <a:p>
            <a:pPr marL="173038" indent="-173038" eaLnBrk="1" hangingPunct="1"/>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Number Placeholder 2"/>
          <p:cNvSpPr txBox="1">
            <a:spLocks noGrp="1"/>
          </p:cNvSpPr>
          <p:nvPr/>
        </p:nvSpPr>
        <p:spPr bwMode="auto">
          <a:xfrm>
            <a:off x="8447088" y="6648450"/>
            <a:ext cx="454025" cy="141288"/>
          </a:xfrm>
          <a:prstGeom prst="rect">
            <a:avLst/>
          </a:prstGeom>
          <a:noFill/>
          <a:ln w="9525">
            <a:noFill/>
            <a:miter lim="800000"/>
            <a:headEnd/>
            <a:tailEnd/>
          </a:ln>
        </p:spPr>
        <p:txBody>
          <a:bodyPr lIns="0" tIns="0" rIns="0" bIns="0"/>
          <a:lstStyle/>
          <a:p>
            <a:pPr algn="r"/>
            <a:fld id="{F436A852-719F-4EC3-AA99-C446DD4CCE05}" type="slidenum">
              <a:rPr lang="en-US" sz="1000">
                <a:solidFill>
                  <a:srgbClr val="003399"/>
                </a:solidFill>
                <a:latin typeface="Franklin Gothic Book" pitchFamily="34" charset="0"/>
              </a:rPr>
              <a:pPr algn="r"/>
              <a:t>3</a:t>
            </a:fld>
            <a:endParaRPr lang="en-US" sz="1000">
              <a:solidFill>
                <a:srgbClr val="003399"/>
              </a:solidFill>
              <a:latin typeface="Franklin Gothic Book" pitchFamily="34" charset="0"/>
            </a:endParaRPr>
          </a:p>
        </p:txBody>
      </p:sp>
      <p:sp>
        <p:nvSpPr>
          <p:cNvPr id="1343490" name="AutoShape 2"/>
          <p:cNvSpPr>
            <a:spLocks noChangeArrowheads="1"/>
          </p:cNvSpPr>
          <p:nvPr/>
        </p:nvSpPr>
        <p:spPr bwMode="auto">
          <a:xfrm>
            <a:off x="3562350" y="812800"/>
            <a:ext cx="2838450" cy="466725"/>
          </a:xfrm>
          <a:prstGeom prst="roundRect">
            <a:avLst>
              <a:gd name="adj" fmla="val 16667"/>
            </a:avLst>
          </a:prstGeom>
          <a:solidFill>
            <a:schemeClr val="bg1"/>
          </a:solidFill>
          <a:ln w="25400">
            <a:solidFill>
              <a:srgbClr val="104AA0"/>
            </a:solidFill>
            <a:round/>
            <a:headEnd/>
            <a:tailEnd/>
          </a:ln>
          <a:effectLst>
            <a:outerShdw dist="35921" dir="2700000" algn="ctr" rotWithShape="0">
              <a:schemeClr val="bg2"/>
            </a:outerShdw>
          </a:effectLst>
        </p:spPr>
        <p:txBody>
          <a:bodyPr wrap="none" anchor="ctr"/>
          <a:lstStyle/>
          <a:p>
            <a:pPr algn="ctr">
              <a:lnSpc>
                <a:spcPct val="85000"/>
              </a:lnSpc>
              <a:defRPr/>
            </a:pPr>
            <a:r>
              <a:rPr lang="en-US" sz="1800">
                <a:latin typeface="Franklin Gothic Demi" pitchFamily="34" charset="0"/>
              </a:rPr>
              <a:t>WHITE HOUSE</a:t>
            </a:r>
          </a:p>
        </p:txBody>
      </p:sp>
      <p:sp>
        <p:nvSpPr>
          <p:cNvPr id="19459" name="Line 3"/>
          <p:cNvSpPr>
            <a:spLocks noChangeShapeType="1"/>
          </p:cNvSpPr>
          <p:nvPr/>
        </p:nvSpPr>
        <p:spPr bwMode="auto">
          <a:xfrm>
            <a:off x="4981575" y="1277938"/>
            <a:ext cx="0" cy="325437"/>
          </a:xfrm>
          <a:prstGeom prst="line">
            <a:avLst/>
          </a:prstGeom>
          <a:noFill/>
          <a:ln w="25400">
            <a:solidFill>
              <a:srgbClr val="104AA0"/>
            </a:solidFill>
            <a:round/>
            <a:headEnd/>
            <a:tailEnd/>
          </a:ln>
        </p:spPr>
        <p:txBody>
          <a:bodyPr/>
          <a:lstStyle/>
          <a:p>
            <a:endParaRPr lang="en-US"/>
          </a:p>
        </p:txBody>
      </p:sp>
      <p:sp>
        <p:nvSpPr>
          <p:cNvPr id="19460" name="Line 4"/>
          <p:cNvSpPr>
            <a:spLocks noChangeShapeType="1"/>
          </p:cNvSpPr>
          <p:nvPr/>
        </p:nvSpPr>
        <p:spPr bwMode="auto">
          <a:xfrm>
            <a:off x="3235325" y="1250950"/>
            <a:ext cx="1588" cy="3335338"/>
          </a:xfrm>
          <a:prstGeom prst="line">
            <a:avLst/>
          </a:prstGeom>
          <a:noFill/>
          <a:ln w="25400">
            <a:solidFill>
              <a:srgbClr val="104AA0"/>
            </a:solidFill>
            <a:round/>
            <a:headEnd/>
            <a:tailEnd/>
          </a:ln>
        </p:spPr>
        <p:txBody>
          <a:bodyPr/>
          <a:lstStyle/>
          <a:p>
            <a:endParaRPr lang="en-US"/>
          </a:p>
        </p:txBody>
      </p:sp>
      <p:sp>
        <p:nvSpPr>
          <p:cNvPr id="19461" name="Line 5"/>
          <p:cNvSpPr>
            <a:spLocks noChangeShapeType="1"/>
          </p:cNvSpPr>
          <p:nvPr/>
        </p:nvSpPr>
        <p:spPr bwMode="auto">
          <a:xfrm>
            <a:off x="3238500" y="2424113"/>
            <a:ext cx="320675" cy="0"/>
          </a:xfrm>
          <a:prstGeom prst="line">
            <a:avLst/>
          </a:prstGeom>
          <a:noFill/>
          <a:ln w="25400">
            <a:solidFill>
              <a:srgbClr val="104AA0"/>
            </a:solidFill>
            <a:round/>
            <a:headEnd/>
            <a:tailEnd/>
          </a:ln>
        </p:spPr>
        <p:txBody>
          <a:bodyPr/>
          <a:lstStyle/>
          <a:p>
            <a:endParaRPr lang="en-US"/>
          </a:p>
        </p:txBody>
      </p:sp>
      <p:grpSp>
        <p:nvGrpSpPr>
          <p:cNvPr id="19462" name="Group 6"/>
          <p:cNvGrpSpPr>
            <a:grpSpLocks/>
          </p:cNvGrpSpPr>
          <p:nvPr/>
        </p:nvGrpSpPr>
        <p:grpSpPr bwMode="auto">
          <a:xfrm>
            <a:off x="6724650" y="1936750"/>
            <a:ext cx="1905000" cy="968375"/>
            <a:chOff x="4278" y="2046"/>
            <a:chExt cx="1296" cy="648"/>
          </a:xfrm>
        </p:grpSpPr>
        <p:sp>
          <p:nvSpPr>
            <p:cNvPr id="1343495" name="AutoShape 7"/>
            <p:cNvSpPr>
              <a:spLocks noChangeArrowheads="1"/>
            </p:cNvSpPr>
            <p:nvPr/>
          </p:nvSpPr>
          <p:spPr bwMode="auto">
            <a:xfrm>
              <a:off x="4278" y="2046"/>
              <a:ext cx="1296" cy="648"/>
            </a:xfrm>
            <a:prstGeom prst="roundRect">
              <a:avLst>
                <a:gd name="adj" fmla="val 16667"/>
              </a:avLst>
            </a:prstGeom>
            <a:solidFill>
              <a:schemeClr val="bg1"/>
            </a:solidFill>
            <a:ln w="25400">
              <a:solidFill>
                <a:srgbClr val="104AA0"/>
              </a:solidFill>
              <a:round/>
              <a:headEnd/>
              <a:tailEnd/>
            </a:ln>
            <a:effectLst>
              <a:outerShdw dist="35921" dir="2700000" algn="ctr" rotWithShape="0">
                <a:schemeClr val="bg2"/>
              </a:outerShdw>
            </a:effectLst>
          </p:spPr>
          <p:txBody>
            <a:bodyPr wrap="none" lIns="0" tIns="18288" rIns="0" bIns="0" anchor="ctr"/>
            <a:lstStyle/>
            <a:p>
              <a:pPr algn="ctr">
                <a:lnSpc>
                  <a:spcPct val="80000"/>
                </a:lnSpc>
                <a:defRPr/>
              </a:pPr>
              <a:r>
                <a:rPr lang="en-US" sz="1800">
                  <a:latin typeface="Franklin Gothic Demi" pitchFamily="34" charset="0"/>
                </a:rPr>
                <a:t>ADVISORY </a:t>
              </a:r>
              <a:br>
                <a:rPr lang="en-US" sz="1800">
                  <a:latin typeface="Franklin Gothic Demi" pitchFamily="34" charset="0"/>
                </a:rPr>
              </a:br>
              <a:r>
                <a:rPr lang="en-US" sz="1800">
                  <a:latin typeface="Franklin Gothic Demi" pitchFamily="34" charset="0"/>
                </a:rPr>
                <a:t>BOARD</a:t>
              </a:r>
            </a:p>
            <a:p>
              <a:pPr algn="ctr">
                <a:lnSpc>
                  <a:spcPct val="85000"/>
                </a:lnSpc>
                <a:spcBef>
                  <a:spcPct val="75000"/>
                </a:spcBef>
                <a:defRPr/>
              </a:pPr>
              <a:r>
                <a:rPr lang="en-US" sz="1200">
                  <a:latin typeface="Franklin Gothic Medium" pitchFamily="34" charset="0"/>
                </a:rPr>
                <a:t>Sponsor: NASA</a:t>
              </a:r>
            </a:p>
          </p:txBody>
        </p:sp>
        <p:sp>
          <p:nvSpPr>
            <p:cNvPr id="19504" name="Line 8"/>
            <p:cNvSpPr>
              <a:spLocks noChangeShapeType="1"/>
            </p:cNvSpPr>
            <p:nvPr/>
          </p:nvSpPr>
          <p:spPr bwMode="auto">
            <a:xfrm>
              <a:off x="4374" y="2474"/>
              <a:ext cx="1104" cy="0"/>
            </a:xfrm>
            <a:prstGeom prst="line">
              <a:avLst/>
            </a:prstGeom>
            <a:noFill/>
            <a:ln w="12700">
              <a:solidFill>
                <a:srgbClr val="104AA0"/>
              </a:solidFill>
              <a:round/>
              <a:headEnd/>
              <a:tailEnd/>
            </a:ln>
          </p:spPr>
          <p:txBody>
            <a:bodyPr/>
            <a:lstStyle/>
            <a:p>
              <a:endParaRPr lang="en-US"/>
            </a:p>
          </p:txBody>
        </p:sp>
      </p:grpSp>
      <p:grpSp>
        <p:nvGrpSpPr>
          <p:cNvPr id="19463" name="Group 9"/>
          <p:cNvGrpSpPr>
            <a:grpSpLocks/>
          </p:cNvGrpSpPr>
          <p:nvPr/>
        </p:nvGrpSpPr>
        <p:grpSpPr bwMode="auto">
          <a:xfrm>
            <a:off x="3562350" y="1603375"/>
            <a:ext cx="2838450" cy="1600200"/>
            <a:chOff x="2205" y="1866"/>
            <a:chExt cx="1770" cy="1008"/>
          </a:xfrm>
        </p:grpSpPr>
        <p:sp>
          <p:nvSpPr>
            <p:cNvPr id="1343498" name="AutoShape 10"/>
            <p:cNvSpPr>
              <a:spLocks noChangeArrowheads="1"/>
            </p:cNvSpPr>
            <p:nvPr/>
          </p:nvSpPr>
          <p:spPr bwMode="auto">
            <a:xfrm>
              <a:off x="2205" y="1866"/>
              <a:ext cx="1770" cy="1008"/>
            </a:xfrm>
            <a:prstGeom prst="roundRect">
              <a:avLst>
                <a:gd name="adj" fmla="val 16667"/>
              </a:avLst>
            </a:prstGeom>
            <a:gradFill rotWithShape="1">
              <a:gsLst>
                <a:gs pos="0">
                  <a:srgbClr val="FCFCEA"/>
                </a:gs>
                <a:gs pos="100000">
                  <a:schemeClr val="bg1"/>
                </a:gs>
              </a:gsLst>
              <a:lin ang="5400000" scaled="1"/>
            </a:gradFill>
            <a:ln w="25400">
              <a:solidFill>
                <a:srgbClr val="104AA0"/>
              </a:solidFill>
              <a:round/>
              <a:headEnd/>
              <a:tailEnd/>
            </a:ln>
            <a:effectLst>
              <a:outerShdw dist="53882" dir="2700000" algn="ctr" rotWithShape="0">
                <a:schemeClr val="bg2"/>
              </a:outerShdw>
            </a:effectLst>
          </p:spPr>
          <p:txBody>
            <a:bodyPr wrap="none" lIns="0" rIns="0" bIns="0" anchor="ctr"/>
            <a:lstStyle/>
            <a:p>
              <a:pPr algn="ctr">
                <a:lnSpc>
                  <a:spcPct val="80000"/>
                </a:lnSpc>
                <a:spcBef>
                  <a:spcPct val="70000"/>
                </a:spcBef>
                <a:defRPr/>
              </a:pPr>
              <a:r>
                <a:rPr lang="en-US" sz="1800">
                  <a:latin typeface="Franklin Gothic Demi" pitchFamily="34" charset="0"/>
                </a:rPr>
                <a:t>NATIONAL</a:t>
              </a:r>
              <a:br>
                <a:rPr lang="en-US" sz="1800">
                  <a:latin typeface="Franklin Gothic Demi" pitchFamily="34" charset="0"/>
                </a:rPr>
              </a:br>
              <a:r>
                <a:rPr lang="en-US" sz="1800">
                  <a:latin typeface="Franklin Gothic Demi" pitchFamily="34" charset="0"/>
                </a:rPr>
                <a:t>EXECUTIVE COMMITTEE</a:t>
              </a:r>
              <a:br>
                <a:rPr lang="en-US" sz="1800">
                  <a:latin typeface="Franklin Gothic Demi" pitchFamily="34" charset="0"/>
                </a:rPr>
              </a:br>
              <a:r>
                <a:rPr lang="en-US" sz="1800">
                  <a:latin typeface="Franklin Gothic Demi" pitchFamily="34" charset="0"/>
                </a:rPr>
                <a:t>FOR SPACE-BASED PNT</a:t>
              </a:r>
            </a:p>
            <a:p>
              <a:pPr algn="ctr">
                <a:lnSpc>
                  <a:spcPct val="85000"/>
                </a:lnSpc>
                <a:spcBef>
                  <a:spcPct val="65000"/>
                </a:spcBef>
                <a:defRPr/>
              </a:pPr>
              <a:r>
                <a:rPr lang="en-US" sz="1600">
                  <a:latin typeface="Franklin Gothic Demi" pitchFamily="34" charset="0"/>
                </a:rPr>
                <a:t>Executive Steering Group</a:t>
              </a:r>
            </a:p>
            <a:p>
              <a:pPr algn="ctr">
                <a:lnSpc>
                  <a:spcPct val="85000"/>
                </a:lnSpc>
                <a:spcBef>
                  <a:spcPct val="70000"/>
                </a:spcBef>
                <a:defRPr/>
              </a:pPr>
              <a:r>
                <a:rPr lang="en-US" sz="1200">
                  <a:latin typeface="Franklin Gothic Medium" pitchFamily="34" charset="0"/>
                </a:rPr>
                <a:t>Co-Chairs: Defense, Transportation</a:t>
              </a:r>
            </a:p>
          </p:txBody>
        </p:sp>
        <p:sp>
          <p:nvSpPr>
            <p:cNvPr id="19501" name="Line 11"/>
            <p:cNvSpPr>
              <a:spLocks noChangeShapeType="1"/>
            </p:cNvSpPr>
            <p:nvPr/>
          </p:nvSpPr>
          <p:spPr bwMode="auto">
            <a:xfrm>
              <a:off x="2287" y="2652"/>
              <a:ext cx="1600" cy="0"/>
            </a:xfrm>
            <a:prstGeom prst="line">
              <a:avLst/>
            </a:prstGeom>
            <a:noFill/>
            <a:ln w="12700">
              <a:solidFill>
                <a:srgbClr val="104AA0"/>
              </a:solidFill>
              <a:round/>
              <a:headEnd/>
              <a:tailEnd/>
            </a:ln>
          </p:spPr>
          <p:txBody>
            <a:bodyPr/>
            <a:lstStyle/>
            <a:p>
              <a:endParaRPr lang="en-US"/>
            </a:p>
          </p:txBody>
        </p:sp>
        <p:sp>
          <p:nvSpPr>
            <p:cNvPr id="19502" name="Line 12"/>
            <p:cNvSpPr>
              <a:spLocks noChangeShapeType="1"/>
            </p:cNvSpPr>
            <p:nvPr/>
          </p:nvSpPr>
          <p:spPr bwMode="auto">
            <a:xfrm>
              <a:off x="2287" y="2448"/>
              <a:ext cx="1600" cy="0"/>
            </a:xfrm>
            <a:prstGeom prst="line">
              <a:avLst/>
            </a:prstGeom>
            <a:noFill/>
            <a:ln w="12700">
              <a:solidFill>
                <a:srgbClr val="104AA0"/>
              </a:solidFill>
              <a:round/>
              <a:headEnd/>
              <a:tailEnd/>
            </a:ln>
          </p:spPr>
          <p:txBody>
            <a:bodyPr/>
            <a:lstStyle/>
            <a:p>
              <a:endParaRPr lang="en-US"/>
            </a:p>
          </p:txBody>
        </p:sp>
      </p:grpSp>
      <p:grpSp>
        <p:nvGrpSpPr>
          <p:cNvPr id="19464" name="Group 13"/>
          <p:cNvGrpSpPr>
            <a:grpSpLocks/>
          </p:cNvGrpSpPr>
          <p:nvPr/>
        </p:nvGrpSpPr>
        <p:grpSpPr bwMode="auto">
          <a:xfrm>
            <a:off x="3562350" y="3527425"/>
            <a:ext cx="2838450" cy="971550"/>
            <a:chOff x="2244" y="2580"/>
            <a:chExt cx="1788" cy="612"/>
          </a:xfrm>
        </p:grpSpPr>
        <p:sp>
          <p:nvSpPr>
            <p:cNvPr id="1343502" name="AutoShape 14"/>
            <p:cNvSpPr>
              <a:spLocks noChangeArrowheads="1"/>
            </p:cNvSpPr>
            <p:nvPr/>
          </p:nvSpPr>
          <p:spPr bwMode="auto">
            <a:xfrm>
              <a:off x="2244" y="2580"/>
              <a:ext cx="1788" cy="612"/>
            </a:xfrm>
            <a:prstGeom prst="roundRect">
              <a:avLst>
                <a:gd name="adj" fmla="val 16667"/>
              </a:avLst>
            </a:prstGeom>
            <a:solidFill>
              <a:schemeClr val="bg1"/>
            </a:solidFill>
            <a:ln w="25400">
              <a:solidFill>
                <a:srgbClr val="104AA0"/>
              </a:solidFill>
              <a:round/>
              <a:headEnd/>
              <a:tailEnd/>
            </a:ln>
            <a:effectLst>
              <a:outerShdw dist="35921" dir="2700000" algn="ctr" rotWithShape="0">
                <a:schemeClr val="bg2"/>
              </a:outerShdw>
            </a:effectLst>
          </p:spPr>
          <p:txBody>
            <a:bodyPr wrap="none" lIns="0" tIns="18288" rIns="0" bIns="0" anchor="ctr"/>
            <a:lstStyle/>
            <a:p>
              <a:pPr algn="ctr">
                <a:lnSpc>
                  <a:spcPct val="80000"/>
                </a:lnSpc>
                <a:defRPr/>
              </a:pPr>
              <a:r>
                <a:rPr lang="en-US" sz="1800">
                  <a:latin typeface="Franklin Gothic Demi" pitchFamily="34" charset="0"/>
                </a:rPr>
                <a:t>NATIONAL </a:t>
              </a:r>
              <a:br>
                <a:rPr lang="en-US" sz="1800">
                  <a:latin typeface="Franklin Gothic Demi" pitchFamily="34" charset="0"/>
                </a:rPr>
              </a:br>
              <a:r>
                <a:rPr lang="en-US" sz="1800">
                  <a:latin typeface="Franklin Gothic Demi" pitchFamily="34" charset="0"/>
                </a:rPr>
                <a:t>COORDINATION OFFICE</a:t>
              </a:r>
            </a:p>
            <a:p>
              <a:pPr algn="ctr">
                <a:lnSpc>
                  <a:spcPct val="85000"/>
                </a:lnSpc>
                <a:spcBef>
                  <a:spcPct val="75000"/>
                </a:spcBef>
                <a:defRPr/>
              </a:pPr>
              <a:r>
                <a:rPr lang="en-US" sz="1200">
                  <a:latin typeface="Franklin Gothic Medium" pitchFamily="34" charset="0"/>
                </a:rPr>
                <a:t>Host: Commerce</a:t>
              </a:r>
            </a:p>
          </p:txBody>
        </p:sp>
        <p:sp>
          <p:nvSpPr>
            <p:cNvPr id="19499" name="Line 15"/>
            <p:cNvSpPr>
              <a:spLocks noChangeShapeType="1"/>
            </p:cNvSpPr>
            <p:nvPr/>
          </p:nvSpPr>
          <p:spPr bwMode="auto">
            <a:xfrm>
              <a:off x="2363" y="2983"/>
              <a:ext cx="1550" cy="0"/>
            </a:xfrm>
            <a:prstGeom prst="line">
              <a:avLst/>
            </a:prstGeom>
            <a:noFill/>
            <a:ln w="12700">
              <a:solidFill>
                <a:srgbClr val="104AA0"/>
              </a:solidFill>
              <a:round/>
              <a:headEnd/>
              <a:tailEnd/>
            </a:ln>
          </p:spPr>
          <p:txBody>
            <a:bodyPr/>
            <a:lstStyle/>
            <a:p>
              <a:endParaRPr lang="en-US"/>
            </a:p>
          </p:txBody>
        </p:sp>
      </p:grpSp>
      <p:sp>
        <p:nvSpPr>
          <p:cNvPr id="19465" name="Line 16"/>
          <p:cNvSpPr>
            <a:spLocks noChangeShapeType="1"/>
          </p:cNvSpPr>
          <p:nvPr/>
        </p:nvSpPr>
        <p:spPr bwMode="auto">
          <a:xfrm>
            <a:off x="6400800" y="2422525"/>
            <a:ext cx="323850" cy="0"/>
          </a:xfrm>
          <a:prstGeom prst="line">
            <a:avLst/>
          </a:prstGeom>
          <a:noFill/>
          <a:ln w="25400">
            <a:solidFill>
              <a:srgbClr val="104AA0"/>
            </a:solidFill>
            <a:round/>
            <a:headEnd/>
            <a:tailEnd/>
          </a:ln>
        </p:spPr>
        <p:txBody>
          <a:bodyPr/>
          <a:lstStyle/>
          <a:p>
            <a:endParaRPr lang="en-US"/>
          </a:p>
        </p:txBody>
      </p:sp>
      <p:sp>
        <p:nvSpPr>
          <p:cNvPr id="19466" name="Rectangle 17"/>
          <p:cNvSpPr>
            <a:spLocks noChangeArrowheads="1"/>
          </p:cNvSpPr>
          <p:nvPr/>
        </p:nvSpPr>
        <p:spPr bwMode="auto">
          <a:xfrm>
            <a:off x="-50800" y="-38100"/>
            <a:ext cx="9144000" cy="876300"/>
          </a:xfrm>
          <a:prstGeom prst="rect">
            <a:avLst/>
          </a:prstGeom>
          <a:noFill/>
          <a:ln w="9525">
            <a:noFill/>
            <a:miter lim="800000"/>
            <a:headEnd/>
            <a:tailEnd/>
          </a:ln>
        </p:spPr>
        <p:txBody>
          <a:bodyPr lIns="365760" tIns="0" rIns="365760" bIns="0" anchor="ctr" anchorCtr="1"/>
          <a:lstStyle/>
          <a:p>
            <a:r>
              <a:rPr lang="en-US" sz="3200">
                <a:solidFill>
                  <a:srgbClr val="002F80"/>
                </a:solidFill>
              </a:rPr>
              <a:t>National Space-Based PNT Organization Structure</a:t>
            </a:r>
          </a:p>
        </p:txBody>
      </p:sp>
      <p:sp>
        <p:nvSpPr>
          <p:cNvPr id="19467" name="Line 18"/>
          <p:cNvSpPr>
            <a:spLocks noChangeShapeType="1"/>
          </p:cNvSpPr>
          <p:nvPr/>
        </p:nvSpPr>
        <p:spPr bwMode="auto">
          <a:xfrm>
            <a:off x="4981575" y="3203575"/>
            <a:ext cx="0" cy="325438"/>
          </a:xfrm>
          <a:prstGeom prst="line">
            <a:avLst/>
          </a:prstGeom>
          <a:noFill/>
          <a:ln w="25400">
            <a:solidFill>
              <a:srgbClr val="104AA0"/>
            </a:solidFill>
            <a:round/>
            <a:headEnd/>
            <a:tailEnd/>
          </a:ln>
        </p:spPr>
        <p:txBody>
          <a:bodyPr/>
          <a:lstStyle/>
          <a:p>
            <a:endParaRPr lang="en-US"/>
          </a:p>
        </p:txBody>
      </p:sp>
      <p:sp>
        <p:nvSpPr>
          <p:cNvPr id="19468" name="Line 19"/>
          <p:cNvSpPr>
            <a:spLocks noChangeShapeType="1"/>
          </p:cNvSpPr>
          <p:nvPr/>
        </p:nvSpPr>
        <p:spPr bwMode="auto">
          <a:xfrm>
            <a:off x="4981575" y="4508500"/>
            <a:ext cx="0" cy="534988"/>
          </a:xfrm>
          <a:prstGeom prst="line">
            <a:avLst/>
          </a:prstGeom>
          <a:noFill/>
          <a:ln w="25400">
            <a:solidFill>
              <a:srgbClr val="104AA0"/>
            </a:solidFill>
            <a:round/>
            <a:headEnd/>
            <a:tailEnd/>
          </a:ln>
        </p:spPr>
        <p:txBody>
          <a:bodyPr/>
          <a:lstStyle/>
          <a:p>
            <a:endParaRPr lang="en-US"/>
          </a:p>
        </p:txBody>
      </p:sp>
      <p:sp>
        <p:nvSpPr>
          <p:cNvPr id="19469" name="Line 20"/>
          <p:cNvSpPr>
            <a:spLocks noChangeShapeType="1"/>
          </p:cNvSpPr>
          <p:nvPr/>
        </p:nvSpPr>
        <p:spPr bwMode="auto">
          <a:xfrm>
            <a:off x="2705100" y="4822825"/>
            <a:ext cx="0" cy="230188"/>
          </a:xfrm>
          <a:prstGeom prst="line">
            <a:avLst/>
          </a:prstGeom>
          <a:noFill/>
          <a:ln w="25400">
            <a:solidFill>
              <a:srgbClr val="104AA0"/>
            </a:solidFill>
            <a:round/>
            <a:headEnd/>
            <a:tailEnd/>
          </a:ln>
        </p:spPr>
        <p:txBody>
          <a:bodyPr/>
          <a:lstStyle/>
          <a:p>
            <a:endParaRPr lang="en-US"/>
          </a:p>
        </p:txBody>
      </p:sp>
      <p:sp>
        <p:nvSpPr>
          <p:cNvPr id="19470" name="Line 21"/>
          <p:cNvSpPr>
            <a:spLocks noChangeShapeType="1"/>
          </p:cNvSpPr>
          <p:nvPr/>
        </p:nvSpPr>
        <p:spPr bwMode="auto">
          <a:xfrm>
            <a:off x="7270750" y="4832350"/>
            <a:ext cx="0" cy="230188"/>
          </a:xfrm>
          <a:prstGeom prst="line">
            <a:avLst/>
          </a:prstGeom>
          <a:noFill/>
          <a:ln w="25400">
            <a:solidFill>
              <a:srgbClr val="104AA0"/>
            </a:solidFill>
            <a:round/>
            <a:headEnd/>
            <a:tailEnd/>
          </a:ln>
        </p:spPr>
        <p:txBody>
          <a:bodyPr/>
          <a:lstStyle/>
          <a:p>
            <a:endParaRPr lang="en-US"/>
          </a:p>
        </p:txBody>
      </p:sp>
      <p:sp>
        <p:nvSpPr>
          <p:cNvPr id="19471" name="Line 22"/>
          <p:cNvSpPr>
            <a:spLocks noChangeShapeType="1"/>
          </p:cNvSpPr>
          <p:nvPr/>
        </p:nvSpPr>
        <p:spPr bwMode="auto">
          <a:xfrm>
            <a:off x="2693988" y="4822825"/>
            <a:ext cx="4587875" cy="0"/>
          </a:xfrm>
          <a:prstGeom prst="line">
            <a:avLst/>
          </a:prstGeom>
          <a:noFill/>
          <a:ln w="25400">
            <a:solidFill>
              <a:srgbClr val="104AA0"/>
            </a:solidFill>
            <a:round/>
            <a:headEnd/>
            <a:tailEnd/>
          </a:ln>
        </p:spPr>
        <p:txBody>
          <a:bodyPr/>
          <a:lstStyle/>
          <a:p>
            <a:endParaRPr lang="en-US"/>
          </a:p>
        </p:txBody>
      </p:sp>
      <p:grpSp>
        <p:nvGrpSpPr>
          <p:cNvPr id="19472" name="Group 23"/>
          <p:cNvGrpSpPr>
            <a:grpSpLocks/>
          </p:cNvGrpSpPr>
          <p:nvPr/>
        </p:nvGrpSpPr>
        <p:grpSpPr bwMode="auto">
          <a:xfrm>
            <a:off x="1685925" y="5040313"/>
            <a:ext cx="2028825" cy="933450"/>
            <a:chOff x="1062" y="3533"/>
            <a:chExt cx="1278" cy="588"/>
          </a:xfrm>
        </p:grpSpPr>
        <p:sp>
          <p:nvSpPr>
            <p:cNvPr id="1343512" name="AutoShape 24"/>
            <p:cNvSpPr>
              <a:spLocks noChangeArrowheads="1"/>
            </p:cNvSpPr>
            <p:nvPr/>
          </p:nvSpPr>
          <p:spPr bwMode="auto">
            <a:xfrm>
              <a:off x="1062" y="3533"/>
              <a:ext cx="1278" cy="588"/>
            </a:xfrm>
            <a:prstGeom prst="roundRect">
              <a:avLst>
                <a:gd name="adj" fmla="val 16667"/>
              </a:avLst>
            </a:prstGeom>
            <a:solidFill>
              <a:schemeClr val="bg1"/>
            </a:solidFill>
            <a:ln w="25400">
              <a:solidFill>
                <a:srgbClr val="104AA0"/>
              </a:solidFill>
              <a:round/>
              <a:headEnd/>
              <a:tailEnd/>
            </a:ln>
            <a:effectLst>
              <a:outerShdw dist="35921" dir="2700000" algn="ctr" rotWithShape="0">
                <a:schemeClr val="bg2"/>
              </a:outerShdw>
            </a:effectLst>
          </p:spPr>
          <p:txBody>
            <a:bodyPr wrap="none" lIns="0" tIns="18288" rIns="0" bIns="0" anchor="ctr"/>
            <a:lstStyle/>
            <a:p>
              <a:pPr algn="ctr">
                <a:lnSpc>
                  <a:spcPct val="80000"/>
                </a:lnSpc>
                <a:defRPr/>
              </a:pPr>
              <a:r>
                <a:rPr lang="en-US" sz="1600">
                  <a:latin typeface="Franklin Gothic Demi" pitchFamily="34" charset="0"/>
                </a:rPr>
                <a:t>GPS International </a:t>
              </a:r>
              <a:br>
                <a:rPr lang="en-US" sz="1600">
                  <a:latin typeface="Franklin Gothic Demi" pitchFamily="34" charset="0"/>
                </a:rPr>
              </a:br>
              <a:r>
                <a:rPr lang="en-US" sz="1600">
                  <a:latin typeface="Franklin Gothic Demi" pitchFamily="34" charset="0"/>
                </a:rPr>
                <a:t>Working Group</a:t>
              </a:r>
            </a:p>
            <a:p>
              <a:pPr algn="ctr">
                <a:lnSpc>
                  <a:spcPct val="85000"/>
                </a:lnSpc>
                <a:spcBef>
                  <a:spcPct val="75000"/>
                </a:spcBef>
                <a:defRPr/>
              </a:pPr>
              <a:r>
                <a:rPr lang="en-US" sz="1200">
                  <a:latin typeface="Franklin Gothic Medium" pitchFamily="34" charset="0"/>
                </a:rPr>
                <a:t>Chair: State</a:t>
              </a:r>
            </a:p>
          </p:txBody>
        </p:sp>
        <p:sp>
          <p:nvSpPr>
            <p:cNvPr id="19497" name="Line 25"/>
            <p:cNvSpPr>
              <a:spLocks noChangeShapeType="1"/>
            </p:cNvSpPr>
            <p:nvPr/>
          </p:nvSpPr>
          <p:spPr bwMode="auto">
            <a:xfrm>
              <a:off x="1157" y="3915"/>
              <a:ext cx="1088" cy="0"/>
            </a:xfrm>
            <a:prstGeom prst="line">
              <a:avLst/>
            </a:prstGeom>
            <a:noFill/>
            <a:ln w="12700">
              <a:solidFill>
                <a:srgbClr val="104AA0"/>
              </a:solidFill>
              <a:round/>
              <a:headEnd/>
              <a:tailEnd/>
            </a:ln>
          </p:spPr>
          <p:txBody>
            <a:bodyPr/>
            <a:lstStyle/>
            <a:p>
              <a:endParaRPr lang="en-US"/>
            </a:p>
          </p:txBody>
        </p:sp>
      </p:grpSp>
      <p:grpSp>
        <p:nvGrpSpPr>
          <p:cNvPr id="19473" name="Group 26"/>
          <p:cNvGrpSpPr>
            <a:grpSpLocks/>
          </p:cNvGrpSpPr>
          <p:nvPr/>
        </p:nvGrpSpPr>
        <p:grpSpPr bwMode="auto">
          <a:xfrm>
            <a:off x="3967163" y="5051425"/>
            <a:ext cx="2028825" cy="933450"/>
            <a:chOff x="2499" y="3540"/>
            <a:chExt cx="1278" cy="588"/>
          </a:xfrm>
        </p:grpSpPr>
        <p:sp>
          <p:nvSpPr>
            <p:cNvPr id="1343515" name="AutoShape 27"/>
            <p:cNvSpPr>
              <a:spLocks noChangeArrowheads="1"/>
            </p:cNvSpPr>
            <p:nvPr/>
          </p:nvSpPr>
          <p:spPr bwMode="auto">
            <a:xfrm>
              <a:off x="2499" y="3540"/>
              <a:ext cx="1278" cy="588"/>
            </a:xfrm>
            <a:prstGeom prst="roundRect">
              <a:avLst>
                <a:gd name="adj" fmla="val 16667"/>
              </a:avLst>
            </a:prstGeom>
            <a:solidFill>
              <a:schemeClr val="bg1"/>
            </a:solidFill>
            <a:ln w="25400">
              <a:solidFill>
                <a:srgbClr val="104AA0"/>
              </a:solidFill>
              <a:round/>
              <a:headEnd/>
              <a:tailEnd/>
            </a:ln>
            <a:effectLst>
              <a:outerShdw dist="35921" dir="2700000" algn="ctr" rotWithShape="0">
                <a:schemeClr val="bg2"/>
              </a:outerShdw>
            </a:effectLst>
          </p:spPr>
          <p:txBody>
            <a:bodyPr wrap="none" lIns="0" tIns="18288" rIns="0" bIns="0" anchor="ctr"/>
            <a:lstStyle/>
            <a:p>
              <a:pPr algn="ctr">
                <a:lnSpc>
                  <a:spcPct val="80000"/>
                </a:lnSpc>
                <a:defRPr/>
              </a:pPr>
              <a:r>
                <a:rPr lang="en-US" sz="1600">
                  <a:latin typeface="Franklin Gothic Demi" pitchFamily="34" charset="0"/>
                </a:rPr>
                <a:t>Engineering Forum</a:t>
              </a:r>
            </a:p>
            <a:p>
              <a:pPr algn="ctr">
                <a:lnSpc>
                  <a:spcPct val="85000"/>
                </a:lnSpc>
                <a:spcBef>
                  <a:spcPct val="75000"/>
                </a:spcBef>
                <a:defRPr/>
              </a:pPr>
              <a:r>
                <a:rPr lang="en-US" sz="1200">
                  <a:latin typeface="Franklin Gothic Medium" pitchFamily="34" charset="0"/>
                </a:rPr>
                <a:t>Co-Chairs: Defense, </a:t>
              </a:r>
              <a:br>
                <a:rPr lang="en-US" sz="1200">
                  <a:latin typeface="Franklin Gothic Medium" pitchFamily="34" charset="0"/>
                </a:rPr>
              </a:br>
              <a:r>
                <a:rPr lang="en-US" sz="1200">
                  <a:latin typeface="Franklin Gothic Medium" pitchFamily="34" charset="0"/>
                </a:rPr>
                <a:t>Transportation</a:t>
              </a:r>
            </a:p>
          </p:txBody>
        </p:sp>
        <p:sp>
          <p:nvSpPr>
            <p:cNvPr id="19495" name="Line 28"/>
            <p:cNvSpPr>
              <a:spLocks noChangeShapeType="1"/>
            </p:cNvSpPr>
            <p:nvPr/>
          </p:nvSpPr>
          <p:spPr bwMode="auto">
            <a:xfrm>
              <a:off x="2594" y="3808"/>
              <a:ext cx="1088" cy="0"/>
            </a:xfrm>
            <a:prstGeom prst="line">
              <a:avLst/>
            </a:prstGeom>
            <a:noFill/>
            <a:ln w="12700">
              <a:solidFill>
                <a:srgbClr val="104AA0"/>
              </a:solidFill>
              <a:round/>
              <a:headEnd/>
              <a:tailEnd/>
            </a:ln>
          </p:spPr>
          <p:txBody>
            <a:bodyPr/>
            <a:lstStyle/>
            <a:p>
              <a:endParaRPr lang="en-US"/>
            </a:p>
          </p:txBody>
        </p:sp>
      </p:grpSp>
      <p:sp>
        <p:nvSpPr>
          <p:cNvPr id="1343517" name="AutoShape 29"/>
          <p:cNvSpPr>
            <a:spLocks noChangeArrowheads="1"/>
          </p:cNvSpPr>
          <p:nvPr/>
        </p:nvSpPr>
        <p:spPr bwMode="auto">
          <a:xfrm>
            <a:off x="6253163" y="5051425"/>
            <a:ext cx="2028825" cy="933450"/>
          </a:xfrm>
          <a:prstGeom prst="roundRect">
            <a:avLst>
              <a:gd name="adj" fmla="val 16667"/>
            </a:avLst>
          </a:prstGeom>
          <a:solidFill>
            <a:schemeClr val="bg1"/>
          </a:solidFill>
          <a:ln w="25400">
            <a:solidFill>
              <a:srgbClr val="104AA0"/>
            </a:solidFill>
            <a:round/>
            <a:headEnd/>
            <a:tailEnd/>
          </a:ln>
          <a:effectLst>
            <a:outerShdw dist="35921" dir="2700000" algn="ctr" rotWithShape="0">
              <a:schemeClr val="bg2"/>
            </a:outerShdw>
          </a:effectLst>
        </p:spPr>
        <p:txBody>
          <a:bodyPr wrap="none" lIns="0" tIns="0" rIns="0" bIns="0" anchor="ctr"/>
          <a:lstStyle/>
          <a:p>
            <a:pPr algn="ctr">
              <a:lnSpc>
                <a:spcPct val="80000"/>
              </a:lnSpc>
              <a:defRPr/>
            </a:pPr>
            <a:r>
              <a:rPr lang="en-US" sz="1600">
                <a:latin typeface="Franklin Gothic Demi" pitchFamily="34" charset="0"/>
              </a:rPr>
              <a:t>Ad Hoc</a:t>
            </a:r>
            <a:br>
              <a:rPr lang="en-US" sz="1600">
                <a:latin typeface="Franklin Gothic Demi" pitchFamily="34" charset="0"/>
              </a:rPr>
            </a:br>
            <a:r>
              <a:rPr lang="en-US" sz="1600">
                <a:latin typeface="Franklin Gothic Demi" pitchFamily="34" charset="0"/>
              </a:rPr>
              <a:t>Working Groups</a:t>
            </a:r>
            <a:endParaRPr lang="en-US" sz="1000">
              <a:latin typeface="Franklin Gothic Medium" pitchFamily="34" charset="0"/>
            </a:endParaRPr>
          </a:p>
        </p:txBody>
      </p:sp>
      <p:sp>
        <p:nvSpPr>
          <p:cNvPr id="1343519" name="AutoShape 31"/>
          <p:cNvSpPr>
            <a:spLocks noChangeArrowheads="1"/>
          </p:cNvSpPr>
          <p:nvPr/>
        </p:nvSpPr>
        <p:spPr bwMode="auto">
          <a:xfrm>
            <a:off x="581025" y="1108075"/>
            <a:ext cx="2286000" cy="269875"/>
          </a:xfrm>
          <a:prstGeom prst="roundRect">
            <a:avLst>
              <a:gd name="adj" fmla="val 16667"/>
            </a:avLst>
          </a:prstGeom>
          <a:solidFill>
            <a:schemeClr val="bg1"/>
          </a:solidFill>
          <a:ln w="25400">
            <a:solidFill>
              <a:srgbClr val="104AA0"/>
            </a:solidFill>
            <a:round/>
            <a:headEnd/>
            <a:tailEnd/>
          </a:ln>
          <a:effectLst>
            <a:outerShdw dist="35921" dir="2700000" algn="ctr" rotWithShape="0">
              <a:schemeClr val="bg2"/>
            </a:outerShdw>
          </a:effectLst>
        </p:spPr>
        <p:txBody>
          <a:bodyPr wrap="none" anchor="ctr"/>
          <a:lstStyle/>
          <a:p>
            <a:pPr algn="ctr">
              <a:lnSpc>
                <a:spcPct val="85000"/>
              </a:lnSpc>
              <a:defRPr/>
            </a:pPr>
            <a:r>
              <a:rPr lang="en-US" sz="1600">
                <a:latin typeface="Franklin Gothic Demi" pitchFamily="34" charset="0"/>
              </a:rPr>
              <a:t>Defense</a:t>
            </a:r>
          </a:p>
        </p:txBody>
      </p:sp>
      <p:sp>
        <p:nvSpPr>
          <p:cNvPr id="1343521" name="AutoShape 33"/>
          <p:cNvSpPr>
            <a:spLocks noChangeArrowheads="1"/>
          </p:cNvSpPr>
          <p:nvPr/>
        </p:nvSpPr>
        <p:spPr bwMode="auto">
          <a:xfrm>
            <a:off x="581025" y="1941513"/>
            <a:ext cx="2286000" cy="269875"/>
          </a:xfrm>
          <a:prstGeom prst="roundRect">
            <a:avLst>
              <a:gd name="adj" fmla="val 16667"/>
            </a:avLst>
          </a:prstGeom>
          <a:solidFill>
            <a:schemeClr val="bg1"/>
          </a:solidFill>
          <a:ln w="25400">
            <a:solidFill>
              <a:srgbClr val="104AA0"/>
            </a:solidFill>
            <a:round/>
            <a:headEnd/>
            <a:tailEnd/>
          </a:ln>
          <a:effectLst>
            <a:outerShdw dist="35921" dir="2700000" algn="ctr" rotWithShape="0">
              <a:schemeClr val="bg2"/>
            </a:outerShdw>
          </a:effectLst>
        </p:spPr>
        <p:txBody>
          <a:bodyPr wrap="none" anchor="ctr"/>
          <a:lstStyle/>
          <a:p>
            <a:pPr algn="ctr">
              <a:lnSpc>
                <a:spcPct val="85000"/>
              </a:lnSpc>
              <a:defRPr/>
            </a:pPr>
            <a:r>
              <a:rPr lang="en-US" sz="1600">
                <a:latin typeface="Franklin Gothic Demi" pitchFamily="34" charset="0"/>
              </a:rPr>
              <a:t>State</a:t>
            </a:r>
          </a:p>
        </p:txBody>
      </p:sp>
      <p:sp>
        <p:nvSpPr>
          <p:cNvPr id="1343522" name="AutoShape 34"/>
          <p:cNvSpPr>
            <a:spLocks noChangeArrowheads="1"/>
          </p:cNvSpPr>
          <p:nvPr/>
        </p:nvSpPr>
        <p:spPr bwMode="auto">
          <a:xfrm>
            <a:off x="581025" y="2368550"/>
            <a:ext cx="2286000" cy="269875"/>
          </a:xfrm>
          <a:prstGeom prst="roundRect">
            <a:avLst>
              <a:gd name="adj" fmla="val 16667"/>
            </a:avLst>
          </a:prstGeom>
          <a:solidFill>
            <a:schemeClr val="bg1"/>
          </a:solidFill>
          <a:ln w="25400">
            <a:solidFill>
              <a:srgbClr val="104AA0"/>
            </a:solidFill>
            <a:round/>
            <a:headEnd/>
            <a:tailEnd/>
          </a:ln>
          <a:effectLst>
            <a:outerShdw dist="35921" dir="2700000" algn="ctr" rotWithShape="0">
              <a:schemeClr val="bg2"/>
            </a:outerShdw>
          </a:effectLst>
        </p:spPr>
        <p:txBody>
          <a:bodyPr wrap="none" anchor="ctr"/>
          <a:lstStyle/>
          <a:p>
            <a:pPr algn="ctr">
              <a:lnSpc>
                <a:spcPct val="85000"/>
              </a:lnSpc>
              <a:defRPr/>
            </a:pPr>
            <a:r>
              <a:rPr lang="en-US" sz="1600">
                <a:latin typeface="Franklin Gothic Demi" pitchFamily="34" charset="0"/>
              </a:rPr>
              <a:t>Interior</a:t>
            </a:r>
          </a:p>
        </p:txBody>
      </p:sp>
      <p:sp>
        <p:nvSpPr>
          <p:cNvPr id="1343523" name="AutoShape 35"/>
          <p:cNvSpPr>
            <a:spLocks noChangeArrowheads="1"/>
          </p:cNvSpPr>
          <p:nvPr/>
        </p:nvSpPr>
        <p:spPr bwMode="auto">
          <a:xfrm>
            <a:off x="581025" y="2773363"/>
            <a:ext cx="2286000" cy="268287"/>
          </a:xfrm>
          <a:prstGeom prst="roundRect">
            <a:avLst>
              <a:gd name="adj" fmla="val 16667"/>
            </a:avLst>
          </a:prstGeom>
          <a:solidFill>
            <a:schemeClr val="bg1"/>
          </a:solidFill>
          <a:ln w="25400">
            <a:solidFill>
              <a:srgbClr val="104AA0"/>
            </a:solidFill>
            <a:round/>
            <a:headEnd/>
            <a:tailEnd/>
          </a:ln>
          <a:effectLst>
            <a:outerShdw dist="35921" dir="2700000" algn="ctr" rotWithShape="0">
              <a:schemeClr val="bg2"/>
            </a:outerShdw>
          </a:effectLst>
        </p:spPr>
        <p:txBody>
          <a:bodyPr wrap="none" anchor="ctr"/>
          <a:lstStyle/>
          <a:p>
            <a:pPr algn="ctr">
              <a:lnSpc>
                <a:spcPct val="85000"/>
              </a:lnSpc>
              <a:defRPr/>
            </a:pPr>
            <a:r>
              <a:rPr lang="en-US" sz="1600">
                <a:latin typeface="Franklin Gothic Demi" pitchFamily="34" charset="0"/>
              </a:rPr>
              <a:t>Agriculture</a:t>
            </a:r>
          </a:p>
        </p:txBody>
      </p:sp>
      <p:sp>
        <p:nvSpPr>
          <p:cNvPr id="1343524" name="AutoShape 36"/>
          <p:cNvSpPr>
            <a:spLocks noChangeArrowheads="1"/>
          </p:cNvSpPr>
          <p:nvPr/>
        </p:nvSpPr>
        <p:spPr bwMode="auto">
          <a:xfrm>
            <a:off x="581025" y="3187700"/>
            <a:ext cx="2286000" cy="269875"/>
          </a:xfrm>
          <a:prstGeom prst="roundRect">
            <a:avLst>
              <a:gd name="adj" fmla="val 16667"/>
            </a:avLst>
          </a:prstGeom>
          <a:solidFill>
            <a:schemeClr val="bg1"/>
          </a:solidFill>
          <a:ln w="25400">
            <a:solidFill>
              <a:srgbClr val="104AA0"/>
            </a:solidFill>
            <a:round/>
            <a:headEnd/>
            <a:tailEnd/>
          </a:ln>
          <a:effectLst>
            <a:outerShdw dist="35921" dir="2700000" algn="ctr" rotWithShape="0">
              <a:schemeClr val="bg2"/>
            </a:outerShdw>
          </a:effectLst>
        </p:spPr>
        <p:txBody>
          <a:bodyPr wrap="none" anchor="ctr"/>
          <a:lstStyle/>
          <a:p>
            <a:pPr algn="ctr">
              <a:lnSpc>
                <a:spcPct val="85000"/>
              </a:lnSpc>
              <a:defRPr/>
            </a:pPr>
            <a:r>
              <a:rPr lang="en-US" sz="1600">
                <a:latin typeface="Franklin Gothic Demi" pitchFamily="34" charset="0"/>
              </a:rPr>
              <a:t>Commerce</a:t>
            </a:r>
          </a:p>
        </p:txBody>
      </p:sp>
      <p:sp>
        <p:nvSpPr>
          <p:cNvPr id="1343525" name="AutoShape 37"/>
          <p:cNvSpPr>
            <a:spLocks noChangeArrowheads="1"/>
          </p:cNvSpPr>
          <p:nvPr/>
        </p:nvSpPr>
        <p:spPr bwMode="auto">
          <a:xfrm>
            <a:off x="581025" y="3605213"/>
            <a:ext cx="2286000" cy="269875"/>
          </a:xfrm>
          <a:prstGeom prst="roundRect">
            <a:avLst>
              <a:gd name="adj" fmla="val 16667"/>
            </a:avLst>
          </a:prstGeom>
          <a:solidFill>
            <a:schemeClr val="bg1"/>
          </a:solidFill>
          <a:ln w="25400">
            <a:solidFill>
              <a:srgbClr val="104AA0"/>
            </a:solidFill>
            <a:round/>
            <a:headEnd/>
            <a:tailEnd/>
          </a:ln>
          <a:effectLst>
            <a:outerShdw dist="35921" dir="2700000" algn="ctr" rotWithShape="0">
              <a:schemeClr val="bg2"/>
            </a:outerShdw>
          </a:effectLst>
        </p:spPr>
        <p:txBody>
          <a:bodyPr wrap="none" anchor="ctr"/>
          <a:lstStyle/>
          <a:p>
            <a:pPr algn="ctr">
              <a:lnSpc>
                <a:spcPct val="85000"/>
              </a:lnSpc>
              <a:defRPr/>
            </a:pPr>
            <a:r>
              <a:rPr lang="en-US" sz="1600">
                <a:latin typeface="Franklin Gothic Demi" pitchFamily="34" charset="0"/>
              </a:rPr>
              <a:t>Homeland Security</a:t>
            </a:r>
          </a:p>
        </p:txBody>
      </p:sp>
      <p:sp>
        <p:nvSpPr>
          <p:cNvPr id="1343526" name="AutoShape 38"/>
          <p:cNvSpPr>
            <a:spLocks noChangeArrowheads="1"/>
          </p:cNvSpPr>
          <p:nvPr/>
        </p:nvSpPr>
        <p:spPr bwMode="auto">
          <a:xfrm>
            <a:off x="581025" y="4021138"/>
            <a:ext cx="2286000" cy="269875"/>
          </a:xfrm>
          <a:prstGeom prst="roundRect">
            <a:avLst>
              <a:gd name="adj" fmla="val 16667"/>
            </a:avLst>
          </a:prstGeom>
          <a:solidFill>
            <a:schemeClr val="bg1"/>
          </a:solidFill>
          <a:ln w="25400">
            <a:solidFill>
              <a:srgbClr val="104AA0"/>
            </a:solidFill>
            <a:round/>
            <a:headEnd/>
            <a:tailEnd/>
          </a:ln>
          <a:effectLst>
            <a:outerShdw dist="35921" dir="2700000" algn="ctr" rotWithShape="0">
              <a:schemeClr val="bg2"/>
            </a:outerShdw>
          </a:effectLst>
        </p:spPr>
        <p:txBody>
          <a:bodyPr wrap="none" anchor="ctr"/>
          <a:lstStyle/>
          <a:p>
            <a:pPr algn="ctr">
              <a:lnSpc>
                <a:spcPct val="85000"/>
              </a:lnSpc>
              <a:defRPr/>
            </a:pPr>
            <a:r>
              <a:rPr lang="en-US" sz="1600">
                <a:latin typeface="Franklin Gothic Demi" pitchFamily="34" charset="0"/>
              </a:rPr>
              <a:t>Joint Chiefs of Staff</a:t>
            </a:r>
          </a:p>
        </p:txBody>
      </p:sp>
      <p:sp>
        <p:nvSpPr>
          <p:cNvPr id="1343527" name="AutoShape 39"/>
          <p:cNvSpPr>
            <a:spLocks noChangeArrowheads="1"/>
          </p:cNvSpPr>
          <p:nvPr/>
        </p:nvSpPr>
        <p:spPr bwMode="auto">
          <a:xfrm>
            <a:off x="582613" y="4432300"/>
            <a:ext cx="2286000" cy="269875"/>
          </a:xfrm>
          <a:prstGeom prst="roundRect">
            <a:avLst>
              <a:gd name="adj" fmla="val 16667"/>
            </a:avLst>
          </a:prstGeom>
          <a:solidFill>
            <a:schemeClr val="bg1"/>
          </a:solidFill>
          <a:ln w="25400">
            <a:solidFill>
              <a:srgbClr val="104AA0"/>
            </a:solidFill>
            <a:round/>
            <a:headEnd/>
            <a:tailEnd/>
          </a:ln>
          <a:effectLst>
            <a:outerShdw dist="35921" dir="2700000" algn="ctr" rotWithShape="0">
              <a:schemeClr val="bg2"/>
            </a:outerShdw>
          </a:effectLst>
        </p:spPr>
        <p:txBody>
          <a:bodyPr wrap="none" anchor="ctr"/>
          <a:lstStyle/>
          <a:p>
            <a:pPr algn="ctr">
              <a:lnSpc>
                <a:spcPct val="85000"/>
              </a:lnSpc>
              <a:defRPr/>
            </a:pPr>
            <a:r>
              <a:rPr lang="en-US" sz="1600">
                <a:latin typeface="Franklin Gothic Demi" pitchFamily="34" charset="0"/>
              </a:rPr>
              <a:t>NASA</a:t>
            </a:r>
          </a:p>
        </p:txBody>
      </p:sp>
      <p:grpSp>
        <p:nvGrpSpPr>
          <p:cNvPr id="19483" name="Group 40"/>
          <p:cNvGrpSpPr>
            <a:grpSpLocks/>
          </p:cNvGrpSpPr>
          <p:nvPr/>
        </p:nvGrpSpPr>
        <p:grpSpPr bwMode="auto">
          <a:xfrm>
            <a:off x="2867025" y="1250950"/>
            <a:ext cx="382588" cy="3328988"/>
            <a:chOff x="1806" y="1146"/>
            <a:chExt cx="241" cy="2097"/>
          </a:xfrm>
        </p:grpSpPr>
        <p:sp>
          <p:nvSpPr>
            <p:cNvPr id="19485" name="Line 41"/>
            <p:cNvSpPr>
              <a:spLocks noChangeShapeType="1"/>
            </p:cNvSpPr>
            <p:nvPr/>
          </p:nvSpPr>
          <p:spPr bwMode="auto">
            <a:xfrm>
              <a:off x="1806" y="1146"/>
              <a:ext cx="240" cy="0"/>
            </a:xfrm>
            <a:prstGeom prst="line">
              <a:avLst/>
            </a:prstGeom>
            <a:noFill/>
            <a:ln w="25400">
              <a:solidFill>
                <a:srgbClr val="104AA0"/>
              </a:solidFill>
              <a:round/>
              <a:headEnd/>
              <a:tailEnd/>
            </a:ln>
          </p:spPr>
          <p:txBody>
            <a:bodyPr/>
            <a:lstStyle/>
            <a:p>
              <a:endParaRPr lang="en-US"/>
            </a:p>
          </p:txBody>
        </p:sp>
        <p:sp>
          <p:nvSpPr>
            <p:cNvPr id="19486" name="Line 42"/>
            <p:cNvSpPr>
              <a:spLocks noChangeShapeType="1"/>
            </p:cNvSpPr>
            <p:nvPr/>
          </p:nvSpPr>
          <p:spPr bwMode="auto">
            <a:xfrm>
              <a:off x="1806" y="1409"/>
              <a:ext cx="232" cy="0"/>
            </a:xfrm>
            <a:prstGeom prst="line">
              <a:avLst/>
            </a:prstGeom>
            <a:noFill/>
            <a:ln w="25400">
              <a:solidFill>
                <a:srgbClr val="104AA0"/>
              </a:solidFill>
              <a:round/>
              <a:headEnd/>
              <a:tailEnd/>
            </a:ln>
          </p:spPr>
          <p:txBody>
            <a:bodyPr/>
            <a:lstStyle/>
            <a:p>
              <a:endParaRPr lang="en-US"/>
            </a:p>
          </p:txBody>
        </p:sp>
        <p:sp>
          <p:nvSpPr>
            <p:cNvPr id="19487" name="Line 43"/>
            <p:cNvSpPr>
              <a:spLocks noChangeShapeType="1"/>
            </p:cNvSpPr>
            <p:nvPr/>
          </p:nvSpPr>
          <p:spPr bwMode="auto">
            <a:xfrm>
              <a:off x="1806" y="1671"/>
              <a:ext cx="240" cy="0"/>
            </a:xfrm>
            <a:prstGeom prst="line">
              <a:avLst/>
            </a:prstGeom>
            <a:noFill/>
            <a:ln w="25400">
              <a:solidFill>
                <a:srgbClr val="104AA0"/>
              </a:solidFill>
              <a:round/>
              <a:headEnd/>
              <a:tailEnd/>
            </a:ln>
          </p:spPr>
          <p:txBody>
            <a:bodyPr/>
            <a:lstStyle/>
            <a:p>
              <a:endParaRPr lang="en-US"/>
            </a:p>
          </p:txBody>
        </p:sp>
        <p:sp>
          <p:nvSpPr>
            <p:cNvPr id="19488" name="Line 44"/>
            <p:cNvSpPr>
              <a:spLocks noChangeShapeType="1"/>
            </p:cNvSpPr>
            <p:nvPr/>
          </p:nvSpPr>
          <p:spPr bwMode="auto">
            <a:xfrm>
              <a:off x="1806" y="1934"/>
              <a:ext cx="240" cy="0"/>
            </a:xfrm>
            <a:prstGeom prst="line">
              <a:avLst/>
            </a:prstGeom>
            <a:noFill/>
            <a:ln w="25400">
              <a:solidFill>
                <a:srgbClr val="104AA0"/>
              </a:solidFill>
              <a:round/>
              <a:headEnd/>
              <a:tailEnd/>
            </a:ln>
          </p:spPr>
          <p:txBody>
            <a:bodyPr/>
            <a:lstStyle/>
            <a:p>
              <a:endParaRPr lang="en-US"/>
            </a:p>
          </p:txBody>
        </p:sp>
        <p:sp>
          <p:nvSpPr>
            <p:cNvPr id="19489" name="Line 45"/>
            <p:cNvSpPr>
              <a:spLocks noChangeShapeType="1"/>
            </p:cNvSpPr>
            <p:nvPr/>
          </p:nvSpPr>
          <p:spPr bwMode="auto">
            <a:xfrm>
              <a:off x="1806" y="2196"/>
              <a:ext cx="240" cy="0"/>
            </a:xfrm>
            <a:prstGeom prst="line">
              <a:avLst/>
            </a:prstGeom>
            <a:noFill/>
            <a:ln w="25400">
              <a:solidFill>
                <a:srgbClr val="104AA0"/>
              </a:solidFill>
              <a:round/>
              <a:headEnd/>
              <a:tailEnd/>
            </a:ln>
          </p:spPr>
          <p:txBody>
            <a:bodyPr/>
            <a:lstStyle/>
            <a:p>
              <a:endParaRPr lang="en-US"/>
            </a:p>
          </p:txBody>
        </p:sp>
        <p:sp>
          <p:nvSpPr>
            <p:cNvPr id="19490" name="Line 46"/>
            <p:cNvSpPr>
              <a:spLocks noChangeShapeType="1"/>
            </p:cNvSpPr>
            <p:nvPr/>
          </p:nvSpPr>
          <p:spPr bwMode="auto">
            <a:xfrm>
              <a:off x="1806" y="2459"/>
              <a:ext cx="240" cy="0"/>
            </a:xfrm>
            <a:prstGeom prst="line">
              <a:avLst/>
            </a:prstGeom>
            <a:noFill/>
            <a:ln w="25400">
              <a:solidFill>
                <a:srgbClr val="104AA0"/>
              </a:solidFill>
              <a:round/>
              <a:headEnd/>
              <a:tailEnd/>
            </a:ln>
          </p:spPr>
          <p:txBody>
            <a:bodyPr/>
            <a:lstStyle/>
            <a:p>
              <a:endParaRPr lang="en-US"/>
            </a:p>
          </p:txBody>
        </p:sp>
        <p:sp>
          <p:nvSpPr>
            <p:cNvPr id="19491" name="Line 47"/>
            <p:cNvSpPr>
              <a:spLocks noChangeShapeType="1"/>
            </p:cNvSpPr>
            <p:nvPr/>
          </p:nvSpPr>
          <p:spPr bwMode="auto">
            <a:xfrm>
              <a:off x="1806" y="2721"/>
              <a:ext cx="240" cy="0"/>
            </a:xfrm>
            <a:prstGeom prst="line">
              <a:avLst/>
            </a:prstGeom>
            <a:noFill/>
            <a:ln w="25400">
              <a:solidFill>
                <a:srgbClr val="104AA0"/>
              </a:solidFill>
              <a:round/>
              <a:headEnd/>
              <a:tailEnd/>
            </a:ln>
          </p:spPr>
          <p:txBody>
            <a:bodyPr/>
            <a:lstStyle/>
            <a:p>
              <a:endParaRPr lang="en-US"/>
            </a:p>
          </p:txBody>
        </p:sp>
        <p:sp>
          <p:nvSpPr>
            <p:cNvPr id="19492" name="Line 48"/>
            <p:cNvSpPr>
              <a:spLocks noChangeShapeType="1"/>
            </p:cNvSpPr>
            <p:nvPr/>
          </p:nvSpPr>
          <p:spPr bwMode="auto">
            <a:xfrm>
              <a:off x="1806" y="2984"/>
              <a:ext cx="240" cy="0"/>
            </a:xfrm>
            <a:prstGeom prst="line">
              <a:avLst/>
            </a:prstGeom>
            <a:noFill/>
            <a:ln w="25400">
              <a:solidFill>
                <a:srgbClr val="104AA0"/>
              </a:solidFill>
              <a:round/>
              <a:headEnd/>
              <a:tailEnd/>
            </a:ln>
          </p:spPr>
          <p:txBody>
            <a:bodyPr/>
            <a:lstStyle/>
            <a:p>
              <a:endParaRPr lang="en-US"/>
            </a:p>
          </p:txBody>
        </p:sp>
        <p:sp>
          <p:nvSpPr>
            <p:cNvPr id="19493" name="Line 49"/>
            <p:cNvSpPr>
              <a:spLocks noChangeShapeType="1"/>
            </p:cNvSpPr>
            <p:nvPr/>
          </p:nvSpPr>
          <p:spPr bwMode="auto">
            <a:xfrm>
              <a:off x="1807" y="3243"/>
              <a:ext cx="240" cy="0"/>
            </a:xfrm>
            <a:prstGeom prst="line">
              <a:avLst/>
            </a:prstGeom>
            <a:noFill/>
            <a:ln w="25400">
              <a:solidFill>
                <a:srgbClr val="104AA0"/>
              </a:solidFill>
              <a:round/>
              <a:headEnd/>
              <a:tailEnd/>
            </a:ln>
          </p:spPr>
          <p:txBody>
            <a:bodyPr/>
            <a:lstStyle/>
            <a:p>
              <a:endParaRPr lang="en-US"/>
            </a:p>
          </p:txBody>
        </p:sp>
      </p:grpSp>
      <p:sp>
        <p:nvSpPr>
          <p:cNvPr id="1343520" name="AutoShape 32"/>
          <p:cNvSpPr>
            <a:spLocks noChangeArrowheads="1"/>
          </p:cNvSpPr>
          <p:nvPr/>
        </p:nvSpPr>
        <p:spPr bwMode="auto">
          <a:xfrm>
            <a:off x="581025" y="1524000"/>
            <a:ext cx="2286000" cy="269875"/>
          </a:xfrm>
          <a:prstGeom prst="roundRect">
            <a:avLst>
              <a:gd name="adj" fmla="val 16667"/>
            </a:avLst>
          </a:prstGeom>
          <a:solidFill>
            <a:schemeClr val="bg1"/>
          </a:solidFill>
          <a:ln w="25400">
            <a:solidFill>
              <a:srgbClr val="104AA0"/>
            </a:solidFill>
            <a:round/>
            <a:headEnd/>
            <a:tailEnd/>
          </a:ln>
          <a:effectLst>
            <a:outerShdw dist="35921" dir="2700000" algn="ctr" rotWithShape="0">
              <a:schemeClr val="bg2"/>
            </a:outerShdw>
          </a:effectLst>
        </p:spPr>
        <p:txBody>
          <a:bodyPr wrap="none" anchor="ctr"/>
          <a:lstStyle/>
          <a:p>
            <a:pPr algn="ctr">
              <a:lnSpc>
                <a:spcPct val="85000"/>
              </a:lnSpc>
              <a:defRPr/>
            </a:pPr>
            <a:r>
              <a:rPr lang="en-US" sz="1600">
                <a:latin typeface="Franklin Gothic Demi" pitchFamily="34" charset="0"/>
              </a:rPr>
              <a:t>Transportation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AutoShape 4"/>
          <p:cNvSpPr>
            <a:spLocks noChangeAspect="1" noChangeArrowheads="1"/>
          </p:cNvSpPr>
          <p:nvPr/>
        </p:nvSpPr>
        <p:spPr bwMode="auto">
          <a:xfrm>
            <a:off x="-88900" y="1231900"/>
            <a:ext cx="8305800" cy="4432300"/>
          </a:xfrm>
          <a:prstGeom prst="rect">
            <a:avLst/>
          </a:prstGeom>
          <a:noFill/>
          <a:ln w="9525">
            <a:noFill/>
            <a:miter lim="800000"/>
            <a:headEnd/>
            <a:tailEnd/>
          </a:ln>
        </p:spPr>
        <p:txBody>
          <a:bodyPr/>
          <a:lstStyle/>
          <a:p>
            <a:endParaRPr lang="en-US"/>
          </a:p>
        </p:txBody>
      </p:sp>
      <p:sp>
        <p:nvSpPr>
          <p:cNvPr id="21506" name="AutoShape 5"/>
          <p:cNvSpPr>
            <a:spLocks noChangeArrowheads="1"/>
          </p:cNvSpPr>
          <p:nvPr/>
        </p:nvSpPr>
        <p:spPr bwMode="auto">
          <a:xfrm>
            <a:off x="2120900" y="1231900"/>
            <a:ext cx="4140200" cy="835025"/>
          </a:xfrm>
          <a:prstGeom prst="roundRect">
            <a:avLst>
              <a:gd name="adj" fmla="val 16667"/>
            </a:avLst>
          </a:prstGeom>
          <a:solidFill>
            <a:srgbClr val="99CCFF"/>
          </a:solidFill>
          <a:ln w="38100" algn="ctr">
            <a:solidFill>
              <a:srgbClr val="104AA0"/>
            </a:solidFill>
            <a:round/>
            <a:headEnd/>
            <a:tailEnd/>
          </a:ln>
        </p:spPr>
        <p:txBody>
          <a:bodyPr lIns="30626" tIns="30626" rIns="30626" bIns="30626" anchor="ctr"/>
          <a:lstStyle/>
          <a:p>
            <a:pPr algn="ctr"/>
            <a:endParaRPr lang="en-US" sz="1000" b="1">
              <a:solidFill>
                <a:srgbClr val="000000"/>
              </a:solidFill>
              <a:latin typeface="Arial" charset="0"/>
            </a:endParaRPr>
          </a:p>
          <a:p>
            <a:pPr algn="ctr">
              <a:spcAft>
                <a:spcPts val="600"/>
              </a:spcAft>
            </a:pPr>
            <a:r>
              <a:rPr lang="en-US" sz="1800" b="1">
                <a:solidFill>
                  <a:srgbClr val="000000"/>
                </a:solidFill>
                <a:latin typeface="Arial" charset="0"/>
              </a:rPr>
              <a:t>Secretary of Transportation</a:t>
            </a:r>
            <a:endParaRPr lang="en-US" sz="1800">
              <a:latin typeface="Arial" charset="0"/>
            </a:endParaRPr>
          </a:p>
        </p:txBody>
      </p:sp>
      <p:sp>
        <p:nvSpPr>
          <p:cNvPr id="21507" name="AutoShape 6"/>
          <p:cNvSpPr>
            <a:spLocks noChangeArrowheads="1"/>
          </p:cNvSpPr>
          <p:nvPr/>
        </p:nvSpPr>
        <p:spPr bwMode="auto">
          <a:xfrm>
            <a:off x="4559300" y="2451100"/>
            <a:ext cx="3502025" cy="1501775"/>
          </a:xfrm>
          <a:prstGeom prst="roundRect">
            <a:avLst>
              <a:gd name="adj" fmla="val 16667"/>
            </a:avLst>
          </a:prstGeom>
          <a:solidFill>
            <a:srgbClr val="99CCFF"/>
          </a:solidFill>
          <a:ln w="38100" algn="ctr">
            <a:solidFill>
              <a:srgbClr val="104AA0"/>
            </a:solidFill>
            <a:round/>
            <a:headEnd/>
            <a:tailEnd/>
          </a:ln>
        </p:spPr>
        <p:txBody>
          <a:bodyPr lIns="30626" tIns="30626" rIns="30626" bIns="30626" anchor="ctr"/>
          <a:lstStyle/>
          <a:p>
            <a:pPr algn="ctr"/>
            <a:endParaRPr lang="en-US" sz="1800">
              <a:latin typeface="Arial" charset="0"/>
            </a:endParaRPr>
          </a:p>
        </p:txBody>
      </p:sp>
      <p:sp>
        <p:nvSpPr>
          <p:cNvPr id="21508" name="Line 7"/>
          <p:cNvSpPr>
            <a:spLocks noChangeShapeType="1"/>
          </p:cNvSpPr>
          <p:nvPr/>
        </p:nvSpPr>
        <p:spPr bwMode="auto">
          <a:xfrm>
            <a:off x="4635500" y="3078163"/>
            <a:ext cx="3309938" cy="1587"/>
          </a:xfrm>
          <a:prstGeom prst="line">
            <a:avLst/>
          </a:prstGeom>
          <a:noFill/>
          <a:ln w="25400">
            <a:solidFill>
              <a:srgbClr val="104AA0"/>
            </a:solidFill>
            <a:round/>
            <a:headEnd/>
            <a:tailEnd/>
          </a:ln>
        </p:spPr>
        <p:txBody>
          <a:bodyPr lIns="30626" tIns="30626" rIns="30626" bIns="30626" anchor="ctr"/>
          <a:lstStyle/>
          <a:p>
            <a:endParaRPr lang="en-US"/>
          </a:p>
        </p:txBody>
      </p:sp>
      <p:sp>
        <p:nvSpPr>
          <p:cNvPr id="21509" name="AutoShape 8"/>
          <p:cNvSpPr>
            <a:spLocks noChangeArrowheads="1"/>
          </p:cNvSpPr>
          <p:nvPr/>
        </p:nvSpPr>
        <p:spPr bwMode="auto">
          <a:xfrm>
            <a:off x="5045075" y="3441700"/>
            <a:ext cx="2752725" cy="633413"/>
          </a:xfrm>
          <a:prstGeom prst="roundRect">
            <a:avLst>
              <a:gd name="adj" fmla="val 16667"/>
            </a:avLst>
          </a:prstGeom>
          <a:solidFill>
            <a:srgbClr val="FFFF99"/>
          </a:solidFill>
          <a:ln w="38100" algn="ctr">
            <a:solidFill>
              <a:srgbClr val="104AA0"/>
            </a:solidFill>
            <a:round/>
            <a:headEnd/>
            <a:tailEnd/>
          </a:ln>
        </p:spPr>
        <p:txBody>
          <a:bodyPr lIns="30626" tIns="30626" rIns="30626" bIns="30626" anchor="ctr"/>
          <a:lstStyle/>
          <a:p>
            <a:r>
              <a:rPr lang="pt-BR" sz="1200" b="1">
                <a:solidFill>
                  <a:srgbClr val="000000"/>
                </a:solidFill>
                <a:latin typeface="Arial" charset="0"/>
              </a:rPr>
              <a:t>DOT  	DHS    	DOC</a:t>
            </a:r>
          </a:p>
          <a:p>
            <a:r>
              <a:rPr lang="pt-BR" sz="1200" b="1">
                <a:solidFill>
                  <a:srgbClr val="000000"/>
                </a:solidFill>
                <a:latin typeface="Arial" charset="0"/>
              </a:rPr>
              <a:t>DOI   	JPDO  	NASA</a:t>
            </a:r>
          </a:p>
          <a:p>
            <a:r>
              <a:rPr lang="en-US" sz="1200" b="1">
                <a:solidFill>
                  <a:srgbClr val="000000"/>
                </a:solidFill>
                <a:latin typeface="Arial" charset="0"/>
              </a:rPr>
              <a:t>DOS  	USCG 	USDA</a:t>
            </a:r>
            <a:endParaRPr lang="en-US" sz="1200" b="1">
              <a:latin typeface="Arial" charset="0"/>
            </a:endParaRPr>
          </a:p>
        </p:txBody>
      </p:sp>
      <p:sp>
        <p:nvSpPr>
          <p:cNvPr id="21510" name="AutoShape 9"/>
          <p:cNvSpPr>
            <a:spLocks noChangeArrowheads="1"/>
          </p:cNvSpPr>
          <p:nvPr/>
        </p:nvSpPr>
        <p:spPr bwMode="auto">
          <a:xfrm>
            <a:off x="1054100" y="4460875"/>
            <a:ext cx="2133600" cy="1343025"/>
          </a:xfrm>
          <a:prstGeom prst="roundRect">
            <a:avLst>
              <a:gd name="adj" fmla="val 16667"/>
            </a:avLst>
          </a:prstGeom>
          <a:solidFill>
            <a:srgbClr val="FFFFCC"/>
          </a:solidFill>
          <a:ln w="38100" algn="ctr">
            <a:solidFill>
              <a:srgbClr val="104AA0"/>
            </a:solidFill>
            <a:round/>
            <a:headEnd/>
            <a:tailEnd/>
          </a:ln>
        </p:spPr>
        <p:txBody>
          <a:bodyPr lIns="30626" tIns="30626" rIns="30626" bIns="30626" anchor="ctr"/>
          <a:lstStyle/>
          <a:p>
            <a:pPr algn="ctr"/>
            <a:r>
              <a:rPr lang="en-US" sz="1400" b="1">
                <a:solidFill>
                  <a:srgbClr val="000000"/>
                </a:solidFill>
                <a:latin typeface="Arial" charset="0"/>
              </a:rPr>
              <a:t>DOT Pos/Nav</a:t>
            </a:r>
          </a:p>
          <a:p>
            <a:pPr algn="ctr"/>
            <a:r>
              <a:rPr lang="en-US" sz="1400" b="1">
                <a:solidFill>
                  <a:srgbClr val="000000"/>
                </a:solidFill>
                <a:latin typeface="Arial" charset="0"/>
              </a:rPr>
              <a:t>Working Group</a:t>
            </a:r>
          </a:p>
          <a:p>
            <a:pPr algn="ctr"/>
            <a:endParaRPr lang="en-US" sz="1400" b="1">
              <a:solidFill>
                <a:srgbClr val="000000"/>
              </a:solidFill>
              <a:latin typeface="Arial" charset="0"/>
            </a:endParaRPr>
          </a:p>
          <a:p>
            <a:pPr algn="ctr"/>
            <a:r>
              <a:rPr lang="en-US" sz="1400" b="1">
                <a:solidFill>
                  <a:srgbClr val="000000"/>
                </a:solidFill>
                <a:latin typeface="Arial" charset="0"/>
              </a:rPr>
              <a:t>Chair: RITA</a:t>
            </a:r>
          </a:p>
        </p:txBody>
      </p:sp>
      <p:sp>
        <p:nvSpPr>
          <p:cNvPr id="21511" name="Line 10"/>
          <p:cNvSpPr>
            <a:spLocks noChangeShapeType="1"/>
          </p:cNvSpPr>
          <p:nvPr/>
        </p:nvSpPr>
        <p:spPr bwMode="auto">
          <a:xfrm>
            <a:off x="1435100" y="5194300"/>
            <a:ext cx="1392238" cy="0"/>
          </a:xfrm>
          <a:prstGeom prst="line">
            <a:avLst/>
          </a:prstGeom>
          <a:noFill/>
          <a:ln w="25400">
            <a:solidFill>
              <a:srgbClr val="104AA0"/>
            </a:solidFill>
            <a:round/>
            <a:headEnd/>
            <a:tailEnd/>
          </a:ln>
        </p:spPr>
        <p:txBody>
          <a:bodyPr lIns="30626" tIns="30626" rIns="30626" bIns="30626" anchor="ctr"/>
          <a:lstStyle/>
          <a:p>
            <a:endParaRPr lang="en-US"/>
          </a:p>
        </p:txBody>
      </p:sp>
      <p:sp>
        <p:nvSpPr>
          <p:cNvPr id="21512" name="AutoShape 11"/>
          <p:cNvSpPr>
            <a:spLocks noChangeArrowheads="1"/>
          </p:cNvSpPr>
          <p:nvPr/>
        </p:nvSpPr>
        <p:spPr bwMode="auto">
          <a:xfrm>
            <a:off x="4254500" y="4508500"/>
            <a:ext cx="1981200" cy="1295400"/>
          </a:xfrm>
          <a:prstGeom prst="roundRect">
            <a:avLst>
              <a:gd name="adj" fmla="val 16667"/>
            </a:avLst>
          </a:prstGeom>
          <a:solidFill>
            <a:srgbClr val="FFFFCC"/>
          </a:solidFill>
          <a:ln w="38100" algn="ctr">
            <a:solidFill>
              <a:srgbClr val="104AA0"/>
            </a:solidFill>
            <a:round/>
            <a:headEnd/>
            <a:tailEnd/>
          </a:ln>
        </p:spPr>
        <p:txBody>
          <a:bodyPr lIns="30626" tIns="30626" rIns="30626" bIns="30626" anchor="ctr"/>
          <a:lstStyle/>
          <a:p>
            <a:pPr algn="ctr"/>
            <a:r>
              <a:rPr lang="en-US" sz="1400" b="1">
                <a:solidFill>
                  <a:srgbClr val="000000"/>
                </a:solidFill>
                <a:latin typeface="Arial" charset="0"/>
              </a:rPr>
              <a:t>DOT Extended Pos/Nav</a:t>
            </a:r>
          </a:p>
          <a:p>
            <a:pPr algn="ctr"/>
            <a:r>
              <a:rPr lang="en-US" sz="1400" b="1">
                <a:solidFill>
                  <a:srgbClr val="000000"/>
                </a:solidFill>
                <a:latin typeface="Arial" charset="0"/>
              </a:rPr>
              <a:t>Working Group</a:t>
            </a:r>
          </a:p>
          <a:p>
            <a:pPr algn="ctr"/>
            <a:endParaRPr lang="en-US" sz="1400" b="1">
              <a:solidFill>
                <a:srgbClr val="000000"/>
              </a:solidFill>
              <a:latin typeface="Arial" charset="0"/>
            </a:endParaRPr>
          </a:p>
          <a:p>
            <a:pPr algn="ctr"/>
            <a:r>
              <a:rPr lang="en-US" sz="1400" b="1">
                <a:solidFill>
                  <a:srgbClr val="000000"/>
                </a:solidFill>
                <a:latin typeface="Arial" charset="0"/>
              </a:rPr>
              <a:t>Chair: RITA</a:t>
            </a:r>
          </a:p>
        </p:txBody>
      </p:sp>
      <p:sp>
        <p:nvSpPr>
          <p:cNvPr id="21513" name="Line 12"/>
          <p:cNvSpPr>
            <a:spLocks noChangeShapeType="1"/>
          </p:cNvSpPr>
          <p:nvPr/>
        </p:nvSpPr>
        <p:spPr bwMode="auto">
          <a:xfrm>
            <a:off x="4559300" y="5270500"/>
            <a:ext cx="1411288" cy="0"/>
          </a:xfrm>
          <a:prstGeom prst="line">
            <a:avLst/>
          </a:prstGeom>
          <a:noFill/>
          <a:ln w="25400">
            <a:solidFill>
              <a:srgbClr val="104AA0"/>
            </a:solidFill>
            <a:round/>
            <a:headEnd/>
            <a:tailEnd/>
          </a:ln>
        </p:spPr>
        <p:txBody>
          <a:bodyPr lIns="30626" tIns="30626" rIns="30626" bIns="30626" anchor="ctr"/>
          <a:lstStyle/>
          <a:p>
            <a:endParaRPr lang="en-US"/>
          </a:p>
        </p:txBody>
      </p:sp>
      <p:sp>
        <p:nvSpPr>
          <p:cNvPr id="21514" name="AutoShape 13"/>
          <p:cNvSpPr>
            <a:spLocks noChangeArrowheads="1"/>
          </p:cNvSpPr>
          <p:nvPr/>
        </p:nvSpPr>
        <p:spPr bwMode="auto">
          <a:xfrm>
            <a:off x="6570663" y="4597400"/>
            <a:ext cx="2179637" cy="1054100"/>
          </a:xfrm>
          <a:prstGeom prst="roundRect">
            <a:avLst>
              <a:gd name="adj" fmla="val 16667"/>
            </a:avLst>
          </a:prstGeom>
          <a:solidFill>
            <a:srgbClr val="FFCC99"/>
          </a:solidFill>
          <a:ln w="38100" algn="ctr">
            <a:solidFill>
              <a:srgbClr val="104AA0"/>
            </a:solidFill>
            <a:round/>
            <a:headEnd/>
            <a:tailEnd/>
          </a:ln>
        </p:spPr>
        <p:txBody>
          <a:bodyPr lIns="30626" tIns="30626" rIns="30626" bIns="30626" anchor="ctr"/>
          <a:lstStyle/>
          <a:p>
            <a:pPr algn="ctr"/>
            <a:r>
              <a:rPr lang="en-US" sz="1400" b="1">
                <a:solidFill>
                  <a:srgbClr val="000000"/>
                </a:solidFill>
                <a:latin typeface="Arial" charset="0"/>
              </a:rPr>
              <a:t>CGSIC</a:t>
            </a:r>
          </a:p>
          <a:p>
            <a:pPr algn="ctr"/>
            <a:endParaRPr lang="en-US" sz="1400" b="1">
              <a:solidFill>
                <a:srgbClr val="000000"/>
              </a:solidFill>
              <a:latin typeface="Arial" charset="0"/>
            </a:endParaRPr>
          </a:p>
          <a:p>
            <a:pPr algn="ctr"/>
            <a:r>
              <a:rPr lang="en-US" sz="1400" b="1">
                <a:solidFill>
                  <a:srgbClr val="000000"/>
                </a:solidFill>
                <a:latin typeface="Arial" charset="0"/>
              </a:rPr>
              <a:t>Chair: RITA</a:t>
            </a:r>
          </a:p>
          <a:p>
            <a:pPr algn="ctr"/>
            <a:r>
              <a:rPr lang="en-US" sz="1400" b="1">
                <a:solidFill>
                  <a:srgbClr val="000000"/>
                </a:solidFill>
                <a:latin typeface="Arial" charset="0"/>
              </a:rPr>
              <a:t>Deputy Chair: USCG</a:t>
            </a:r>
          </a:p>
        </p:txBody>
      </p:sp>
      <p:sp>
        <p:nvSpPr>
          <p:cNvPr id="21515" name="Line 14"/>
          <p:cNvSpPr>
            <a:spLocks noChangeShapeType="1"/>
          </p:cNvSpPr>
          <p:nvPr/>
        </p:nvSpPr>
        <p:spPr bwMode="auto">
          <a:xfrm>
            <a:off x="6692900" y="4965700"/>
            <a:ext cx="1981200" cy="0"/>
          </a:xfrm>
          <a:prstGeom prst="line">
            <a:avLst/>
          </a:prstGeom>
          <a:noFill/>
          <a:ln w="25400">
            <a:solidFill>
              <a:srgbClr val="104AA0"/>
            </a:solidFill>
            <a:round/>
            <a:headEnd/>
            <a:tailEnd/>
          </a:ln>
        </p:spPr>
        <p:txBody>
          <a:bodyPr lIns="30626" tIns="30626" rIns="30626" bIns="30626" anchor="ctr"/>
          <a:lstStyle/>
          <a:p>
            <a:endParaRPr lang="en-US"/>
          </a:p>
        </p:txBody>
      </p:sp>
      <p:cxnSp>
        <p:nvCxnSpPr>
          <p:cNvPr id="21516" name="AutoShape 15"/>
          <p:cNvCxnSpPr>
            <a:cxnSpLocks noChangeShapeType="1"/>
          </p:cNvCxnSpPr>
          <p:nvPr/>
        </p:nvCxnSpPr>
        <p:spPr bwMode="auto">
          <a:xfrm rot="5400000">
            <a:off x="2885281" y="1140620"/>
            <a:ext cx="371475" cy="2239962"/>
          </a:xfrm>
          <a:prstGeom prst="bentConnector3">
            <a:avLst>
              <a:gd name="adj1" fmla="val 44870"/>
            </a:avLst>
          </a:prstGeom>
          <a:noFill/>
          <a:ln w="25400">
            <a:solidFill>
              <a:srgbClr val="104AA0"/>
            </a:solidFill>
            <a:miter lim="800000"/>
            <a:headEnd/>
            <a:tailEnd/>
          </a:ln>
        </p:spPr>
      </p:cxnSp>
      <p:cxnSp>
        <p:nvCxnSpPr>
          <p:cNvPr id="21517" name="AutoShape 16"/>
          <p:cNvCxnSpPr>
            <a:cxnSpLocks noChangeShapeType="1"/>
            <a:stCxn id="21509" idx="2"/>
            <a:endCxn id="21512" idx="0"/>
          </p:cNvCxnSpPr>
          <p:nvPr/>
        </p:nvCxnSpPr>
        <p:spPr bwMode="auto">
          <a:xfrm rot="5400000">
            <a:off x="5635625" y="3703638"/>
            <a:ext cx="395287" cy="1176338"/>
          </a:xfrm>
          <a:prstGeom prst="bentConnector3">
            <a:avLst>
              <a:gd name="adj1" fmla="val 49801"/>
            </a:avLst>
          </a:prstGeom>
          <a:noFill/>
          <a:ln w="25400">
            <a:solidFill>
              <a:srgbClr val="104AA0"/>
            </a:solidFill>
            <a:miter lim="800000"/>
            <a:headEnd/>
            <a:tailEnd/>
          </a:ln>
        </p:spPr>
      </p:cxnSp>
      <p:sp>
        <p:nvSpPr>
          <p:cNvPr id="21518" name="AutoShape 18"/>
          <p:cNvSpPr>
            <a:spLocks noChangeArrowheads="1"/>
          </p:cNvSpPr>
          <p:nvPr/>
        </p:nvSpPr>
        <p:spPr bwMode="auto">
          <a:xfrm>
            <a:off x="198438" y="2451100"/>
            <a:ext cx="3668712" cy="1671638"/>
          </a:xfrm>
          <a:prstGeom prst="roundRect">
            <a:avLst>
              <a:gd name="adj" fmla="val 16667"/>
            </a:avLst>
          </a:prstGeom>
          <a:solidFill>
            <a:srgbClr val="99CCFF"/>
          </a:solidFill>
          <a:ln w="38100" algn="ctr">
            <a:solidFill>
              <a:srgbClr val="104AA0"/>
            </a:solidFill>
            <a:round/>
            <a:headEnd/>
            <a:tailEnd/>
          </a:ln>
        </p:spPr>
        <p:txBody>
          <a:bodyPr lIns="30626" tIns="30626" rIns="30626" bIns="30626" anchor="ctr"/>
          <a:lstStyle/>
          <a:p>
            <a:pPr algn="ctr"/>
            <a:endParaRPr lang="en-US" sz="1200">
              <a:latin typeface="Arial" charset="0"/>
            </a:endParaRPr>
          </a:p>
        </p:txBody>
      </p:sp>
      <p:sp>
        <p:nvSpPr>
          <p:cNvPr id="21519" name="Text Box 19"/>
          <p:cNvSpPr txBox="1">
            <a:spLocks noChangeArrowheads="1"/>
          </p:cNvSpPr>
          <p:nvPr/>
        </p:nvSpPr>
        <p:spPr bwMode="auto">
          <a:xfrm>
            <a:off x="333375" y="3287713"/>
            <a:ext cx="3503613" cy="760412"/>
          </a:xfrm>
          <a:prstGeom prst="rect">
            <a:avLst/>
          </a:prstGeom>
          <a:solidFill>
            <a:srgbClr val="99CCFF"/>
          </a:solidFill>
          <a:ln w="38100" algn="ctr">
            <a:noFill/>
            <a:miter lim="800000"/>
            <a:headEnd/>
            <a:tailEnd/>
          </a:ln>
        </p:spPr>
        <p:txBody>
          <a:bodyPr lIns="30626" tIns="30626" rIns="30626" bIns="30626"/>
          <a:lstStyle/>
          <a:p>
            <a:r>
              <a:rPr lang="en-US" sz="1200" b="1">
                <a:solidFill>
                  <a:srgbClr val="000000"/>
                </a:solidFill>
                <a:latin typeface="Arial" charset="0"/>
              </a:rPr>
              <a:t>FAA	 FHWA	 FMCSA	FRA  </a:t>
            </a:r>
          </a:p>
          <a:p>
            <a:r>
              <a:rPr lang="pt-BR" sz="1200" b="1">
                <a:solidFill>
                  <a:srgbClr val="000000"/>
                </a:solidFill>
                <a:latin typeface="Arial" charset="0"/>
              </a:rPr>
              <a:t>FTA	 MARAD	 NHTSA	PHMSA</a:t>
            </a:r>
          </a:p>
          <a:p>
            <a:r>
              <a:rPr lang="pt-BR" sz="1200" b="1">
                <a:solidFill>
                  <a:srgbClr val="000000"/>
                </a:solidFill>
                <a:latin typeface="Arial" charset="0"/>
              </a:rPr>
              <a:t>	 RITA	 SLSDC</a:t>
            </a:r>
          </a:p>
          <a:p>
            <a:endParaRPr lang="en-US" sz="1200" b="1">
              <a:latin typeface="Arial" charset="0"/>
            </a:endParaRPr>
          </a:p>
        </p:txBody>
      </p:sp>
      <p:sp>
        <p:nvSpPr>
          <p:cNvPr id="21520" name="Line 20"/>
          <p:cNvSpPr>
            <a:spLocks noChangeShapeType="1"/>
          </p:cNvSpPr>
          <p:nvPr/>
        </p:nvSpPr>
        <p:spPr bwMode="auto">
          <a:xfrm>
            <a:off x="306388" y="3048000"/>
            <a:ext cx="3255962" cy="1588"/>
          </a:xfrm>
          <a:prstGeom prst="line">
            <a:avLst/>
          </a:prstGeom>
          <a:noFill/>
          <a:ln w="38100">
            <a:solidFill>
              <a:srgbClr val="104AA0"/>
            </a:solidFill>
            <a:round/>
            <a:headEnd/>
            <a:tailEnd/>
          </a:ln>
        </p:spPr>
        <p:txBody>
          <a:bodyPr/>
          <a:lstStyle/>
          <a:p>
            <a:endParaRPr lang="en-US"/>
          </a:p>
        </p:txBody>
      </p:sp>
      <p:sp>
        <p:nvSpPr>
          <p:cNvPr id="21521" name="Line 21"/>
          <p:cNvSpPr>
            <a:spLocks noChangeShapeType="1"/>
          </p:cNvSpPr>
          <p:nvPr/>
        </p:nvSpPr>
        <p:spPr bwMode="auto">
          <a:xfrm>
            <a:off x="1960563" y="4129088"/>
            <a:ext cx="1587" cy="341312"/>
          </a:xfrm>
          <a:prstGeom prst="line">
            <a:avLst/>
          </a:prstGeom>
          <a:noFill/>
          <a:ln w="38100">
            <a:solidFill>
              <a:srgbClr val="104AA0"/>
            </a:solidFill>
            <a:round/>
            <a:headEnd/>
            <a:tailEnd/>
          </a:ln>
        </p:spPr>
        <p:txBody>
          <a:bodyPr/>
          <a:lstStyle/>
          <a:p>
            <a:endParaRPr lang="en-US"/>
          </a:p>
        </p:txBody>
      </p:sp>
      <p:sp>
        <p:nvSpPr>
          <p:cNvPr id="21522" name="Rectangle 22"/>
          <p:cNvSpPr>
            <a:spLocks noChangeArrowheads="1"/>
          </p:cNvSpPr>
          <p:nvPr/>
        </p:nvSpPr>
        <p:spPr bwMode="auto">
          <a:xfrm>
            <a:off x="4635500" y="2374900"/>
            <a:ext cx="4572000" cy="1004888"/>
          </a:xfrm>
          <a:prstGeom prst="rect">
            <a:avLst/>
          </a:prstGeom>
          <a:noFill/>
          <a:ln w="9525">
            <a:noFill/>
            <a:miter lim="800000"/>
            <a:headEnd/>
            <a:tailEnd/>
          </a:ln>
        </p:spPr>
        <p:txBody>
          <a:bodyPr>
            <a:spAutoFit/>
          </a:bodyPr>
          <a:lstStyle/>
          <a:p>
            <a:endParaRPr lang="en-US" sz="1200">
              <a:solidFill>
                <a:srgbClr val="000000"/>
              </a:solidFill>
              <a:latin typeface="Arial" charset="0"/>
            </a:endParaRPr>
          </a:p>
          <a:p>
            <a:r>
              <a:rPr lang="en-US" sz="1400" b="1">
                <a:solidFill>
                  <a:srgbClr val="000000"/>
                </a:solidFill>
                <a:latin typeface="Arial" charset="0"/>
              </a:rPr>
              <a:t>DOT Extended Pos/Nav </a:t>
            </a:r>
          </a:p>
          <a:p>
            <a:r>
              <a:rPr lang="en-US" sz="1400" b="1">
                <a:solidFill>
                  <a:srgbClr val="000000"/>
                </a:solidFill>
                <a:latin typeface="Arial" charset="0"/>
              </a:rPr>
              <a:t>Executive Committee</a:t>
            </a:r>
          </a:p>
          <a:p>
            <a:endParaRPr lang="en-US" sz="800">
              <a:solidFill>
                <a:srgbClr val="000000"/>
              </a:solidFill>
              <a:latin typeface="Arial" charset="0"/>
            </a:endParaRPr>
          </a:p>
          <a:p>
            <a:r>
              <a:rPr lang="en-US" sz="1200" b="1">
                <a:solidFill>
                  <a:srgbClr val="000000"/>
                </a:solidFill>
                <a:latin typeface="Arial" charset="0"/>
              </a:rPr>
              <a:t>Chair: OST/S-3	   ExecSec: RITA</a:t>
            </a:r>
          </a:p>
        </p:txBody>
      </p:sp>
      <p:sp>
        <p:nvSpPr>
          <p:cNvPr id="21523" name="Rectangle 23"/>
          <p:cNvSpPr>
            <a:spLocks noChangeArrowheads="1"/>
          </p:cNvSpPr>
          <p:nvPr/>
        </p:nvSpPr>
        <p:spPr bwMode="auto">
          <a:xfrm>
            <a:off x="292100" y="2374900"/>
            <a:ext cx="4572000" cy="944563"/>
          </a:xfrm>
          <a:prstGeom prst="rect">
            <a:avLst/>
          </a:prstGeom>
          <a:noFill/>
          <a:ln w="9525">
            <a:noFill/>
            <a:miter lim="800000"/>
            <a:headEnd/>
            <a:tailEnd/>
          </a:ln>
        </p:spPr>
        <p:txBody>
          <a:bodyPr>
            <a:spAutoFit/>
          </a:bodyPr>
          <a:lstStyle/>
          <a:p>
            <a:endParaRPr lang="en-US" sz="800" b="1">
              <a:solidFill>
                <a:srgbClr val="000000"/>
              </a:solidFill>
              <a:latin typeface="Arial" charset="0"/>
            </a:endParaRPr>
          </a:p>
          <a:p>
            <a:r>
              <a:rPr lang="en-US" sz="1400" b="1">
                <a:solidFill>
                  <a:srgbClr val="000000"/>
                </a:solidFill>
                <a:latin typeface="Arial" charset="0"/>
              </a:rPr>
              <a:t>DOT Pos/Nav </a:t>
            </a:r>
          </a:p>
          <a:p>
            <a:r>
              <a:rPr lang="en-US" sz="1400" b="1">
                <a:solidFill>
                  <a:srgbClr val="000000"/>
                </a:solidFill>
                <a:latin typeface="Arial" charset="0"/>
              </a:rPr>
              <a:t>Executive Committee</a:t>
            </a:r>
          </a:p>
          <a:p>
            <a:endParaRPr lang="en-US" sz="800">
              <a:solidFill>
                <a:srgbClr val="000000"/>
              </a:solidFill>
              <a:latin typeface="Arial" charset="0"/>
            </a:endParaRPr>
          </a:p>
          <a:p>
            <a:r>
              <a:rPr lang="en-US" sz="1200" b="1">
                <a:solidFill>
                  <a:srgbClr val="000000"/>
                </a:solidFill>
                <a:latin typeface="Arial" charset="0"/>
              </a:rPr>
              <a:t>Chair: OST/S-3	  ExecSec: RITA</a:t>
            </a:r>
          </a:p>
        </p:txBody>
      </p:sp>
      <p:sp>
        <p:nvSpPr>
          <p:cNvPr id="21524" name="Line 24"/>
          <p:cNvSpPr>
            <a:spLocks noChangeShapeType="1"/>
          </p:cNvSpPr>
          <p:nvPr/>
        </p:nvSpPr>
        <p:spPr bwMode="auto">
          <a:xfrm>
            <a:off x="4178300" y="2243138"/>
            <a:ext cx="2209800" cy="0"/>
          </a:xfrm>
          <a:prstGeom prst="line">
            <a:avLst/>
          </a:prstGeom>
          <a:noFill/>
          <a:ln w="25400">
            <a:solidFill>
              <a:srgbClr val="104AA0"/>
            </a:solidFill>
            <a:round/>
            <a:headEnd/>
            <a:tailEnd/>
          </a:ln>
        </p:spPr>
        <p:txBody>
          <a:bodyPr/>
          <a:lstStyle/>
          <a:p>
            <a:endParaRPr lang="en-US"/>
          </a:p>
        </p:txBody>
      </p:sp>
      <p:sp>
        <p:nvSpPr>
          <p:cNvPr id="21525" name="Line 25"/>
          <p:cNvSpPr>
            <a:spLocks noChangeShapeType="1"/>
          </p:cNvSpPr>
          <p:nvPr/>
        </p:nvSpPr>
        <p:spPr bwMode="auto">
          <a:xfrm>
            <a:off x="6388100" y="2233613"/>
            <a:ext cx="0" cy="228600"/>
          </a:xfrm>
          <a:prstGeom prst="line">
            <a:avLst/>
          </a:prstGeom>
          <a:noFill/>
          <a:ln w="25400">
            <a:solidFill>
              <a:srgbClr val="104AA0"/>
            </a:solidFill>
            <a:round/>
            <a:headEnd/>
            <a:tailEnd/>
          </a:ln>
        </p:spPr>
        <p:txBody>
          <a:bodyPr/>
          <a:lstStyle/>
          <a:p>
            <a:endParaRPr lang="en-US"/>
          </a:p>
        </p:txBody>
      </p:sp>
      <p:sp>
        <p:nvSpPr>
          <p:cNvPr id="21526" name="Line 26"/>
          <p:cNvSpPr>
            <a:spLocks noChangeShapeType="1"/>
          </p:cNvSpPr>
          <p:nvPr/>
        </p:nvSpPr>
        <p:spPr bwMode="auto">
          <a:xfrm>
            <a:off x="6235700" y="5118100"/>
            <a:ext cx="304800" cy="0"/>
          </a:xfrm>
          <a:prstGeom prst="line">
            <a:avLst/>
          </a:prstGeom>
          <a:noFill/>
          <a:ln w="38100">
            <a:solidFill>
              <a:schemeClr val="accent2"/>
            </a:solidFill>
            <a:prstDash val="sysDot"/>
            <a:round/>
            <a:headEnd/>
            <a:tailEnd/>
          </a:ln>
        </p:spPr>
        <p:txBody>
          <a:bodyPr/>
          <a:lstStyle/>
          <a:p>
            <a:endParaRPr lang="en-US"/>
          </a:p>
        </p:txBody>
      </p:sp>
      <p:sp>
        <p:nvSpPr>
          <p:cNvPr id="21527" name="Text Box 27"/>
          <p:cNvSpPr txBox="1">
            <a:spLocks noChangeArrowheads="1"/>
          </p:cNvSpPr>
          <p:nvPr/>
        </p:nvSpPr>
        <p:spPr bwMode="auto">
          <a:xfrm>
            <a:off x="584200" y="322263"/>
            <a:ext cx="4603750" cy="641350"/>
          </a:xfrm>
          <a:prstGeom prst="rect">
            <a:avLst/>
          </a:prstGeom>
          <a:noFill/>
          <a:ln w="9525" algn="ctr">
            <a:noFill/>
            <a:miter lim="800000"/>
            <a:headEnd/>
            <a:tailEnd/>
          </a:ln>
        </p:spPr>
        <p:txBody>
          <a:bodyPr wrap="none">
            <a:spAutoFit/>
          </a:bodyPr>
          <a:lstStyle/>
          <a:p>
            <a:pPr eaLnBrk="0" hangingPunct="0">
              <a:spcBef>
                <a:spcPct val="20000"/>
              </a:spcBef>
              <a:buFont typeface="Arial" charset="0"/>
              <a:buNone/>
            </a:pPr>
            <a:r>
              <a:rPr lang="en-US" sz="3600">
                <a:solidFill>
                  <a:srgbClr val="002F80"/>
                </a:solidFill>
              </a:rPr>
              <a:t>Civil PNT Coordination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ChangeArrowheads="1"/>
          </p:cNvSpPr>
          <p:nvPr>
            <p:ph type="title"/>
          </p:nvPr>
        </p:nvSpPr>
        <p:spPr>
          <a:xfrm>
            <a:off x="3543300" y="4848225"/>
            <a:ext cx="4895850" cy="1227138"/>
          </a:xfrm>
        </p:spPr>
        <p:txBody>
          <a:bodyPr lIns="92075" tIns="46038" rIns="92075" bIns="46038"/>
          <a:lstStyle/>
          <a:p>
            <a:pPr algn="ctr" eaLnBrk="1" hangingPunct="1"/>
            <a:r>
              <a:rPr lang="en-US" sz="2400" b="1" smtClean="0"/>
              <a:t>CGSIC is the World-Wide Forum Between Civil GPS Users and U.S. Government Service Providers</a:t>
            </a:r>
          </a:p>
        </p:txBody>
      </p:sp>
      <p:sp>
        <p:nvSpPr>
          <p:cNvPr id="23554" name="Rectangle 3"/>
          <p:cNvSpPr>
            <a:spLocks noChangeArrowheads="1"/>
          </p:cNvSpPr>
          <p:nvPr/>
        </p:nvSpPr>
        <p:spPr bwMode="auto">
          <a:xfrm>
            <a:off x="265113" y="0"/>
            <a:ext cx="9144000" cy="1143000"/>
          </a:xfrm>
          <a:prstGeom prst="rect">
            <a:avLst/>
          </a:prstGeom>
          <a:noFill/>
          <a:ln w="9525">
            <a:noFill/>
            <a:miter lim="800000"/>
            <a:headEnd/>
            <a:tailEnd/>
          </a:ln>
        </p:spPr>
        <p:txBody>
          <a:bodyPr lIns="92075" tIns="46038" rIns="92075" bIns="46038" anchor="ctr"/>
          <a:lstStyle/>
          <a:p>
            <a:pPr>
              <a:lnSpc>
                <a:spcPct val="80000"/>
              </a:lnSpc>
            </a:pPr>
            <a:r>
              <a:rPr lang="en-US" sz="3600">
                <a:solidFill>
                  <a:srgbClr val="002F80"/>
                </a:solidFill>
              </a:rPr>
              <a:t>Civil GPS Service Interface Committee</a:t>
            </a:r>
          </a:p>
        </p:txBody>
      </p:sp>
      <p:sp>
        <p:nvSpPr>
          <p:cNvPr id="73733" name="Rectangle 5"/>
          <p:cNvSpPr>
            <a:spLocks noChangeArrowheads="1"/>
          </p:cNvSpPr>
          <p:nvPr/>
        </p:nvSpPr>
        <p:spPr bwMode="auto">
          <a:xfrm>
            <a:off x="3717925" y="3556000"/>
            <a:ext cx="2200275" cy="863600"/>
          </a:xfrm>
          <a:prstGeom prst="rect">
            <a:avLst/>
          </a:prstGeom>
          <a:solidFill>
            <a:srgbClr val="FFCCCC"/>
          </a:solidFill>
          <a:ln w="254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p>
        </p:txBody>
      </p:sp>
      <p:sp>
        <p:nvSpPr>
          <p:cNvPr id="73734" name="Rectangle 6"/>
          <p:cNvSpPr>
            <a:spLocks noChangeArrowheads="1"/>
          </p:cNvSpPr>
          <p:nvPr/>
        </p:nvSpPr>
        <p:spPr bwMode="auto">
          <a:xfrm>
            <a:off x="323850" y="3565525"/>
            <a:ext cx="3048000" cy="2117725"/>
          </a:xfrm>
          <a:prstGeom prst="rect">
            <a:avLst/>
          </a:prstGeom>
          <a:solidFill>
            <a:srgbClr val="FFCCCC"/>
          </a:solidFill>
          <a:ln w="254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p>
        </p:txBody>
      </p:sp>
      <p:sp>
        <p:nvSpPr>
          <p:cNvPr id="73735" name="Rectangle 7"/>
          <p:cNvSpPr>
            <a:spLocks noChangeArrowheads="1"/>
          </p:cNvSpPr>
          <p:nvPr/>
        </p:nvSpPr>
        <p:spPr bwMode="auto">
          <a:xfrm>
            <a:off x="6330950" y="1644650"/>
            <a:ext cx="2498725" cy="2673350"/>
          </a:xfrm>
          <a:prstGeom prst="rect">
            <a:avLst/>
          </a:prstGeom>
          <a:solidFill>
            <a:srgbClr val="FFCCCC"/>
          </a:solidFill>
          <a:ln w="0" cmpd="sng">
            <a:solidFill>
              <a:schemeClr val="tx1">
                <a:lumMod val="95000"/>
                <a:lumOff val="5000"/>
                <a:alpha val="0"/>
              </a:schemeClr>
            </a:solidFill>
            <a:prstDash val="dashDot"/>
            <a:miter lim="800000"/>
            <a:headEnd/>
            <a:tailEnd/>
          </a:ln>
          <a:effectLst>
            <a:outerShdw dist="107763" dir="2700000" algn="ctr" rotWithShape="0">
              <a:schemeClr val="bg2"/>
            </a:outerShdw>
          </a:effectLst>
        </p:spPr>
        <p:txBody>
          <a:bodyPr wrap="none" anchor="ctr"/>
          <a:lstStyle/>
          <a:p>
            <a:pPr>
              <a:defRPr/>
            </a:pPr>
            <a:endParaRPr lang="en-US"/>
          </a:p>
        </p:txBody>
      </p:sp>
      <p:sp>
        <p:nvSpPr>
          <p:cNvPr id="73736" name="Rectangle 8"/>
          <p:cNvSpPr>
            <a:spLocks noChangeArrowheads="1"/>
          </p:cNvSpPr>
          <p:nvPr/>
        </p:nvSpPr>
        <p:spPr bwMode="auto">
          <a:xfrm>
            <a:off x="2603500" y="1012825"/>
            <a:ext cx="3505200" cy="2057400"/>
          </a:xfrm>
          <a:prstGeom prst="rect">
            <a:avLst/>
          </a:prstGeom>
          <a:solidFill>
            <a:srgbClr val="FFCCCC"/>
          </a:solidFill>
          <a:ln w="25400">
            <a:solidFill>
              <a:schemeClr val="tx1"/>
            </a:solidFill>
            <a:miter lim="800000"/>
            <a:headEnd/>
            <a:tailEnd/>
          </a:ln>
          <a:effectLst>
            <a:outerShdw dist="107763" dir="2700000" algn="ctr" rotWithShape="0">
              <a:schemeClr val="bg2"/>
            </a:outerShdw>
          </a:effectLst>
        </p:spPr>
        <p:txBody>
          <a:bodyPr wrap="none" anchor="ctr"/>
          <a:lstStyle/>
          <a:p>
            <a:pPr algn="ctr" eaLnBrk="0" hangingPunct="0">
              <a:defRPr/>
            </a:pPr>
            <a:endParaRPr lang="en-US" sz="1800" b="1"/>
          </a:p>
        </p:txBody>
      </p:sp>
      <p:sp>
        <p:nvSpPr>
          <p:cNvPr id="23559" name="Rectangle 9"/>
          <p:cNvSpPr>
            <a:spLocks noChangeArrowheads="1"/>
          </p:cNvSpPr>
          <p:nvPr/>
        </p:nvSpPr>
        <p:spPr bwMode="auto">
          <a:xfrm>
            <a:off x="2806700" y="1089025"/>
            <a:ext cx="2895600" cy="1339850"/>
          </a:xfrm>
          <a:prstGeom prst="rect">
            <a:avLst/>
          </a:prstGeom>
          <a:noFill/>
          <a:ln w="9525">
            <a:noFill/>
            <a:miter lim="800000"/>
            <a:headEnd/>
            <a:tailEnd/>
          </a:ln>
        </p:spPr>
        <p:txBody>
          <a:bodyPr lIns="92075" tIns="46038" rIns="92075" bIns="46038">
            <a:spAutoFit/>
          </a:bodyPr>
          <a:lstStyle/>
          <a:p>
            <a:pPr algn="ctr" eaLnBrk="0" hangingPunct="0"/>
            <a:r>
              <a:rPr lang="en-US" b="1"/>
              <a:t>Chair, </a:t>
            </a:r>
            <a:r>
              <a:rPr lang="en-US" b="1" u="sng"/>
              <a:t>DOT/RITA</a:t>
            </a:r>
            <a:endParaRPr lang="en-US" sz="1400" b="1" u="sng"/>
          </a:p>
          <a:p>
            <a:pPr algn="ctr" eaLnBrk="0" hangingPunct="0"/>
            <a:r>
              <a:rPr lang="en-US" sz="1000" b="1"/>
              <a:t/>
            </a:r>
            <a:br>
              <a:rPr lang="en-US" sz="1000" b="1"/>
            </a:br>
            <a:r>
              <a:rPr lang="en-US" b="1"/>
              <a:t>Deputy Chair </a:t>
            </a:r>
          </a:p>
          <a:p>
            <a:pPr algn="ctr" eaLnBrk="0" hangingPunct="0"/>
            <a:r>
              <a:rPr lang="en-US" b="1" u="sng"/>
              <a:t>CO, NAVCEN</a:t>
            </a:r>
            <a:endParaRPr lang="en-US" u="sng"/>
          </a:p>
        </p:txBody>
      </p:sp>
      <p:sp>
        <p:nvSpPr>
          <p:cNvPr id="23560" name="Rectangle 10"/>
          <p:cNvSpPr>
            <a:spLocks noChangeArrowheads="1"/>
          </p:cNvSpPr>
          <p:nvPr/>
        </p:nvSpPr>
        <p:spPr bwMode="auto">
          <a:xfrm>
            <a:off x="6362700" y="1644650"/>
            <a:ext cx="2457450" cy="2673350"/>
          </a:xfrm>
          <a:prstGeom prst="rect">
            <a:avLst/>
          </a:prstGeom>
          <a:noFill/>
          <a:ln w="25400">
            <a:solidFill>
              <a:schemeClr val="tx1"/>
            </a:solidFill>
            <a:miter lim="800000"/>
            <a:headEnd/>
            <a:tailEnd/>
          </a:ln>
        </p:spPr>
        <p:txBody>
          <a:bodyPr lIns="92075" tIns="46038" rIns="92075" bIns="46038">
            <a:spAutoFit/>
          </a:bodyPr>
          <a:lstStyle/>
          <a:p>
            <a:pPr eaLnBrk="0" hangingPunct="0"/>
            <a:r>
              <a:rPr lang="en-US" b="1" u="sng"/>
              <a:t>Board</a:t>
            </a:r>
            <a:endParaRPr lang="en-US" b="1"/>
          </a:p>
          <a:p>
            <a:pPr eaLnBrk="0" hangingPunct="0">
              <a:buFont typeface="Arial" charset="0"/>
              <a:buChar char="•"/>
            </a:pPr>
            <a:r>
              <a:rPr lang="en-US" b="1"/>
              <a:t>Aviation</a:t>
            </a:r>
          </a:p>
          <a:p>
            <a:pPr eaLnBrk="0" hangingPunct="0">
              <a:buFont typeface="Arial" charset="0"/>
              <a:buChar char="•"/>
            </a:pPr>
            <a:r>
              <a:rPr lang="en-US" b="1"/>
              <a:t>Land</a:t>
            </a:r>
          </a:p>
          <a:p>
            <a:pPr eaLnBrk="0" hangingPunct="0">
              <a:buFont typeface="Arial" charset="0"/>
              <a:buChar char="•"/>
            </a:pPr>
            <a:r>
              <a:rPr lang="en-US" b="1"/>
              <a:t>Marine</a:t>
            </a:r>
          </a:p>
          <a:p>
            <a:pPr eaLnBrk="0" hangingPunct="0">
              <a:buFont typeface="Arial" charset="0"/>
              <a:buChar char="•"/>
            </a:pPr>
            <a:r>
              <a:rPr lang="en-US" b="1"/>
              <a:t>State</a:t>
            </a:r>
          </a:p>
          <a:p>
            <a:pPr eaLnBrk="0" hangingPunct="0">
              <a:buFont typeface="Arial" charset="0"/>
              <a:buChar char="•"/>
            </a:pPr>
            <a:r>
              <a:rPr lang="en-US" b="1"/>
              <a:t>Subcommittee</a:t>
            </a:r>
          </a:p>
          <a:p>
            <a:pPr eaLnBrk="0" hangingPunct="0"/>
            <a:r>
              <a:rPr lang="en-US" b="1"/>
              <a:t> Chairs</a:t>
            </a:r>
          </a:p>
        </p:txBody>
      </p:sp>
      <p:sp>
        <p:nvSpPr>
          <p:cNvPr id="23561" name="Rectangle 11"/>
          <p:cNvSpPr>
            <a:spLocks noChangeArrowheads="1"/>
          </p:cNvSpPr>
          <p:nvPr/>
        </p:nvSpPr>
        <p:spPr bwMode="auto">
          <a:xfrm>
            <a:off x="3719513" y="3575050"/>
            <a:ext cx="2198687" cy="822325"/>
          </a:xfrm>
          <a:prstGeom prst="rect">
            <a:avLst/>
          </a:prstGeom>
          <a:noFill/>
          <a:ln w="9525">
            <a:noFill/>
            <a:miter lim="800000"/>
            <a:headEnd/>
            <a:tailEnd/>
          </a:ln>
        </p:spPr>
        <p:txBody>
          <a:bodyPr lIns="92075" tIns="46038" rIns="92075" bIns="46038">
            <a:spAutoFit/>
          </a:bodyPr>
          <a:lstStyle/>
          <a:p>
            <a:pPr algn="ctr" eaLnBrk="0" hangingPunct="0"/>
            <a:r>
              <a:rPr lang="en-US" b="1"/>
              <a:t>General</a:t>
            </a:r>
          </a:p>
          <a:p>
            <a:pPr algn="ctr" eaLnBrk="0" hangingPunct="0"/>
            <a:r>
              <a:rPr lang="en-US" b="1"/>
              <a:t>Membership</a:t>
            </a:r>
            <a:endParaRPr lang="en-US"/>
          </a:p>
        </p:txBody>
      </p:sp>
      <p:sp>
        <p:nvSpPr>
          <p:cNvPr id="23562" name="Text Box 13"/>
          <p:cNvSpPr txBox="1">
            <a:spLocks noChangeArrowheads="1"/>
          </p:cNvSpPr>
          <p:nvPr/>
        </p:nvSpPr>
        <p:spPr bwMode="auto">
          <a:xfrm>
            <a:off x="2603500" y="2570163"/>
            <a:ext cx="3319463" cy="822325"/>
          </a:xfrm>
          <a:prstGeom prst="rect">
            <a:avLst/>
          </a:prstGeom>
          <a:noFill/>
          <a:ln w="12700">
            <a:noFill/>
            <a:miter lim="800000"/>
            <a:headEnd type="none" w="sm" len="sm"/>
            <a:tailEnd type="none" w="sm" len="sm"/>
          </a:ln>
        </p:spPr>
        <p:txBody>
          <a:bodyPr>
            <a:spAutoFit/>
          </a:bodyPr>
          <a:lstStyle/>
          <a:p>
            <a:pPr algn="ctr" eaLnBrk="0" hangingPunct="0"/>
            <a:r>
              <a:rPr lang="en-US" b="1"/>
              <a:t>Intl. Deputy Chair </a:t>
            </a:r>
          </a:p>
          <a:p>
            <a:pPr algn="ctr" eaLnBrk="0" hangingPunct="0"/>
            <a:endParaRPr lang="en-US" b="1"/>
          </a:p>
        </p:txBody>
      </p:sp>
      <p:sp>
        <p:nvSpPr>
          <p:cNvPr id="23563" name="Line 14"/>
          <p:cNvSpPr>
            <a:spLocks noChangeShapeType="1"/>
          </p:cNvSpPr>
          <p:nvPr/>
        </p:nvSpPr>
        <p:spPr bwMode="auto">
          <a:xfrm>
            <a:off x="4787900" y="3392488"/>
            <a:ext cx="3175" cy="168275"/>
          </a:xfrm>
          <a:prstGeom prst="line">
            <a:avLst/>
          </a:prstGeom>
          <a:noFill/>
          <a:ln w="28575">
            <a:solidFill>
              <a:schemeClr val="tx1"/>
            </a:solidFill>
            <a:round/>
            <a:headEnd type="none" w="sm" len="sm"/>
            <a:tailEnd type="none" w="sm" len="sm"/>
          </a:ln>
        </p:spPr>
        <p:txBody>
          <a:bodyPr/>
          <a:lstStyle/>
          <a:p>
            <a:endParaRPr lang="en-US"/>
          </a:p>
        </p:txBody>
      </p:sp>
      <p:sp>
        <p:nvSpPr>
          <p:cNvPr id="23564" name="Line 16"/>
          <p:cNvSpPr>
            <a:spLocks noChangeShapeType="1"/>
          </p:cNvSpPr>
          <p:nvPr/>
        </p:nvSpPr>
        <p:spPr bwMode="auto">
          <a:xfrm>
            <a:off x="2120900" y="3392488"/>
            <a:ext cx="2667000" cy="0"/>
          </a:xfrm>
          <a:prstGeom prst="line">
            <a:avLst/>
          </a:prstGeom>
          <a:noFill/>
          <a:ln w="25400">
            <a:solidFill>
              <a:schemeClr val="tx1"/>
            </a:solidFill>
            <a:round/>
            <a:headEnd type="none" w="sm" len="sm"/>
            <a:tailEnd type="none" w="sm" len="sm"/>
          </a:ln>
        </p:spPr>
        <p:txBody>
          <a:bodyPr/>
          <a:lstStyle/>
          <a:p>
            <a:endParaRPr lang="en-US"/>
          </a:p>
        </p:txBody>
      </p:sp>
      <p:sp>
        <p:nvSpPr>
          <p:cNvPr id="23565" name="Line 17"/>
          <p:cNvSpPr>
            <a:spLocks noChangeShapeType="1"/>
          </p:cNvSpPr>
          <p:nvPr/>
        </p:nvSpPr>
        <p:spPr bwMode="auto">
          <a:xfrm>
            <a:off x="2120900" y="3392488"/>
            <a:ext cx="3175" cy="155575"/>
          </a:xfrm>
          <a:prstGeom prst="line">
            <a:avLst/>
          </a:prstGeom>
          <a:noFill/>
          <a:ln w="25400">
            <a:solidFill>
              <a:schemeClr val="tx1"/>
            </a:solidFill>
            <a:round/>
            <a:headEnd type="none" w="sm" len="sm"/>
            <a:tailEnd type="none" w="sm" len="sm"/>
          </a:ln>
        </p:spPr>
        <p:txBody>
          <a:bodyPr/>
          <a:lstStyle/>
          <a:p>
            <a:endParaRPr lang="en-US"/>
          </a:p>
        </p:txBody>
      </p:sp>
      <p:sp>
        <p:nvSpPr>
          <p:cNvPr id="73746" name="Line 18"/>
          <p:cNvSpPr>
            <a:spLocks noChangeShapeType="1"/>
          </p:cNvSpPr>
          <p:nvPr/>
        </p:nvSpPr>
        <p:spPr bwMode="auto">
          <a:xfrm>
            <a:off x="4787900" y="3392488"/>
            <a:ext cx="1574800" cy="3175"/>
          </a:xfrm>
          <a:prstGeom prst="line">
            <a:avLst/>
          </a:prstGeom>
          <a:ln w="25400">
            <a:headEnd type="none" w="sm" len="sm"/>
            <a:tailEnd type="none" w="sm" len="sm"/>
          </a:ln>
        </p:spPr>
        <p:style>
          <a:lnRef idx="1">
            <a:schemeClr val="accent4"/>
          </a:lnRef>
          <a:fillRef idx="0">
            <a:schemeClr val="accent4"/>
          </a:fillRef>
          <a:effectRef idx="0">
            <a:schemeClr val="accent4"/>
          </a:effectRef>
          <a:fontRef idx="minor">
            <a:schemeClr val="tx1"/>
          </a:fontRef>
        </p:style>
        <p:txBody>
          <a:bodyPr/>
          <a:lstStyle/>
          <a:p>
            <a:pPr>
              <a:defRPr/>
            </a:pPr>
            <a:endParaRPr lang="en-US"/>
          </a:p>
        </p:txBody>
      </p:sp>
      <p:sp>
        <p:nvSpPr>
          <p:cNvPr id="23567" name="Rectangle 12"/>
          <p:cNvSpPr>
            <a:spLocks noChangeArrowheads="1"/>
          </p:cNvSpPr>
          <p:nvPr/>
        </p:nvSpPr>
        <p:spPr bwMode="auto">
          <a:xfrm>
            <a:off x="330200" y="3632200"/>
            <a:ext cx="3048000" cy="2101850"/>
          </a:xfrm>
          <a:prstGeom prst="rect">
            <a:avLst/>
          </a:prstGeom>
          <a:noFill/>
          <a:ln w="9525">
            <a:noFill/>
            <a:miter lim="800000"/>
            <a:headEnd/>
            <a:tailEnd/>
          </a:ln>
        </p:spPr>
        <p:txBody>
          <a:bodyPr lIns="92075" tIns="46038" rIns="92075" bIns="46038">
            <a:spAutoFit/>
          </a:bodyPr>
          <a:lstStyle/>
          <a:p>
            <a:pPr eaLnBrk="0" hangingPunct="0"/>
            <a:r>
              <a:rPr lang="en-US" sz="2200" b="1" u="sng"/>
              <a:t>Subcommittees</a:t>
            </a:r>
          </a:p>
          <a:p>
            <a:pPr eaLnBrk="0" hangingPunct="0">
              <a:buFontTx/>
              <a:buChar char="•"/>
            </a:pPr>
            <a:r>
              <a:rPr lang="en-US" sz="2200" b="1"/>
              <a:t>International </a:t>
            </a:r>
          </a:p>
          <a:p>
            <a:pPr eaLnBrk="0" hangingPunct="0">
              <a:buFontTx/>
              <a:buChar char="•"/>
            </a:pPr>
            <a:r>
              <a:rPr lang="en-US" sz="2200" b="1"/>
              <a:t>Timing </a:t>
            </a:r>
          </a:p>
          <a:p>
            <a:pPr eaLnBrk="0" hangingPunct="0">
              <a:buFontTx/>
              <a:buChar char="•"/>
            </a:pPr>
            <a:r>
              <a:rPr lang="en-US" sz="2200" b="1"/>
              <a:t>U.S. States &amp;Localities</a:t>
            </a:r>
          </a:p>
          <a:p>
            <a:pPr eaLnBrk="0" hangingPunct="0">
              <a:buFontTx/>
              <a:buChar char="•"/>
            </a:pPr>
            <a:r>
              <a:rPr lang="en-US" sz="2200" b="1"/>
              <a:t>Surveying, Mapping, and Geo-Sciences</a:t>
            </a:r>
            <a:r>
              <a:rPr lang="en-US" sz="2000" b="1"/>
              <a:t> </a:t>
            </a:r>
            <a:endParaRPr lang="en-US" sz="2200" b="1"/>
          </a:p>
        </p:txBody>
      </p:sp>
      <p:sp>
        <p:nvSpPr>
          <p:cNvPr id="23568" name="Line 21"/>
          <p:cNvSpPr>
            <a:spLocks noChangeShapeType="1"/>
          </p:cNvSpPr>
          <p:nvPr/>
        </p:nvSpPr>
        <p:spPr bwMode="auto">
          <a:xfrm>
            <a:off x="4305300" y="3073400"/>
            <a:ext cx="0" cy="304800"/>
          </a:xfrm>
          <a:prstGeom prst="line">
            <a:avLst/>
          </a:prstGeom>
          <a:noFill/>
          <a:ln w="28575">
            <a:solidFill>
              <a:schemeClr val="tx1"/>
            </a:solidFill>
            <a:round/>
            <a:headEnd type="none" w="sm" len="sm"/>
            <a:tailEnd type="none" w="sm" len="sm"/>
          </a:ln>
        </p:spPr>
        <p:txBody>
          <a:bodyPr/>
          <a:lstStyle/>
          <a:p>
            <a:endParaRPr lang="en-US"/>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pPr>
              <a:defRPr/>
            </a:pPr>
            <a:fld id="{C4AD3B35-CF47-42C7-AD55-D262BF5D6B46}" type="slidenum">
              <a:rPr lang="en-US"/>
              <a:pPr>
                <a:defRPr/>
              </a:pPr>
              <a:t>6</a:t>
            </a:fld>
            <a:endParaRPr lang="en-US"/>
          </a:p>
        </p:txBody>
      </p:sp>
      <p:sp>
        <p:nvSpPr>
          <p:cNvPr id="25602" name="Rectangle 2"/>
          <p:cNvSpPr>
            <a:spLocks noGrp="1" noChangeArrowheads="1"/>
          </p:cNvSpPr>
          <p:nvPr>
            <p:ph type="body" idx="1"/>
          </p:nvPr>
        </p:nvSpPr>
        <p:spPr>
          <a:xfrm>
            <a:off x="933450" y="857250"/>
            <a:ext cx="7116763" cy="4781550"/>
          </a:xfrm>
        </p:spPr>
        <p:txBody>
          <a:bodyPr/>
          <a:lstStyle/>
          <a:p>
            <a:pPr marL="0" indent="0" eaLnBrk="1" hangingPunct="1"/>
            <a:endParaRPr lang="en-US" smtClean="0">
              <a:solidFill>
                <a:schemeClr val="tx2"/>
              </a:solidFill>
            </a:endParaRPr>
          </a:p>
          <a:p>
            <a:pPr marL="0" indent="0" eaLnBrk="1" hangingPunct="1"/>
            <a:r>
              <a:rPr lang="en-US" smtClean="0">
                <a:solidFill>
                  <a:schemeClr val="tx2"/>
                </a:solidFill>
              </a:rPr>
              <a:t>900 Members:  U.S. Federal, State, Public, Non-U.S., Industry, Universities, 59 Nations</a:t>
            </a:r>
          </a:p>
          <a:p>
            <a:pPr marL="0" indent="0" eaLnBrk="1" hangingPunct="1"/>
            <a:endParaRPr lang="en-US" sz="1000" smtClean="0">
              <a:solidFill>
                <a:schemeClr val="tx2"/>
              </a:solidFill>
            </a:endParaRPr>
          </a:p>
          <a:p>
            <a:pPr marL="0" indent="0" eaLnBrk="1" hangingPunct="1"/>
            <a:r>
              <a:rPr lang="en-US" smtClean="0">
                <a:solidFill>
                  <a:schemeClr val="tx2"/>
                </a:solidFill>
              </a:rPr>
              <a:t>Meets once a year in plenary session and once in an international session</a:t>
            </a:r>
          </a:p>
          <a:p>
            <a:pPr marL="0" indent="0" eaLnBrk="1" hangingPunct="1"/>
            <a:endParaRPr lang="en-US" smtClean="0">
              <a:solidFill>
                <a:schemeClr val="tx2"/>
              </a:solidFill>
            </a:endParaRPr>
          </a:p>
          <a:p>
            <a:pPr marL="0" indent="0" eaLnBrk="1" hangingPunct="1"/>
            <a:r>
              <a:rPr lang="en-US" smtClean="0">
                <a:solidFill>
                  <a:schemeClr val="tx2"/>
                </a:solidFill>
              </a:rPr>
              <a:t>Subcommittees:</a:t>
            </a:r>
            <a:r>
              <a:rPr lang="en-US" sz="2000" smtClean="0">
                <a:solidFill>
                  <a:schemeClr val="tx2"/>
                </a:solidFill>
              </a:rPr>
              <a:t>  </a:t>
            </a:r>
          </a:p>
          <a:p>
            <a:pPr marL="0" indent="0" eaLnBrk="1" hangingPunct="1"/>
            <a:endParaRPr lang="en-US" sz="1000" smtClean="0">
              <a:solidFill>
                <a:schemeClr val="tx2"/>
              </a:solidFill>
            </a:endParaRPr>
          </a:p>
          <a:p>
            <a:pPr marL="520700" lvl="1" indent="-173038" eaLnBrk="1" hangingPunct="1"/>
            <a:r>
              <a:rPr lang="en-US" smtClean="0">
                <a:solidFill>
                  <a:schemeClr val="tx2"/>
                </a:solidFill>
              </a:rPr>
              <a:t>International</a:t>
            </a:r>
          </a:p>
          <a:p>
            <a:pPr marL="520700" lvl="1" indent="-173038" eaLnBrk="1" hangingPunct="1"/>
            <a:r>
              <a:rPr lang="en-US" smtClean="0">
                <a:solidFill>
                  <a:schemeClr val="tx2"/>
                </a:solidFill>
              </a:rPr>
              <a:t>Timing </a:t>
            </a:r>
          </a:p>
          <a:p>
            <a:pPr marL="520700" lvl="1" indent="-173038" eaLnBrk="1" hangingPunct="1"/>
            <a:r>
              <a:rPr lang="en-US" smtClean="0">
                <a:solidFill>
                  <a:schemeClr val="tx2"/>
                </a:solidFill>
              </a:rPr>
              <a:t>U.S. States and Localities</a:t>
            </a:r>
          </a:p>
          <a:p>
            <a:pPr marL="520700" lvl="1" indent="-173038" eaLnBrk="1" hangingPunct="1"/>
            <a:r>
              <a:rPr lang="en-US" smtClean="0"/>
              <a:t>Surveying, Mapping, and Geo-Sciences </a:t>
            </a:r>
          </a:p>
          <a:p>
            <a:pPr marL="520700" lvl="1" indent="-173038" eaLnBrk="1" hangingPunct="1"/>
            <a:endParaRPr lang="en-US" smtClean="0">
              <a:solidFill>
                <a:schemeClr val="tx2"/>
              </a:solidFill>
            </a:endParaRPr>
          </a:p>
        </p:txBody>
      </p:sp>
      <p:sp>
        <p:nvSpPr>
          <p:cNvPr id="25603" name="Rectangle 3"/>
          <p:cNvSpPr>
            <a:spLocks noGrp="1" noChangeArrowheads="1"/>
          </p:cNvSpPr>
          <p:nvPr>
            <p:ph type="title"/>
          </p:nvPr>
        </p:nvSpPr>
        <p:spPr>
          <a:xfrm>
            <a:off x="528638" y="312738"/>
            <a:ext cx="7431087" cy="1050925"/>
          </a:xfrm>
        </p:spPr>
        <p:txBody>
          <a:bodyPr anchor="t"/>
          <a:lstStyle/>
          <a:p>
            <a:pPr eaLnBrk="1" hangingPunct="1">
              <a:lnSpc>
                <a:spcPct val="85000"/>
              </a:lnSpc>
            </a:pPr>
            <a:r>
              <a:rPr lang="en-US" sz="3600" smtClean="0"/>
              <a:t>Civil GPS Service Interface Committee</a:t>
            </a:r>
          </a:p>
        </p:txBody>
      </p:sp>
      <p:sp>
        <p:nvSpPr>
          <p:cNvPr id="25604" name="Rectangle 4"/>
          <p:cNvSpPr>
            <a:spLocks noChangeArrowheads="1"/>
          </p:cNvSpPr>
          <p:nvPr/>
        </p:nvSpPr>
        <p:spPr bwMode="auto">
          <a:xfrm>
            <a:off x="330200" y="863600"/>
            <a:ext cx="7670800" cy="1050925"/>
          </a:xfrm>
          <a:prstGeom prst="rect">
            <a:avLst/>
          </a:prstGeom>
          <a:noFill/>
          <a:ln w="9525">
            <a:noFill/>
            <a:miter lim="800000"/>
            <a:headEnd/>
            <a:tailEnd/>
          </a:ln>
        </p:spPr>
        <p:txBody>
          <a:bodyPr/>
          <a:lstStyle/>
          <a:p>
            <a:pPr eaLnBrk="0" hangingPunct="0">
              <a:lnSpc>
                <a:spcPct val="85000"/>
              </a:lnSpc>
            </a:pPr>
            <a:endParaRPr lang="en-US" sz="2200">
              <a:solidFill>
                <a:srgbClr val="333333"/>
              </a:solidFill>
              <a:latin typeface="Arial"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pPr>
              <a:defRPr/>
            </a:pPr>
            <a:fld id="{004EBFF7-0808-4DCF-A513-B581373545E8}" type="slidenum">
              <a:rPr lang="en-US"/>
              <a:pPr>
                <a:defRPr/>
              </a:pPr>
              <a:t>7</a:t>
            </a:fld>
            <a:endParaRPr lang="en-US"/>
          </a:p>
        </p:txBody>
      </p:sp>
      <p:sp>
        <p:nvSpPr>
          <p:cNvPr id="27650" name="Rectangle 2"/>
          <p:cNvSpPr>
            <a:spLocks noGrp="1" noChangeArrowheads="1"/>
          </p:cNvSpPr>
          <p:nvPr>
            <p:ph type="body" idx="1"/>
          </p:nvPr>
        </p:nvSpPr>
        <p:spPr>
          <a:xfrm>
            <a:off x="942975" y="1152525"/>
            <a:ext cx="7116763" cy="4552950"/>
          </a:xfrm>
        </p:spPr>
        <p:txBody>
          <a:bodyPr/>
          <a:lstStyle/>
          <a:p>
            <a:pPr marL="173038" indent="-173038" eaLnBrk="1" hangingPunct="1">
              <a:buFontTx/>
              <a:buChar char="•"/>
            </a:pPr>
            <a:endParaRPr lang="en-US" smtClean="0"/>
          </a:p>
          <a:p>
            <a:pPr marL="173038" indent="-173038" eaLnBrk="1" hangingPunct="1">
              <a:buFontTx/>
              <a:buChar char="•"/>
            </a:pPr>
            <a:r>
              <a:rPr lang="en-US" smtClean="0"/>
              <a:t>Represent civil interests in GPS management and operations decisions</a:t>
            </a:r>
          </a:p>
          <a:p>
            <a:pPr marL="173038" indent="-173038" eaLnBrk="1" hangingPunct="1"/>
            <a:endParaRPr lang="en-US" smtClean="0"/>
          </a:p>
          <a:p>
            <a:pPr marL="173038" indent="-173038" eaLnBrk="1" hangingPunct="1">
              <a:buFontTx/>
              <a:buChar char="•"/>
            </a:pPr>
            <a:r>
              <a:rPr lang="en-US" smtClean="0"/>
              <a:t>Collect civil user requirements for GPS</a:t>
            </a:r>
          </a:p>
          <a:p>
            <a:pPr marL="173038" indent="-173038" eaLnBrk="1" hangingPunct="1"/>
            <a:endParaRPr lang="en-US" smtClean="0"/>
          </a:p>
          <a:p>
            <a:pPr marL="173038" indent="-173038" eaLnBrk="1" hangingPunct="1">
              <a:buFontTx/>
              <a:buChar char="•"/>
            </a:pPr>
            <a:r>
              <a:rPr lang="en-US" smtClean="0"/>
              <a:t>Collect information from users of GPS </a:t>
            </a:r>
          </a:p>
          <a:p>
            <a:pPr marL="173038" indent="-173038" eaLnBrk="1" hangingPunct="1"/>
            <a:endParaRPr lang="en-US" smtClean="0"/>
          </a:p>
          <a:p>
            <a:pPr marL="173038" indent="-173038" eaLnBrk="1" hangingPunct="1">
              <a:buFontTx/>
              <a:buChar char="•"/>
            </a:pPr>
            <a:r>
              <a:rPr lang="en-US" smtClean="0"/>
              <a:t>Support U.S. Space-Based PNT Policy</a:t>
            </a:r>
          </a:p>
        </p:txBody>
      </p:sp>
      <p:sp>
        <p:nvSpPr>
          <p:cNvPr id="27651" name="Rectangle 3"/>
          <p:cNvSpPr>
            <a:spLocks noGrp="1" noChangeArrowheads="1"/>
          </p:cNvSpPr>
          <p:nvPr>
            <p:ph type="title"/>
          </p:nvPr>
        </p:nvSpPr>
        <p:spPr>
          <a:xfrm>
            <a:off x="419100" y="280988"/>
            <a:ext cx="7650163" cy="1050925"/>
          </a:xfrm>
        </p:spPr>
        <p:txBody>
          <a:bodyPr anchor="t"/>
          <a:lstStyle/>
          <a:p>
            <a:pPr eaLnBrk="1" hangingPunct="1">
              <a:lnSpc>
                <a:spcPct val="85000"/>
              </a:lnSpc>
            </a:pPr>
            <a:r>
              <a:rPr lang="en-US" sz="3200" smtClean="0"/>
              <a:t>Civil GPS Service Interface Committee </a:t>
            </a:r>
          </a:p>
        </p:txBody>
      </p:sp>
      <p:sp>
        <p:nvSpPr>
          <p:cNvPr id="27652" name="Rectangle 4"/>
          <p:cNvSpPr>
            <a:spLocks noChangeArrowheads="1"/>
          </p:cNvSpPr>
          <p:nvPr/>
        </p:nvSpPr>
        <p:spPr bwMode="auto">
          <a:xfrm>
            <a:off x="330200" y="863600"/>
            <a:ext cx="7670800" cy="1050925"/>
          </a:xfrm>
          <a:prstGeom prst="rect">
            <a:avLst/>
          </a:prstGeom>
          <a:noFill/>
          <a:ln w="9525">
            <a:noFill/>
            <a:miter lim="800000"/>
            <a:headEnd/>
            <a:tailEnd/>
          </a:ln>
        </p:spPr>
        <p:txBody>
          <a:bodyPr/>
          <a:lstStyle/>
          <a:p>
            <a:pPr eaLnBrk="0" hangingPunct="0">
              <a:lnSpc>
                <a:spcPct val="85000"/>
              </a:lnSpc>
            </a:pPr>
            <a:endParaRPr lang="en-US" sz="2200">
              <a:solidFill>
                <a:srgbClr val="333333"/>
              </a:solidFill>
              <a:latin typeface="Arial"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lide Number Placeholder 3"/>
          <p:cNvSpPr>
            <a:spLocks noGrp="1"/>
          </p:cNvSpPr>
          <p:nvPr>
            <p:ph type="sldNum" sz="quarter" idx="10"/>
          </p:nvPr>
        </p:nvSpPr>
        <p:spPr/>
        <p:txBody>
          <a:bodyPr/>
          <a:lstStyle/>
          <a:p>
            <a:pPr>
              <a:defRPr/>
            </a:pPr>
            <a:fld id="{4C35B3F3-526D-4958-93ED-37AB290828CF}" type="slidenum">
              <a:rPr lang="en-US"/>
              <a:pPr>
                <a:defRPr/>
              </a:pPr>
              <a:t>8</a:t>
            </a:fld>
            <a:endParaRPr lang="en-US"/>
          </a:p>
        </p:txBody>
      </p:sp>
      <p:sp>
        <p:nvSpPr>
          <p:cNvPr id="2052" name="Rectangle 4"/>
          <p:cNvSpPr>
            <a:spLocks noChangeArrowheads="1"/>
          </p:cNvSpPr>
          <p:nvPr/>
        </p:nvSpPr>
        <p:spPr bwMode="auto">
          <a:xfrm>
            <a:off x="330200" y="863600"/>
            <a:ext cx="7670800" cy="1050925"/>
          </a:xfrm>
          <a:prstGeom prst="rect">
            <a:avLst/>
          </a:prstGeom>
          <a:noFill/>
          <a:ln w="9525">
            <a:noFill/>
            <a:miter lim="800000"/>
            <a:headEnd/>
            <a:tailEnd/>
          </a:ln>
        </p:spPr>
        <p:txBody>
          <a:bodyPr/>
          <a:lstStyle/>
          <a:p>
            <a:pPr eaLnBrk="0" hangingPunct="0">
              <a:lnSpc>
                <a:spcPct val="85000"/>
              </a:lnSpc>
            </a:pPr>
            <a:endParaRPr lang="en-US" sz="2200">
              <a:solidFill>
                <a:srgbClr val="333333"/>
              </a:solidFill>
              <a:latin typeface="Arial" charset="0"/>
            </a:endParaRPr>
          </a:p>
        </p:txBody>
      </p:sp>
      <p:grpSp>
        <p:nvGrpSpPr>
          <p:cNvPr id="2053" name="Group 6"/>
          <p:cNvGrpSpPr>
            <a:grpSpLocks/>
          </p:cNvGrpSpPr>
          <p:nvPr/>
        </p:nvGrpSpPr>
        <p:grpSpPr bwMode="auto">
          <a:xfrm>
            <a:off x="1463675" y="1543050"/>
            <a:ext cx="5221288" cy="4656138"/>
            <a:chOff x="1118" y="1244"/>
            <a:chExt cx="3289" cy="2933"/>
          </a:xfrm>
        </p:grpSpPr>
        <p:graphicFrame>
          <p:nvGraphicFramePr>
            <p:cNvPr id="2050" name="Object 7"/>
            <p:cNvGraphicFramePr>
              <a:graphicFrameLocks/>
            </p:cNvGraphicFramePr>
            <p:nvPr/>
          </p:nvGraphicFramePr>
          <p:xfrm>
            <a:off x="1355" y="1244"/>
            <a:ext cx="3052" cy="2470"/>
          </p:xfrm>
          <a:graphic>
            <a:graphicData uri="http://schemas.openxmlformats.org/presentationml/2006/ole">
              <p:oleObj spid="_x0000_s2050" name="Clip" r:id="rId4" imgW="3657600" imgH="2962080" progId="">
                <p:embed/>
              </p:oleObj>
            </a:graphicData>
          </a:graphic>
        </p:graphicFrame>
        <p:sp>
          <p:nvSpPr>
            <p:cNvPr id="21512" name="Text Box 8"/>
            <p:cNvSpPr txBox="1">
              <a:spLocks noChangeArrowheads="1"/>
            </p:cNvSpPr>
            <p:nvPr/>
          </p:nvSpPr>
          <p:spPr bwMode="auto">
            <a:xfrm>
              <a:off x="1118" y="3850"/>
              <a:ext cx="116" cy="327"/>
            </a:xfrm>
            <a:prstGeom prst="rect">
              <a:avLst/>
            </a:prstGeom>
            <a:noFill/>
            <a:ln w="12700">
              <a:noFill/>
              <a:miter lim="800000"/>
              <a:headEnd type="none" w="sm" len="sm"/>
              <a:tailEnd type="none" w="sm" len="sm"/>
            </a:ln>
            <a:effectLst/>
          </p:spPr>
          <p:txBody>
            <a:bodyPr wrap="none">
              <a:spAutoFit/>
            </a:bodyPr>
            <a:lstStyle/>
            <a:p>
              <a:pPr eaLnBrk="0" hangingPunct="0">
                <a:defRPr/>
              </a:pPr>
              <a:endParaRPr lang="en-US" sz="2800" b="1">
                <a:solidFill>
                  <a:schemeClr val="bg2"/>
                </a:solidFill>
                <a:effectLst>
                  <a:outerShdw blurRad="38100" dist="38100" dir="2700000" algn="tl">
                    <a:srgbClr val="C0C0C0"/>
                  </a:outerShdw>
                </a:effectLst>
                <a:latin typeface="Arial" charset="0"/>
              </a:endParaRPr>
            </a:p>
          </p:txBody>
        </p:sp>
        <p:grpSp>
          <p:nvGrpSpPr>
            <p:cNvPr id="2059" name="Group 9"/>
            <p:cNvGrpSpPr>
              <a:grpSpLocks/>
            </p:cNvGrpSpPr>
            <p:nvPr/>
          </p:nvGrpSpPr>
          <p:grpSpPr bwMode="auto">
            <a:xfrm>
              <a:off x="2163" y="2488"/>
              <a:ext cx="1478" cy="1111"/>
              <a:chOff x="2163" y="2488"/>
              <a:chExt cx="1478" cy="1111"/>
            </a:xfrm>
          </p:grpSpPr>
          <p:sp>
            <p:nvSpPr>
              <p:cNvPr id="21514" name="Rectangle 10"/>
              <p:cNvSpPr>
                <a:spLocks noChangeArrowheads="1"/>
              </p:cNvSpPr>
              <p:nvPr/>
            </p:nvSpPr>
            <p:spPr bwMode="auto">
              <a:xfrm>
                <a:off x="2163" y="2488"/>
                <a:ext cx="579" cy="442"/>
              </a:xfrm>
              <a:prstGeom prst="rect">
                <a:avLst/>
              </a:prstGeom>
              <a:noFill/>
              <a:ln w="9525">
                <a:noFill/>
                <a:miter lim="800000"/>
                <a:headEnd/>
                <a:tailEnd/>
              </a:ln>
              <a:effectLst/>
            </p:spPr>
            <p:txBody>
              <a:bodyPr wrap="none" lIns="92075" tIns="46038" rIns="92075" bIns="46038">
                <a:spAutoFit/>
              </a:bodyPr>
              <a:lstStyle/>
              <a:p>
                <a:pPr algn="ctr" eaLnBrk="0" hangingPunct="0">
                  <a:defRPr/>
                </a:pPr>
                <a:r>
                  <a:rPr lang="en-US" sz="2000" b="1">
                    <a:solidFill>
                      <a:srgbClr val="FFFF66"/>
                    </a:solidFill>
                    <a:effectLst>
                      <a:outerShdw blurRad="38100" dist="38100" dir="2700000" algn="tl">
                        <a:srgbClr val="C0C0C0"/>
                      </a:outerShdw>
                    </a:effectLst>
                    <a:latin typeface="Arial" charset="0"/>
                  </a:rPr>
                  <a:t>USCG</a:t>
                </a:r>
              </a:p>
              <a:p>
                <a:pPr algn="ctr" eaLnBrk="0" hangingPunct="0">
                  <a:defRPr/>
                </a:pPr>
                <a:r>
                  <a:rPr lang="en-US" sz="2000" b="1">
                    <a:solidFill>
                      <a:srgbClr val="FFFF66"/>
                    </a:solidFill>
                    <a:effectLst>
                      <a:outerShdw blurRad="38100" dist="38100" dir="2700000" algn="tl">
                        <a:srgbClr val="C0C0C0"/>
                      </a:outerShdw>
                    </a:effectLst>
                    <a:latin typeface="Arial" charset="0"/>
                  </a:rPr>
                  <a:t>NIS</a:t>
                </a:r>
              </a:p>
            </p:txBody>
          </p:sp>
          <p:sp>
            <p:nvSpPr>
              <p:cNvPr id="21515" name="Rectangle 11"/>
              <p:cNvSpPr>
                <a:spLocks noChangeArrowheads="1"/>
              </p:cNvSpPr>
              <p:nvPr/>
            </p:nvSpPr>
            <p:spPr bwMode="auto">
              <a:xfrm>
                <a:off x="3053" y="2488"/>
                <a:ext cx="588" cy="442"/>
              </a:xfrm>
              <a:prstGeom prst="rect">
                <a:avLst/>
              </a:prstGeom>
              <a:noFill/>
              <a:ln w="9525">
                <a:noFill/>
                <a:miter lim="800000"/>
                <a:headEnd/>
                <a:tailEnd/>
              </a:ln>
              <a:effectLst/>
            </p:spPr>
            <p:txBody>
              <a:bodyPr wrap="none" lIns="92075" tIns="46038" rIns="92075" bIns="46038">
                <a:spAutoFit/>
              </a:bodyPr>
              <a:lstStyle/>
              <a:p>
                <a:pPr algn="ctr" eaLnBrk="0" hangingPunct="0">
                  <a:defRPr/>
                </a:pPr>
                <a:r>
                  <a:rPr lang="en-US" sz="2000" b="1">
                    <a:solidFill>
                      <a:srgbClr val="FFFF66"/>
                    </a:solidFill>
                    <a:effectLst>
                      <a:outerShdw blurRad="38100" dist="38100" dir="2700000" algn="tl">
                        <a:srgbClr val="C0C0C0"/>
                      </a:outerShdw>
                    </a:effectLst>
                    <a:latin typeface="Arial" charset="0"/>
                  </a:rPr>
                  <a:t>FAA</a:t>
                </a:r>
              </a:p>
              <a:p>
                <a:pPr algn="ctr" eaLnBrk="0" hangingPunct="0">
                  <a:defRPr/>
                </a:pPr>
                <a:r>
                  <a:rPr lang="en-US" sz="2000" b="1">
                    <a:solidFill>
                      <a:srgbClr val="FFFF66"/>
                    </a:solidFill>
                    <a:effectLst>
                      <a:outerShdw blurRad="38100" dist="38100" dir="2700000" algn="tl">
                        <a:srgbClr val="C0C0C0"/>
                      </a:outerShdw>
                    </a:effectLst>
                    <a:latin typeface="Arial" charset="0"/>
                  </a:rPr>
                  <a:t>NOCC</a:t>
                </a:r>
              </a:p>
            </p:txBody>
          </p:sp>
          <p:sp>
            <p:nvSpPr>
              <p:cNvPr id="21516" name="Rectangle 12"/>
              <p:cNvSpPr>
                <a:spLocks noChangeArrowheads="1"/>
              </p:cNvSpPr>
              <p:nvPr/>
            </p:nvSpPr>
            <p:spPr bwMode="auto">
              <a:xfrm>
                <a:off x="2534" y="3157"/>
                <a:ext cx="694" cy="442"/>
              </a:xfrm>
              <a:prstGeom prst="rect">
                <a:avLst/>
              </a:prstGeom>
              <a:noFill/>
              <a:ln w="9525">
                <a:noFill/>
                <a:miter lim="800000"/>
                <a:headEnd/>
                <a:tailEnd/>
              </a:ln>
              <a:effectLst/>
            </p:spPr>
            <p:txBody>
              <a:bodyPr wrap="none" lIns="92075" tIns="46038" rIns="92075" bIns="46038">
                <a:spAutoFit/>
              </a:bodyPr>
              <a:lstStyle/>
              <a:p>
                <a:pPr algn="ctr" eaLnBrk="0" hangingPunct="0">
                  <a:defRPr/>
                </a:pPr>
                <a:r>
                  <a:rPr lang="en-US" sz="2000" b="1" dirty="0">
                    <a:solidFill>
                      <a:srgbClr val="FFFF66"/>
                    </a:solidFill>
                    <a:effectLst>
                      <a:outerShdw blurRad="38100" dist="38100" dir="2700000" algn="tl">
                        <a:srgbClr val="C0C0C0"/>
                      </a:outerShdw>
                    </a:effectLst>
                    <a:latin typeface="Arial" charset="0"/>
                  </a:rPr>
                  <a:t>AFSPC</a:t>
                </a:r>
              </a:p>
              <a:p>
                <a:pPr algn="ctr" eaLnBrk="0" hangingPunct="0">
                  <a:defRPr/>
                </a:pPr>
                <a:r>
                  <a:rPr lang="en-US" sz="2000" b="1" dirty="0">
                    <a:solidFill>
                      <a:srgbClr val="FFFF66"/>
                    </a:solidFill>
                    <a:effectLst>
                      <a:outerShdw blurRad="38100" dist="38100" dir="2700000" algn="tl">
                        <a:srgbClr val="C0C0C0"/>
                      </a:outerShdw>
                    </a:effectLst>
                    <a:latin typeface="Arial" charset="0"/>
                  </a:rPr>
                  <a:t>GPSOC</a:t>
                </a:r>
              </a:p>
            </p:txBody>
          </p:sp>
        </p:grpSp>
      </p:grpSp>
      <p:sp>
        <p:nvSpPr>
          <p:cNvPr id="21517" name="Text Box 13"/>
          <p:cNvSpPr txBox="1">
            <a:spLocks noChangeArrowheads="1"/>
          </p:cNvSpPr>
          <p:nvPr/>
        </p:nvSpPr>
        <p:spPr bwMode="auto">
          <a:xfrm>
            <a:off x="647700" y="260350"/>
            <a:ext cx="7720013" cy="1068388"/>
          </a:xfrm>
          <a:prstGeom prst="rect">
            <a:avLst/>
          </a:prstGeom>
          <a:solidFill>
            <a:schemeClr val="bg1"/>
          </a:solidFill>
          <a:ln w="57150" cmpd="thinThick">
            <a:noFill/>
            <a:miter lim="800000"/>
            <a:headEnd type="none" w="sm" len="sm"/>
            <a:tailEnd type="none" w="sm" len="sm"/>
          </a:ln>
          <a:effectLst/>
        </p:spPr>
        <p:txBody>
          <a:bodyPr>
            <a:spAutoFit/>
          </a:bodyPr>
          <a:lstStyle/>
          <a:p>
            <a:pPr eaLnBrk="0" hangingPunct="0">
              <a:defRPr/>
            </a:pPr>
            <a:r>
              <a:rPr lang="en-US" sz="3600">
                <a:solidFill>
                  <a:srgbClr val="002F80"/>
                </a:solidFill>
                <a:effectLst>
                  <a:outerShdw blurRad="38100" dist="38100" dir="2700000" algn="tl">
                    <a:srgbClr val="C0C0C0"/>
                  </a:outerShdw>
                </a:effectLst>
              </a:rPr>
              <a:t>Joint GPS User Support Service</a:t>
            </a:r>
          </a:p>
          <a:p>
            <a:pPr eaLnBrk="0" hangingPunct="0">
              <a:defRPr/>
            </a:pPr>
            <a:endParaRPr lang="en-US" sz="2800" b="1">
              <a:effectLst>
                <a:outerShdw blurRad="38100" dist="38100" dir="2700000" algn="tl">
                  <a:srgbClr val="C0C0C0"/>
                </a:outerShdw>
              </a:effectLst>
              <a:latin typeface="Arial" charset="0"/>
            </a:endParaRPr>
          </a:p>
        </p:txBody>
      </p:sp>
      <p:grpSp>
        <p:nvGrpSpPr>
          <p:cNvPr id="2055" name="Group 14"/>
          <p:cNvGrpSpPr>
            <a:grpSpLocks/>
          </p:cNvGrpSpPr>
          <p:nvPr/>
        </p:nvGrpSpPr>
        <p:grpSpPr bwMode="auto">
          <a:xfrm>
            <a:off x="1739900" y="2286000"/>
            <a:ext cx="6911975" cy="641350"/>
            <a:chOff x="1120" y="1782"/>
            <a:chExt cx="4354" cy="404"/>
          </a:xfrm>
        </p:grpSpPr>
        <p:sp>
          <p:nvSpPr>
            <p:cNvPr id="21519" name="Text Box 15"/>
            <p:cNvSpPr txBox="1">
              <a:spLocks noChangeArrowheads="1"/>
            </p:cNvSpPr>
            <p:nvPr/>
          </p:nvSpPr>
          <p:spPr bwMode="auto">
            <a:xfrm>
              <a:off x="1120" y="1783"/>
              <a:ext cx="116" cy="231"/>
            </a:xfrm>
            <a:prstGeom prst="rect">
              <a:avLst/>
            </a:prstGeom>
            <a:noFill/>
            <a:ln w="9525">
              <a:noFill/>
              <a:miter lim="800000"/>
              <a:headEnd/>
              <a:tailEnd/>
            </a:ln>
            <a:effectLst/>
          </p:spPr>
          <p:txBody>
            <a:bodyPr wrap="none">
              <a:spAutoFit/>
            </a:bodyPr>
            <a:lstStyle/>
            <a:p>
              <a:pPr algn="ctr" eaLnBrk="0" hangingPunct="0">
                <a:defRPr/>
              </a:pPr>
              <a:endParaRPr lang="en-US" sz="1800" b="1">
                <a:solidFill>
                  <a:schemeClr val="bg2"/>
                </a:solidFill>
                <a:effectLst>
                  <a:outerShdw blurRad="38100" dist="38100" dir="2700000" algn="tl">
                    <a:srgbClr val="C0C0C0"/>
                  </a:outerShdw>
                </a:effectLst>
                <a:latin typeface="Arial" charset="0"/>
              </a:endParaRPr>
            </a:p>
          </p:txBody>
        </p:sp>
        <p:sp>
          <p:nvSpPr>
            <p:cNvPr id="21520" name="Text Box 16"/>
            <p:cNvSpPr txBox="1">
              <a:spLocks noChangeArrowheads="1"/>
            </p:cNvSpPr>
            <p:nvPr/>
          </p:nvSpPr>
          <p:spPr bwMode="auto">
            <a:xfrm>
              <a:off x="3686" y="1782"/>
              <a:ext cx="1788" cy="404"/>
            </a:xfrm>
            <a:prstGeom prst="rect">
              <a:avLst/>
            </a:prstGeom>
            <a:noFill/>
            <a:ln w="9525">
              <a:noFill/>
              <a:miter lim="800000"/>
              <a:headEnd/>
              <a:tailEnd/>
            </a:ln>
            <a:effectLst/>
          </p:spPr>
          <p:txBody>
            <a:bodyPr wrap="none">
              <a:spAutoFit/>
            </a:bodyPr>
            <a:lstStyle/>
            <a:p>
              <a:pPr algn="ctr" eaLnBrk="0" hangingPunct="0">
                <a:defRPr/>
              </a:pPr>
              <a:r>
                <a:rPr lang="en-US" sz="1800" b="1">
                  <a:solidFill>
                    <a:schemeClr val="bg2"/>
                  </a:solidFill>
                  <a:effectLst>
                    <a:outerShdw blurRad="38100" dist="38100" dir="2700000" algn="tl">
                      <a:srgbClr val="C0C0C0"/>
                    </a:outerShdw>
                  </a:effectLst>
                  <a:latin typeface="Arial" charset="0"/>
                </a:rPr>
                <a:t>Detailed MOA’s between</a:t>
              </a:r>
            </a:p>
            <a:p>
              <a:pPr algn="ctr" eaLnBrk="0" hangingPunct="0">
                <a:defRPr/>
              </a:pPr>
              <a:r>
                <a:rPr lang="en-US" sz="1800" b="1">
                  <a:solidFill>
                    <a:schemeClr val="bg2"/>
                  </a:solidFill>
                  <a:effectLst>
                    <a:outerShdw blurRad="38100" dist="38100" dir="2700000" algn="tl">
                      <a:srgbClr val="C0C0C0"/>
                    </a:outerShdw>
                  </a:effectLst>
                  <a:latin typeface="Arial" charset="0"/>
                </a:rPr>
                <a:t>each organization</a:t>
              </a:r>
              <a:r>
                <a:rPr lang="en-US" sz="1800" b="1">
                  <a:effectLst>
                    <a:outerShdw blurRad="38100" dist="38100" dir="2700000" algn="tl">
                      <a:srgbClr val="C0C0C0"/>
                    </a:outerShdw>
                  </a:effectLst>
                  <a:latin typeface="Arial" charset="0"/>
                </a:rPr>
                <a:t> </a:t>
              </a:r>
            </a:p>
          </p:txBody>
        </p:sp>
      </p:gr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pPr>
              <a:defRPr/>
            </a:pPr>
            <a:fld id="{FD66AC7B-442B-47F8-BF89-8C4F630172B5}" type="slidenum">
              <a:rPr lang="en-US"/>
              <a:pPr>
                <a:defRPr/>
              </a:pPr>
              <a:t>9</a:t>
            </a:fld>
            <a:endParaRPr lang="en-US"/>
          </a:p>
        </p:txBody>
      </p:sp>
      <p:sp>
        <p:nvSpPr>
          <p:cNvPr id="32770" name="Rectangle 2"/>
          <p:cNvSpPr>
            <a:spLocks noGrp="1" noChangeArrowheads="1"/>
          </p:cNvSpPr>
          <p:nvPr>
            <p:ph type="body" idx="1"/>
          </p:nvPr>
        </p:nvSpPr>
        <p:spPr>
          <a:xfrm>
            <a:off x="942975" y="1152525"/>
            <a:ext cx="7459663" cy="4552950"/>
          </a:xfrm>
        </p:spPr>
        <p:txBody>
          <a:bodyPr/>
          <a:lstStyle/>
          <a:p>
            <a:pPr marL="173038" indent="-173038" eaLnBrk="1" hangingPunct="1">
              <a:buFontTx/>
              <a:buChar char="•"/>
            </a:pPr>
            <a:r>
              <a:rPr lang="en-US" smtClean="0">
                <a:cs typeface="Times New Roman" pitchFamily="18" charset="0"/>
              </a:rPr>
              <a:t>Work with DOD to safeguard civil interests in GPS satellite ops and maintenance.</a:t>
            </a:r>
          </a:p>
          <a:p>
            <a:pPr marL="173038" indent="-173038" eaLnBrk="1" hangingPunct="1">
              <a:buFontTx/>
              <a:buChar char="•"/>
            </a:pPr>
            <a:endParaRPr lang="en-US" smtClean="0">
              <a:cs typeface="Times New Roman" pitchFamily="18" charset="0"/>
            </a:endParaRPr>
          </a:p>
          <a:p>
            <a:pPr marL="173038" indent="-173038" eaLnBrk="1" hangingPunct="1">
              <a:buFontTx/>
              <a:buChar char="•"/>
            </a:pPr>
            <a:r>
              <a:rPr lang="en-US" smtClean="0">
                <a:cs typeface="Times New Roman" pitchFamily="18" charset="0"/>
              </a:rPr>
              <a:t>Provide civil liaison to the GPS Operations Center</a:t>
            </a:r>
          </a:p>
          <a:p>
            <a:pPr marL="173038" indent="-173038" eaLnBrk="1" hangingPunct="1">
              <a:buFontTx/>
              <a:buChar char="•"/>
            </a:pPr>
            <a:endParaRPr lang="en-US" smtClean="0">
              <a:cs typeface="Times New Roman" pitchFamily="18" charset="0"/>
            </a:endParaRPr>
          </a:p>
          <a:p>
            <a:pPr marL="173038" indent="-173038" eaLnBrk="1" hangingPunct="1">
              <a:buFontTx/>
              <a:buChar char="•"/>
            </a:pPr>
            <a:r>
              <a:rPr lang="en-US" smtClean="0">
                <a:cs typeface="Times New Roman" pitchFamily="18" charset="0"/>
              </a:rPr>
              <a:t>Coordinate issue resolution between GPS user and service provider</a:t>
            </a:r>
            <a:endParaRPr lang="en-US" smtClean="0"/>
          </a:p>
          <a:p>
            <a:pPr marL="173038" indent="-173038" eaLnBrk="1" hangingPunct="1">
              <a:buFontTx/>
              <a:buChar char="•"/>
            </a:pPr>
            <a:endParaRPr lang="en-US" smtClean="0">
              <a:cs typeface="Times New Roman" pitchFamily="18" charset="0"/>
            </a:endParaRPr>
          </a:p>
          <a:p>
            <a:pPr marL="173038" indent="-173038" eaLnBrk="1" hangingPunct="1">
              <a:buFontTx/>
              <a:buChar char="•"/>
            </a:pPr>
            <a:r>
              <a:rPr lang="en-US" smtClean="0">
                <a:cs typeface="Times New Roman" pitchFamily="18" charset="0"/>
              </a:rPr>
              <a:t>Support civil users in resolving outages by facilitating outage reports, coordinating resolution and findings, and disseminating results </a:t>
            </a:r>
            <a:r>
              <a:rPr lang="en-US" smtClean="0"/>
              <a:t>   </a:t>
            </a:r>
          </a:p>
        </p:txBody>
      </p:sp>
      <p:sp>
        <p:nvSpPr>
          <p:cNvPr id="32771" name="Rectangle 3"/>
          <p:cNvSpPr>
            <a:spLocks noGrp="1" noChangeArrowheads="1"/>
          </p:cNvSpPr>
          <p:nvPr>
            <p:ph type="title"/>
          </p:nvPr>
        </p:nvSpPr>
        <p:spPr>
          <a:xfrm>
            <a:off x="744538" y="279400"/>
            <a:ext cx="7040562" cy="1050925"/>
          </a:xfrm>
        </p:spPr>
        <p:txBody>
          <a:bodyPr anchor="t"/>
          <a:lstStyle/>
          <a:p>
            <a:pPr eaLnBrk="1" hangingPunct="1">
              <a:lnSpc>
                <a:spcPct val="85000"/>
              </a:lnSpc>
            </a:pPr>
            <a:r>
              <a:rPr lang="en-US" sz="3600" smtClean="0"/>
              <a:t>NAVCEN Liaison to GPSOC</a:t>
            </a:r>
          </a:p>
        </p:txBody>
      </p:sp>
      <p:sp>
        <p:nvSpPr>
          <p:cNvPr id="32772" name="Rectangle 4"/>
          <p:cNvSpPr>
            <a:spLocks noChangeArrowheads="1"/>
          </p:cNvSpPr>
          <p:nvPr/>
        </p:nvSpPr>
        <p:spPr bwMode="auto">
          <a:xfrm>
            <a:off x="330200" y="863600"/>
            <a:ext cx="7670800" cy="1050925"/>
          </a:xfrm>
          <a:prstGeom prst="rect">
            <a:avLst/>
          </a:prstGeom>
          <a:noFill/>
          <a:ln w="9525">
            <a:noFill/>
            <a:miter lim="800000"/>
            <a:headEnd/>
            <a:tailEnd/>
          </a:ln>
        </p:spPr>
        <p:txBody>
          <a:bodyPr/>
          <a:lstStyle/>
          <a:p>
            <a:pPr eaLnBrk="0" hangingPunct="0">
              <a:lnSpc>
                <a:spcPct val="85000"/>
              </a:lnSpc>
            </a:pPr>
            <a:endParaRPr lang="en-US" sz="2200">
              <a:solidFill>
                <a:srgbClr val="333333"/>
              </a:solidFill>
              <a:latin typeface="Arial"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2662</TotalTime>
  <Words>1935</Words>
  <Application>Microsoft Office PowerPoint</Application>
  <PresentationFormat>On-screen Show (4:3)</PresentationFormat>
  <Paragraphs>266</Paragraphs>
  <Slides>15</Slides>
  <Notes>14</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15</vt:i4>
      </vt:variant>
    </vt:vector>
  </HeadingPairs>
  <TitlesOfParts>
    <vt:vector size="18" baseType="lpstr">
      <vt:lpstr>Default Design</vt:lpstr>
      <vt:lpstr>Picture</vt:lpstr>
      <vt:lpstr>Clip</vt:lpstr>
      <vt:lpstr>Civil GPS Service Interface Committee (CGSIC)</vt:lpstr>
      <vt:lpstr>Outline</vt:lpstr>
      <vt:lpstr>Slide 3</vt:lpstr>
      <vt:lpstr>Slide 4</vt:lpstr>
      <vt:lpstr>CGSIC is the World-Wide Forum Between Civil GPS Users and U.S. Government Service Providers</vt:lpstr>
      <vt:lpstr>Civil GPS Service Interface Committee</vt:lpstr>
      <vt:lpstr>Civil GPS Service Interface Committee </vt:lpstr>
      <vt:lpstr>Slide 8</vt:lpstr>
      <vt:lpstr>NAVCEN Liaison to GPSOC</vt:lpstr>
      <vt:lpstr>Navigation Information Service</vt:lpstr>
      <vt:lpstr>U.S. States &amp; Local Government Subcommittee Charter </vt:lpstr>
      <vt:lpstr>Charter (continued)</vt:lpstr>
      <vt:lpstr>NAVCEN Contact Information</vt:lpstr>
      <vt:lpstr>FHWA Contact Information</vt:lpstr>
      <vt:lpstr>Questions ?</vt:lpstr>
    </vt:vector>
  </TitlesOfParts>
  <Company>United States Coast Guard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rmcasswell</dc:creator>
  <cp:lastModifiedBy>rudy.persaud</cp:lastModifiedBy>
  <cp:revision>111</cp:revision>
  <dcterms:created xsi:type="dcterms:W3CDTF">2004-03-16T18:54:24Z</dcterms:created>
  <dcterms:modified xsi:type="dcterms:W3CDTF">2010-04-17T13:43:50Z</dcterms:modified>
</cp:coreProperties>
</file>